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20.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6.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2.xml"/>
  <Override ContentType="application/vnd.openxmlformats-officedocument.presentationml.slide+xml" PartName="/ppt/slides/slide98.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63.xml"/>
  <Override ContentType="application/vnd.openxmlformats-officedocument.presentationml.slide+xml" PartName="/ppt/slides/slide93.xml"/>
  <Override ContentType="application/vnd.openxmlformats-officedocument.presentationml.slide+xml" PartName="/ppt/slides/slide80.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83.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9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0" r:id="rId3"/>
    <p:sldMasterId id="214748365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Lst>
  <p:sldSz cy="13716000" cx="24377650"/>
  <p:notesSz cx="6858000" cy="9144000"/>
  <p:embeddedFontLst>
    <p:embeddedFont>
      <p:font typeface="Playfair Display"/>
      <p:regular r:id="rId105"/>
      <p:bold r:id="rId106"/>
      <p:italic r:id="rId107"/>
      <p:boldItalic r:id="rId108"/>
    </p:embeddedFont>
    <p:embeddedFont>
      <p:font typeface="Montserrat"/>
      <p:regular r:id="rId109"/>
      <p:bold r:id="rId110"/>
      <p:italic r:id="rId111"/>
      <p:boldItalic r:id="rId112"/>
    </p:embeddedFont>
    <p:embeddedFont>
      <p:font typeface="Montserrat Light"/>
      <p:regular r:id="rId113"/>
      <p:bold r:id="rId114"/>
      <p:italic r:id="rId115"/>
      <p:boldItalic r:id="rId116"/>
    </p:embeddedFont>
    <p:embeddedFont>
      <p:font typeface="Playfair Display ExtraBold"/>
      <p:bold r:id="rId117"/>
      <p:boldItalic r:id="rId1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07" Type="http://schemas.openxmlformats.org/officeDocument/2006/relationships/font" Target="fonts/PlayfairDisplay-italic.fntdata"/><Relationship Id="rId106" Type="http://schemas.openxmlformats.org/officeDocument/2006/relationships/font" Target="fonts/PlayfairDisplay-bold.fntdata"/><Relationship Id="rId105" Type="http://schemas.openxmlformats.org/officeDocument/2006/relationships/font" Target="fonts/PlayfairDisplay-regular.fntdata"/><Relationship Id="rId104" Type="http://schemas.openxmlformats.org/officeDocument/2006/relationships/slide" Target="slides/slide99.xml"/><Relationship Id="rId109" Type="http://schemas.openxmlformats.org/officeDocument/2006/relationships/font" Target="fonts/Montserrat-regular.fntdata"/><Relationship Id="rId108" Type="http://schemas.openxmlformats.org/officeDocument/2006/relationships/font" Target="fonts/PlayfairDisplay-boldItalic.fntdata"/><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103" Type="http://schemas.openxmlformats.org/officeDocument/2006/relationships/slide" Target="slides/slide98.xml"/><Relationship Id="rId102" Type="http://schemas.openxmlformats.org/officeDocument/2006/relationships/slide" Target="slides/slide97.xml"/><Relationship Id="rId101" Type="http://schemas.openxmlformats.org/officeDocument/2006/relationships/slide" Target="slides/slide96.xml"/><Relationship Id="rId100" Type="http://schemas.openxmlformats.org/officeDocument/2006/relationships/slide" Target="slides/slide95.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slide" Target="slides/slide92.xml"/><Relationship Id="rId96" Type="http://schemas.openxmlformats.org/officeDocument/2006/relationships/slide" Target="slides/slide91.xml"/><Relationship Id="rId11" Type="http://schemas.openxmlformats.org/officeDocument/2006/relationships/slide" Target="slides/slide6.xml"/><Relationship Id="rId99" Type="http://schemas.openxmlformats.org/officeDocument/2006/relationships/slide" Target="slides/slide94.xml"/><Relationship Id="rId10" Type="http://schemas.openxmlformats.org/officeDocument/2006/relationships/slide" Target="slides/slide5.xml"/><Relationship Id="rId98" Type="http://schemas.openxmlformats.org/officeDocument/2006/relationships/slide" Target="slides/slide93.xml"/><Relationship Id="rId13" Type="http://schemas.openxmlformats.org/officeDocument/2006/relationships/slide" Target="slides/slide8.xml"/><Relationship Id="rId12" Type="http://schemas.openxmlformats.org/officeDocument/2006/relationships/slide" Target="slides/slide7.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18" Type="http://schemas.openxmlformats.org/officeDocument/2006/relationships/font" Target="fonts/PlayfairDisplayExtraBold-boldItalic.fntdata"/><Relationship Id="rId117" Type="http://schemas.openxmlformats.org/officeDocument/2006/relationships/font" Target="fonts/PlayfairDisplayExtraBold-bold.fntdata"/><Relationship Id="rId116" Type="http://schemas.openxmlformats.org/officeDocument/2006/relationships/font" Target="fonts/MontserratLight-boldItalic.fntdata"/><Relationship Id="rId115" Type="http://schemas.openxmlformats.org/officeDocument/2006/relationships/font" Target="fonts/MontserratLight-italic.fntdata"/><Relationship Id="rId15" Type="http://schemas.openxmlformats.org/officeDocument/2006/relationships/slide" Target="slides/slide10.xml"/><Relationship Id="rId110" Type="http://schemas.openxmlformats.org/officeDocument/2006/relationships/font" Target="fonts/Montserrat-bold.fntdata"/><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14" Type="http://schemas.openxmlformats.org/officeDocument/2006/relationships/font" Target="fonts/MontserratLight-bold.fntdata"/><Relationship Id="rId18" Type="http://schemas.openxmlformats.org/officeDocument/2006/relationships/slide" Target="slides/slide13.xml"/><Relationship Id="rId113" Type="http://schemas.openxmlformats.org/officeDocument/2006/relationships/font" Target="fonts/MontserratLight-regular.fntdata"/><Relationship Id="rId112" Type="http://schemas.openxmlformats.org/officeDocument/2006/relationships/font" Target="fonts/Montserrat-boldItalic.fntdata"/><Relationship Id="rId111" Type="http://schemas.openxmlformats.org/officeDocument/2006/relationships/font" Target="fonts/Montserrat-italic.fntdata"/><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65" Type="http://schemas.openxmlformats.org/officeDocument/2006/relationships/slide" Target="slides/slide60.xml"/><Relationship Id="rId68" Type="http://schemas.openxmlformats.org/officeDocument/2006/relationships/slide" Target="slides/slide63.xml"/><Relationship Id="rId67" Type="http://schemas.openxmlformats.org/officeDocument/2006/relationships/slide" Target="slides/slide62.xml"/><Relationship Id="rId60" Type="http://schemas.openxmlformats.org/officeDocument/2006/relationships/slide" Target="slides/slide55.xml"/><Relationship Id="rId69" Type="http://schemas.openxmlformats.org/officeDocument/2006/relationships/slide" Target="slides/slide6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54" Type="http://schemas.openxmlformats.org/officeDocument/2006/relationships/slide" Target="slides/slide49.xml"/><Relationship Id="rId57" Type="http://schemas.openxmlformats.org/officeDocument/2006/relationships/slide" Target="slides/slide52.xml"/><Relationship Id="rId56" Type="http://schemas.openxmlformats.org/officeDocument/2006/relationships/slide" Target="slides/slide51.xml"/><Relationship Id="rId59" Type="http://schemas.openxmlformats.org/officeDocument/2006/relationships/slide" Target="slides/slide54.xml"/><Relationship Id="rId58"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Montserrat Light"/>
                <a:ea typeface="Montserrat Light"/>
                <a:cs typeface="Montserrat Light"/>
                <a:sym typeface="Montserrat Light"/>
              </a:defRPr>
            </a:lvl1pPr>
            <a:lvl2pPr lvl="1"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Montserrat Light"/>
                <a:ea typeface="Montserrat Light"/>
                <a:cs typeface="Montserrat Light"/>
                <a:sym typeface="Montserrat Light"/>
              </a:defRPr>
            </a:lvl1pPr>
            <a:lvl2pPr lvl="1"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2400" u="none" cap="none" strike="noStrike">
                <a:solidFill>
                  <a:schemeClr val="dk1"/>
                </a:solidFill>
                <a:latin typeface="Montserrat Light"/>
                <a:ea typeface="Montserrat Light"/>
                <a:cs typeface="Montserrat Light"/>
                <a:sym typeface="Montserrat Light"/>
              </a:defRPr>
            </a:lvl1pPr>
            <a:lvl2pPr indent="-228600" lvl="1" marL="914400" marR="0" rtl="0" algn="l">
              <a:spcBef>
                <a:spcPts val="0"/>
              </a:spcBef>
              <a:spcAft>
                <a:spcPts val="0"/>
              </a:spcAft>
              <a:buSzPts val="1400"/>
              <a:buNone/>
              <a:defRPr b="0" i="0" sz="2400" u="none" cap="none" strike="noStrike">
                <a:solidFill>
                  <a:schemeClr val="dk1"/>
                </a:solidFill>
                <a:latin typeface="Montserrat Light"/>
                <a:ea typeface="Montserrat Light"/>
                <a:cs typeface="Montserrat Light"/>
                <a:sym typeface="Montserrat Light"/>
              </a:defRPr>
            </a:lvl2pPr>
            <a:lvl3pPr indent="-228600" lvl="2" marL="1371600" marR="0" rtl="0" algn="l">
              <a:spcBef>
                <a:spcPts val="0"/>
              </a:spcBef>
              <a:spcAft>
                <a:spcPts val="0"/>
              </a:spcAft>
              <a:buSzPts val="1400"/>
              <a:buNone/>
              <a:defRPr b="0" i="0" sz="2400" u="none" cap="none" strike="noStrike">
                <a:solidFill>
                  <a:schemeClr val="dk1"/>
                </a:solidFill>
                <a:latin typeface="Montserrat Light"/>
                <a:ea typeface="Montserrat Light"/>
                <a:cs typeface="Montserrat Light"/>
                <a:sym typeface="Montserrat Light"/>
              </a:defRPr>
            </a:lvl3pPr>
            <a:lvl4pPr indent="-228600" lvl="3" marL="1828800" marR="0" rtl="0" algn="l">
              <a:spcBef>
                <a:spcPts val="0"/>
              </a:spcBef>
              <a:spcAft>
                <a:spcPts val="0"/>
              </a:spcAft>
              <a:buSzPts val="1400"/>
              <a:buNone/>
              <a:defRPr b="0" i="0" sz="2400" u="none" cap="none" strike="noStrike">
                <a:solidFill>
                  <a:schemeClr val="dk1"/>
                </a:solidFill>
                <a:latin typeface="Montserrat Light"/>
                <a:ea typeface="Montserrat Light"/>
                <a:cs typeface="Montserrat Light"/>
                <a:sym typeface="Montserrat Light"/>
              </a:defRPr>
            </a:lvl4pPr>
            <a:lvl5pPr indent="-228600" lvl="4" marL="2286000" marR="0" rtl="0" algn="l">
              <a:spcBef>
                <a:spcPts val="0"/>
              </a:spcBef>
              <a:spcAft>
                <a:spcPts val="0"/>
              </a:spcAft>
              <a:buSzPts val="1400"/>
              <a:buNone/>
              <a:defRPr b="0" i="0" sz="2400" u="none" cap="none" strike="noStrike">
                <a:solidFill>
                  <a:schemeClr val="dk1"/>
                </a:solidFill>
                <a:latin typeface="Montserrat Light"/>
                <a:ea typeface="Montserrat Light"/>
                <a:cs typeface="Montserrat Light"/>
                <a:sym typeface="Montserrat Light"/>
              </a:defRPr>
            </a:lvl5pPr>
            <a:lvl6pPr indent="-228600" lvl="5" marL="2743200"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Montserrat Light"/>
                <a:ea typeface="Montserrat Light"/>
                <a:cs typeface="Montserrat Light"/>
                <a:sym typeface="Montserrat Light"/>
              </a:defRPr>
            </a:lvl1pPr>
            <a:lvl2pPr lvl="1"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Montserrat Light"/>
                <a:ea typeface="Montserrat Light"/>
                <a:cs typeface="Montserrat Light"/>
                <a:sym typeface="Montserrat Light"/>
              </a:rPr>
              <a:t>‹#›</a:t>
            </a:fld>
            <a:endParaRPr b="0" i="0" sz="1200" u="none" cap="none" strike="noStrike">
              <a:solidFill>
                <a:schemeClr val="dk1"/>
              </a:solidFill>
              <a:latin typeface="Montserrat Light"/>
              <a:ea typeface="Montserrat Light"/>
              <a:cs typeface="Montserrat Light"/>
              <a:sym typeface="Montserrat Light"/>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 name="Shape 17"/>
        <p:cNvGrpSpPr/>
        <p:nvPr/>
      </p:nvGrpSpPr>
      <p:grpSpPr>
        <a:xfrm>
          <a:off x="0" y="0"/>
          <a:ext cx="0" cy="0"/>
          <a:chOff x="0" y="0"/>
          <a:chExt cx="0" cy="0"/>
        </a:xfrm>
      </p:grpSpPr>
      <p:sp>
        <p:nvSpPr>
          <p:cNvPr id="18" name="Google Shape;18;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 name="Google Shape;19;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 name="Google Shape;31;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 name="Google Shape;32;p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2883b0b2753_0_2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317500" lvl="0" marL="457200" rtl="0" algn="l">
              <a:spcBef>
                <a:spcPts val="0"/>
              </a:spcBef>
              <a:spcAft>
                <a:spcPts val="0"/>
              </a:spcAft>
              <a:buSzPts val="1400"/>
              <a:buChar char="-"/>
            </a:pPr>
            <a:r>
              <a:rPr lang="en-US"/>
              <a:t>Reflecting on personal needs and experiences. What domains do we know of that could use innovation?</a:t>
            </a:r>
            <a:endParaRPr/>
          </a:p>
          <a:p>
            <a:pPr indent="-317500" lvl="0" marL="457200" rtl="0" algn="l">
              <a:spcBef>
                <a:spcPts val="0"/>
              </a:spcBef>
              <a:spcAft>
                <a:spcPts val="0"/>
              </a:spcAft>
              <a:buSzPts val="1400"/>
              <a:buChar char="-"/>
            </a:pPr>
            <a:r>
              <a:rPr lang="en-US"/>
              <a:t>Stuck between two very different domains. In-depth exploration of both ensued.</a:t>
            </a:r>
            <a:endParaRPr/>
          </a:p>
          <a:p>
            <a:pPr indent="-317500" lvl="0" marL="457200" rtl="0" algn="l">
              <a:spcBef>
                <a:spcPts val="0"/>
              </a:spcBef>
              <a:spcAft>
                <a:spcPts val="0"/>
              </a:spcAft>
              <a:buSzPts val="1400"/>
              <a:buChar char="-"/>
            </a:pPr>
            <a:r>
              <a:rPr lang="en-US"/>
              <a:t>Exploration of existing products in entertainment. Using information from interviews to see what needs were most salient.</a:t>
            </a:r>
            <a:endParaRPr/>
          </a:p>
          <a:p>
            <a:pPr indent="-317500" lvl="0" marL="457200" rtl="0" algn="l">
              <a:spcBef>
                <a:spcPts val="0"/>
              </a:spcBef>
              <a:spcAft>
                <a:spcPts val="0"/>
              </a:spcAft>
              <a:buSzPts val="1400"/>
              <a:buChar char="-"/>
            </a:pPr>
            <a:r>
              <a:rPr lang="en-US"/>
              <a:t>Identified a gap in existing products and in the needs of the individuals we interviewed. Chose a domain that has the greatest potential for exploration.</a:t>
            </a:r>
            <a:endParaRPr/>
          </a:p>
        </p:txBody>
      </p:sp>
      <p:sp>
        <p:nvSpPr>
          <p:cNvPr id="58" name="Google Shape;58;g2883b0b2753_0_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28b39c81476_1_515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 name="Google Shape;97;g28b39c81476_1_515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24c62c5d3e8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try to encounter people with diverse backgrounds</a:t>
            </a:r>
            <a:endParaRPr/>
          </a:p>
          <a:p>
            <a:pPr indent="0" lvl="0" marL="0" rtl="0" algn="l">
              <a:spcBef>
                <a:spcPts val="0"/>
              </a:spcBef>
              <a:spcAft>
                <a:spcPts val="0"/>
              </a:spcAft>
              <a:buNone/>
            </a:pPr>
            <a:r>
              <a:rPr lang="en-US"/>
              <a:t>have an extreme user in mind and scheduled a meeting</a:t>
            </a:r>
            <a:endParaRPr/>
          </a:p>
        </p:txBody>
      </p:sp>
      <p:sp>
        <p:nvSpPr>
          <p:cNvPr id="108" name="Google Shape;108;g24c62c5d3e8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28b39c81476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3" name="Google Shape;143;g28b39c81476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 total of 6 interviews</a:t>
            </a:r>
            <a:endParaRPr/>
          </a:p>
          <a:p>
            <a:pPr indent="0" lvl="0" marL="0" rtl="0" algn="l">
              <a:spcBef>
                <a:spcPts val="0"/>
              </a:spcBef>
              <a:spcAft>
                <a:spcPts val="0"/>
              </a:spcAft>
              <a:buNone/>
            </a:pPr>
            <a:r>
              <a:rPr lang="en-US"/>
              <a:t>We chose 4 to analyze in detail</a:t>
            </a:r>
            <a:endParaRPr/>
          </a:p>
          <a:p>
            <a:pPr indent="0" lvl="0" marL="0" rtl="0" algn="l">
              <a:spcBef>
                <a:spcPts val="0"/>
              </a:spcBef>
              <a:spcAft>
                <a:spcPts val="0"/>
              </a:spcAft>
              <a:buNone/>
            </a:pPr>
            <a:r>
              <a:rPr lang="en-US"/>
              <a:t>Ranging from non-user (almost never consume media) to extreme user (consume media very frequently)</a:t>
            </a:r>
            <a:endParaRPr/>
          </a:p>
        </p:txBody>
      </p:sp>
      <p:sp>
        <p:nvSpPr>
          <p:cNvPr id="144" name="Google Shape;144;g28b39c81476_0_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28b39c81476_0_4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2" name="Google Shape;182;g28b39c81476_0_4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 total of 6 interviews</a:t>
            </a:r>
            <a:endParaRPr/>
          </a:p>
          <a:p>
            <a:pPr indent="0" lvl="0" marL="0" rtl="0" algn="l">
              <a:spcBef>
                <a:spcPts val="0"/>
              </a:spcBef>
              <a:spcAft>
                <a:spcPts val="0"/>
              </a:spcAft>
              <a:buNone/>
            </a:pPr>
            <a:r>
              <a:rPr lang="en-US"/>
              <a:t>We chose 4 to analyze in detail</a:t>
            </a:r>
            <a:endParaRPr/>
          </a:p>
          <a:p>
            <a:pPr indent="0" lvl="0" marL="0" rtl="0" algn="l">
              <a:spcBef>
                <a:spcPts val="0"/>
              </a:spcBef>
              <a:spcAft>
                <a:spcPts val="0"/>
              </a:spcAft>
              <a:buNone/>
            </a:pPr>
            <a:r>
              <a:rPr lang="en-US"/>
              <a:t>Ranging from non-user (almost never consume media) to extreme user (consume media very frequently)</a:t>
            </a:r>
            <a:endParaRPr/>
          </a:p>
        </p:txBody>
      </p:sp>
      <p:sp>
        <p:nvSpPr>
          <p:cNvPr id="183" name="Google Shape;183;g28b39c81476_0_4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28b39c81476_1_514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8" name="Google Shape;218;g28b39c81476_1_51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24c62c5d3e8_0_10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24c62c5d3e8_0_10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0" name="Google Shape;230;g24c62c5d3e8_0_101: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24c62c5d3e8_0_1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24c62c5d3e8_0_1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3" name="Google Shape;243;g24c62c5d3e8_0_113: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28b39c81476_1_512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9" name="Google Shape;259;g28b39c81476_1_51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28b39c81476_1_500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FILTER CONTENT</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filter out irrelevant content?</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sorting through content effortless?</a:t>
            </a:r>
            <a:endParaRPr sz="1100">
              <a:latin typeface="Arial"/>
              <a:ea typeface="Arial"/>
              <a:cs typeface="Arial"/>
              <a:sym typeface="Arial"/>
            </a:endParaRPr>
          </a:p>
          <a:p>
            <a:pPr indent="0" lvl="0" marL="0" rtl="0" algn="l">
              <a:lnSpc>
                <a:spcPct val="115000"/>
              </a:lnSpc>
              <a:spcBef>
                <a:spcPts val="0"/>
              </a:spcBef>
              <a:spcAft>
                <a:spcPts val="0"/>
              </a:spcAft>
              <a:buNone/>
            </a:pPr>
            <a:r>
              <a:rPr lang="en-US" sz="1100">
                <a:latin typeface="Arial"/>
                <a:ea typeface="Arial"/>
                <a:cs typeface="Arial"/>
                <a:sym typeface="Arial"/>
              </a:rPr>
              <a:t>HMW ensure users find their passion-related content amidst the digital noise?</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LEARN MORE ABOUT CONTENT</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know what types of video people find interesting/uninteresting?</a:t>
            </a:r>
            <a:endParaRPr sz="1100">
              <a:latin typeface="Arial"/>
              <a:ea typeface="Arial"/>
              <a:cs typeface="Arial"/>
              <a:sym typeface="Arial"/>
            </a:endParaRPr>
          </a:p>
          <a:p>
            <a:pPr indent="0" lvl="0" marL="0" rtl="0" algn="l">
              <a:lnSpc>
                <a:spcPct val="115000"/>
              </a:lnSpc>
              <a:spcBef>
                <a:spcPts val="0"/>
              </a:spcBef>
              <a:spcAft>
                <a:spcPts val="0"/>
              </a:spcAft>
              <a:buNone/>
            </a:pPr>
            <a:r>
              <a:rPr lang="en-US" sz="1100">
                <a:latin typeface="Arial"/>
                <a:ea typeface="Arial"/>
                <a:cs typeface="Arial"/>
                <a:sym typeface="Arial"/>
              </a:rPr>
              <a:t>HMW learn more about content he is currently exposed to?</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EXPOSURE TO NEW/OTHER CONTENT</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David &amp; others like him open to different kinds of content?</a:t>
            </a:r>
            <a:endParaRPr sz="1100">
              <a:latin typeface="Arial"/>
              <a:ea typeface="Arial"/>
              <a:cs typeface="Arial"/>
              <a:sym typeface="Arial"/>
            </a:endParaRPr>
          </a:p>
          <a:p>
            <a:pPr indent="0" lvl="0" marL="0" rtl="0" algn="l">
              <a:lnSpc>
                <a:spcPct val="115000"/>
              </a:lnSpc>
              <a:spcBef>
                <a:spcPts val="0"/>
              </a:spcBef>
              <a:spcAft>
                <a:spcPts val="0"/>
              </a:spcAft>
              <a:buNone/>
            </a:pPr>
            <a:r>
              <a:rPr lang="en-US" sz="1100">
                <a:latin typeface="Arial"/>
                <a:ea typeface="Arial"/>
                <a:cs typeface="Arial"/>
                <a:sym typeface="Arial"/>
              </a:rPr>
              <a:t>HMW make David &amp; others like him passionate about other things?</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GENERAL MEDIA</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non-engagement with digital media undesirable?</a:t>
            </a:r>
            <a:endParaRPr sz="1100">
              <a:latin typeface="Arial"/>
              <a:ea typeface="Arial"/>
              <a:cs typeface="Arial"/>
              <a:sym typeface="Arial"/>
            </a:endParaRPr>
          </a:p>
          <a:p>
            <a:pPr indent="0" lvl="0" marL="0" rtl="0" algn="l">
              <a:lnSpc>
                <a:spcPct val="115000"/>
              </a:lnSpc>
              <a:spcBef>
                <a:spcPts val="0"/>
              </a:spcBef>
              <a:spcAft>
                <a:spcPts val="0"/>
              </a:spcAft>
              <a:buNone/>
            </a:pPr>
            <a:r>
              <a:rPr lang="en-US" sz="1100">
                <a:latin typeface="Arial"/>
                <a:ea typeface="Arial"/>
                <a:cs typeface="Arial"/>
                <a:sym typeface="Arial"/>
              </a:rPr>
              <a:t>HMW get rid of some of the stigma around consuming media (vs being outdoorsy)?</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COMMUNITY</a:t>
            </a:r>
            <a:endParaRPr sz="1100" u="sng">
              <a:latin typeface="Arial"/>
              <a:ea typeface="Arial"/>
              <a:cs typeface="Arial"/>
              <a:sym typeface="Arial"/>
            </a:endParaRPr>
          </a:p>
          <a:p>
            <a:pPr indent="0" lvl="0" marL="0" rtl="0" algn="l">
              <a:lnSpc>
                <a:spcPct val="115000"/>
              </a:lnSpc>
              <a:spcBef>
                <a:spcPts val="0"/>
              </a:spcBef>
              <a:spcAft>
                <a:spcPts val="0"/>
              </a:spcAft>
              <a:buNone/>
            </a:pPr>
            <a:r>
              <a:rPr lang="en-US" sz="1100">
                <a:latin typeface="Arial"/>
                <a:ea typeface="Arial"/>
                <a:cs typeface="Arial"/>
                <a:sym typeface="Arial"/>
              </a:rPr>
              <a:t>HMW give him another way to interact with content or individuals who share this passion?</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MAKE MEDIA EXPERIENCE MORE POSITIVE/INTEGRATED INTO HIS LIFE</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media consumption more enjoyable for outdoorsy people?</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reframe general media consumption as a good thing that is worth his time?</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ensure that the digital experience is enriching for everyone?</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have media consumption not interfere with outdoor time?</a:t>
            </a:r>
            <a:endParaRPr sz="1100">
              <a:latin typeface="Arial"/>
              <a:ea typeface="Arial"/>
              <a:cs typeface="Arial"/>
              <a:sym typeface="Arial"/>
            </a:endParaRPr>
          </a:p>
          <a:p>
            <a:pPr indent="0" lvl="0" marL="0" rtl="0" algn="l">
              <a:spcBef>
                <a:spcPts val="0"/>
              </a:spcBef>
              <a:spcAft>
                <a:spcPts val="0"/>
              </a:spcAft>
              <a:buNone/>
            </a:pPr>
            <a:r>
              <a:t/>
            </a:r>
            <a:endParaRPr/>
          </a:p>
        </p:txBody>
      </p:sp>
      <p:sp>
        <p:nvSpPr>
          <p:cNvPr id="270" name="Google Shape;270;g28b39c81476_1_500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24dcebbb242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FILTER CONTENT</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filter out irrelevant content?</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sorting through content effortless?</a:t>
            </a:r>
            <a:endParaRPr sz="1100">
              <a:latin typeface="Arial"/>
              <a:ea typeface="Arial"/>
              <a:cs typeface="Arial"/>
              <a:sym typeface="Arial"/>
            </a:endParaRPr>
          </a:p>
          <a:p>
            <a:pPr indent="0" lvl="0" marL="0" rtl="0" algn="l">
              <a:lnSpc>
                <a:spcPct val="115000"/>
              </a:lnSpc>
              <a:spcBef>
                <a:spcPts val="0"/>
              </a:spcBef>
              <a:spcAft>
                <a:spcPts val="0"/>
              </a:spcAft>
              <a:buNone/>
            </a:pPr>
            <a:r>
              <a:rPr lang="en-US" sz="1100">
                <a:latin typeface="Arial"/>
                <a:ea typeface="Arial"/>
                <a:cs typeface="Arial"/>
                <a:sym typeface="Arial"/>
              </a:rPr>
              <a:t>HMW ensure users find their passion-related content amidst the digital noise?</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LEARN MORE ABOUT CONTENT</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know what types of video people find interesting/uninteresting?</a:t>
            </a:r>
            <a:endParaRPr sz="1100">
              <a:latin typeface="Arial"/>
              <a:ea typeface="Arial"/>
              <a:cs typeface="Arial"/>
              <a:sym typeface="Arial"/>
            </a:endParaRPr>
          </a:p>
          <a:p>
            <a:pPr indent="0" lvl="0" marL="0" rtl="0" algn="l">
              <a:lnSpc>
                <a:spcPct val="115000"/>
              </a:lnSpc>
              <a:spcBef>
                <a:spcPts val="0"/>
              </a:spcBef>
              <a:spcAft>
                <a:spcPts val="0"/>
              </a:spcAft>
              <a:buNone/>
            </a:pPr>
            <a:r>
              <a:rPr lang="en-US" sz="1100">
                <a:latin typeface="Arial"/>
                <a:ea typeface="Arial"/>
                <a:cs typeface="Arial"/>
                <a:sym typeface="Arial"/>
              </a:rPr>
              <a:t>HMW learn more about content he is currently exposed to?</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EXPOSURE TO NEW/OTHER CONTENT</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David &amp; others like him open to different kinds of content?</a:t>
            </a:r>
            <a:endParaRPr sz="1100">
              <a:latin typeface="Arial"/>
              <a:ea typeface="Arial"/>
              <a:cs typeface="Arial"/>
              <a:sym typeface="Arial"/>
            </a:endParaRPr>
          </a:p>
          <a:p>
            <a:pPr indent="0" lvl="0" marL="0" rtl="0" algn="l">
              <a:lnSpc>
                <a:spcPct val="115000"/>
              </a:lnSpc>
              <a:spcBef>
                <a:spcPts val="0"/>
              </a:spcBef>
              <a:spcAft>
                <a:spcPts val="0"/>
              </a:spcAft>
              <a:buNone/>
            </a:pPr>
            <a:r>
              <a:rPr lang="en-US" sz="1100">
                <a:latin typeface="Arial"/>
                <a:ea typeface="Arial"/>
                <a:cs typeface="Arial"/>
                <a:sym typeface="Arial"/>
              </a:rPr>
              <a:t>HMW make David &amp; others like him passionate about other things?</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GENERAL MEDIA</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non-engagement with digital media undesirable?</a:t>
            </a:r>
            <a:endParaRPr sz="1100">
              <a:latin typeface="Arial"/>
              <a:ea typeface="Arial"/>
              <a:cs typeface="Arial"/>
              <a:sym typeface="Arial"/>
            </a:endParaRPr>
          </a:p>
          <a:p>
            <a:pPr indent="0" lvl="0" marL="0" rtl="0" algn="l">
              <a:lnSpc>
                <a:spcPct val="115000"/>
              </a:lnSpc>
              <a:spcBef>
                <a:spcPts val="0"/>
              </a:spcBef>
              <a:spcAft>
                <a:spcPts val="0"/>
              </a:spcAft>
              <a:buNone/>
            </a:pPr>
            <a:r>
              <a:rPr lang="en-US" sz="1100">
                <a:latin typeface="Arial"/>
                <a:ea typeface="Arial"/>
                <a:cs typeface="Arial"/>
                <a:sym typeface="Arial"/>
              </a:rPr>
              <a:t>HMW get rid of some of the stigma around consuming media (vs being outdoorsy)?</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COMMUNITY</a:t>
            </a:r>
            <a:endParaRPr sz="1100" u="sng">
              <a:latin typeface="Arial"/>
              <a:ea typeface="Arial"/>
              <a:cs typeface="Arial"/>
              <a:sym typeface="Arial"/>
            </a:endParaRPr>
          </a:p>
          <a:p>
            <a:pPr indent="0" lvl="0" marL="0" rtl="0" algn="l">
              <a:lnSpc>
                <a:spcPct val="115000"/>
              </a:lnSpc>
              <a:spcBef>
                <a:spcPts val="0"/>
              </a:spcBef>
              <a:spcAft>
                <a:spcPts val="0"/>
              </a:spcAft>
              <a:buNone/>
            </a:pPr>
            <a:r>
              <a:rPr lang="en-US" sz="1100">
                <a:latin typeface="Arial"/>
                <a:ea typeface="Arial"/>
                <a:cs typeface="Arial"/>
                <a:sym typeface="Arial"/>
              </a:rPr>
              <a:t>HMW give him another way to interact with content or individuals who share this passion?</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MAKE MEDIA EXPERIENCE MORE POSITIVE/INTEGRATED INTO HIS LIFE</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media consumption more enjoyable for outdoorsy people?</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reframe general media consumption as a good thing that is worth his time?</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ensure that the digital experience is enriching for everyone?</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have media consumption not interfere with outdoor time?</a:t>
            </a:r>
            <a:endParaRPr sz="1100">
              <a:latin typeface="Arial"/>
              <a:ea typeface="Arial"/>
              <a:cs typeface="Arial"/>
              <a:sym typeface="Arial"/>
            </a:endParaRPr>
          </a:p>
          <a:p>
            <a:pPr indent="0" lvl="0" marL="0" rtl="0" algn="l">
              <a:spcBef>
                <a:spcPts val="0"/>
              </a:spcBef>
              <a:spcAft>
                <a:spcPts val="0"/>
              </a:spcAft>
              <a:buNone/>
            </a:pPr>
            <a:r>
              <a:t/>
            </a:r>
            <a:endParaRPr/>
          </a:p>
        </p:txBody>
      </p:sp>
      <p:sp>
        <p:nvSpPr>
          <p:cNvPr id="282" name="Google Shape;282;g24dcebbb242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24dcebbb242_0_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FILTER CONTENT</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filter out irrelevant content?</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sorting through content effortless?</a:t>
            </a:r>
            <a:endParaRPr sz="1100">
              <a:latin typeface="Arial"/>
              <a:ea typeface="Arial"/>
              <a:cs typeface="Arial"/>
              <a:sym typeface="Arial"/>
            </a:endParaRPr>
          </a:p>
          <a:p>
            <a:pPr indent="0" lvl="0" marL="0" rtl="0" algn="l">
              <a:lnSpc>
                <a:spcPct val="115000"/>
              </a:lnSpc>
              <a:spcBef>
                <a:spcPts val="0"/>
              </a:spcBef>
              <a:spcAft>
                <a:spcPts val="0"/>
              </a:spcAft>
              <a:buNone/>
            </a:pPr>
            <a:r>
              <a:rPr lang="en-US" sz="1100">
                <a:latin typeface="Arial"/>
                <a:ea typeface="Arial"/>
                <a:cs typeface="Arial"/>
                <a:sym typeface="Arial"/>
              </a:rPr>
              <a:t>HMW ensure users find their passion-related content amidst the digital noise?</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LEARN MORE ABOUT CONTENT</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know what types of video people find interesting/uninteresting?</a:t>
            </a:r>
            <a:endParaRPr sz="1100">
              <a:latin typeface="Arial"/>
              <a:ea typeface="Arial"/>
              <a:cs typeface="Arial"/>
              <a:sym typeface="Arial"/>
            </a:endParaRPr>
          </a:p>
          <a:p>
            <a:pPr indent="0" lvl="0" marL="0" rtl="0" algn="l">
              <a:lnSpc>
                <a:spcPct val="115000"/>
              </a:lnSpc>
              <a:spcBef>
                <a:spcPts val="0"/>
              </a:spcBef>
              <a:spcAft>
                <a:spcPts val="0"/>
              </a:spcAft>
              <a:buNone/>
            </a:pPr>
            <a:r>
              <a:rPr lang="en-US" sz="1100">
                <a:latin typeface="Arial"/>
                <a:ea typeface="Arial"/>
                <a:cs typeface="Arial"/>
                <a:sym typeface="Arial"/>
              </a:rPr>
              <a:t>HMW learn more about content he is currently exposed to?</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EXPOSURE TO NEW/OTHER CONTENT</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David &amp; others like him open to different kinds of content?</a:t>
            </a:r>
            <a:endParaRPr sz="1100">
              <a:latin typeface="Arial"/>
              <a:ea typeface="Arial"/>
              <a:cs typeface="Arial"/>
              <a:sym typeface="Arial"/>
            </a:endParaRPr>
          </a:p>
          <a:p>
            <a:pPr indent="0" lvl="0" marL="0" rtl="0" algn="l">
              <a:lnSpc>
                <a:spcPct val="115000"/>
              </a:lnSpc>
              <a:spcBef>
                <a:spcPts val="0"/>
              </a:spcBef>
              <a:spcAft>
                <a:spcPts val="0"/>
              </a:spcAft>
              <a:buNone/>
            </a:pPr>
            <a:r>
              <a:rPr lang="en-US" sz="1100">
                <a:latin typeface="Arial"/>
                <a:ea typeface="Arial"/>
                <a:cs typeface="Arial"/>
                <a:sym typeface="Arial"/>
              </a:rPr>
              <a:t>HMW make David &amp; others like him passionate about other things?</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GENERAL MEDIA</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non-engagement with digital media undesirable?</a:t>
            </a:r>
            <a:endParaRPr sz="1100">
              <a:latin typeface="Arial"/>
              <a:ea typeface="Arial"/>
              <a:cs typeface="Arial"/>
              <a:sym typeface="Arial"/>
            </a:endParaRPr>
          </a:p>
          <a:p>
            <a:pPr indent="0" lvl="0" marL="0" rtl="0" algn="l">
              <a:lnSpc>
                <a:spcPct val="115000"/>
              </a:lnSpc>
              <a:spcBef>
                <a:spcPts val="0"/>
              </a:spcBef>
              <a:spcAft>
                <a:spcPts val="0"/>
              </a:spcAft>
              <a:buNone/>
            </a:pPr>
            <a:r>
              <a:rPr lang="en-US" sz="1100">
                <a:latin typeface="Arial"/>
                <a:ea typeface="Arial"/>
                <a:cs typeface="Arial"/>
                <a:sym typeface="Arial"/>
              </a:rPr>
              <a:t>HMW get rid of some of the stigma around consuming media (vs being outdoorsy)?</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COMMUNITY</a:t>
            </a:r>
            <a:endParaRPr sz="1100" u="sng">
              <a:latin typeface="Arial"/>
              <a:ea typeface="Arial"/>
              <a:cs typeface="Arial"/>
              <a:sym typeface="Arial"/>
            </a:endParaRPr>
          </a:p>
          <a:p>
            <a:pPr indent="0" lvl="0" marL="0" rtl="0" algn="l">
              <a:lnSpc>
                <a:spcPct val="115000"/>
              </a:lnSpc>
              <a:spcBef>
                <a:spcPts val="0"/>
              </a:spcBef>
              <a:spcAft>
                <a:spcPts val="0"/>
              </a:spcAft>
              <a:buNone/>
            </a:pPr>
            <a:r>
              <a:rPr lang="en-US" sz="1100">
                <a:latin typeface="Arial"/>
                <a:ea typeface="Arial"/>
                <a:cs typeface="Arial"/>
                <a:sym typeface="Arial"/>
              </a:rPr>
              <a:t>HMW give him another way to interact with content or individuals who share this passion?</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MAKE MEDIA EXPERIENCE MORE POSITIVE/INTEGRATED INTO HIS LIFE</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media consumption more enjoyable for outdoorsy people?</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reframe general media consumption as a good thing that is worth his time?</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ensure that the digital experience is enriching for everyone?</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have media consumption not interfere with outdoor time?</a:t>
            </a:r>
            <a:endParaRPr sz="1100">
              <a:latin typeface="Arial"/>
              <a:ea typeface="Arial"/>
              <a:cs typeface="Arial"/>
              <a:sym typeface="Arial"/>
            </a:endParaRPr>
          </a:p>
          <a:p>
            <a:pPr indent="0" lvl="0" marL="0" rtl="0" algn="l">
              <a:spcBef>
                <a:spcPts val="0"/>
              </a:spcBef>
              <a:spcAft>
                <a:spcPts val="0"/>
              </a:spcAft>
              <a:buNone/>
            </a:pPr>
            <a:r>
              <a:t/>
            </a:r>
            <a:endParaRPr/>
          </a:p>
        </p:txBody>
      </p:sp>
      <p:sp>
        <p:nvSpPr>
          <p:cNvPr id="294" name="Google Shape;294;g24dcebbb242_0_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24dcebbb242_0_2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FILTER CONTENT</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filter out irrelevant content?</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sorting through content effortless?</a:t>
            </a:r>
            <a:endParaRPr sz="1100">
              <a:latin typeface="Arial"/>
              <a:ea typeface="Arial"/>
              <a:cs typeface="Arial"/>
              <a:sym typeface="Arial"/>
            </a:endParaRPr>
          </a:p>
          <a:p>
            <a:pPr indent="0" lvl="0" marL="0" rtl="0" algn="l">
              <a:lnSpc>
                <a:spcPct val="115000"/>
              </a:lnSpc>
              <a:spcBef>
                <a:spcPts val="0"/>
              </a:spcBef>
              <a:spcAft>
                <a:spcPts val="0"/>
              </a:spcAft>
              <a:buNone/>
            </a:pPr>
            <a:r>
              <a:rPr lang="en-US" sz="1100">
                <a:latin typeface="Arial"/>
                <a:ea typeface="Arial"/>
                <a:cs typeface="Arial"/>
                <a:sym typeface="Arial"/>
              </a:rPr>
              <a:t>HMW ensure users find their passion-related content amidst the digital noise?</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LEARN MORE ABOUT CONTENT</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know what types of video people find interesting/uninteresting?</a:t>
            </a:r>
            <a:endParaRPr sz="1100">
              <a:latin typeface="Arial"/>
              <a:ea typeface="Arial"/>
              <a:cs typeface="Arial"/>
              <a:sym typeface="Arial"/>
            </a:endParaRPr>
          </a:p>
          <a:p>
            <a:pPr indent="0" lvl="0" marL="0" rtl="0" algn="l">
              <a:lnSpc>
                <a:spcPct val="115000"/>
              </a:lnSpc>
              <a:spcBef>
                <a:spcPts val="0"/>
              </a:spcBef>
              <a:spcAft>
                <a:spcPts val="0"/>
              </a:spcAft>
              <a:buNone/>
            </a:pPr>
            <a:r>
              <a:rPr lang="en-US" sz="1100">
                <a:latin typeface="Arial"/>
                <a:ea typeface="Arial"/>
                <a:cs typeface="Arial"/>
                <a:sym typeface="Arial"/>
              </a:rPr>
              <a:t>HMW learn more about content he is currently exposed to?</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EXPOSURE TO NEW/OTHER CONTENT</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David &amp; others like him open to different kinds of content?</a:t>
            </a:r>
            <a:endParaRPr sz="1100">
              <a:latin typeface="Arial"/>
              <a:ea typeface="Arial"/>
              <a:cs typeface="Arial"/>
              <a:sym typeface="Arial"/>
            </a:endParaRPr>
          </a:p>
          <a:p>
            <a:pPr indent="0" lvl="0" marL="0" rtl="0" algn="l">
              <a:lnSpc>
                <a:spcPct val="115000"/>
              </a:lnSpc>
              <a:spcBef>
                <a:spcPts val="0"/>
              </a:spcBef>
              <a:spcAft>
                <a:spcPts val="0"/>
              </a:spcAft>
              <a:buNone/>
            </a:pPr>
            <a:r>
              <a:rPr lang="en-US" sz="1100">
                <a:latin typeface="Arial"/>
                <a:ea typeface="Arial"/>
                <a:cs typeface="Arial"/>
                <a:sym typeface="Arial"/>
              </a:rPr>
              <a:t>HMW make David &amp; others like him passionate about other things?</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GENERAL MEDIA</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non-engagement with digital media undesirable?</a:t>
            </a:r>
            <a:endParaRPr sz="1100">
              <a:latin typeface="Arial"/>
              <a:ea typeface="Arial"/>
              <a:cs typeface="Arial"/>
              <a:sym typeface="Arial"/>
            </a:endParaRPr>
          </a:p>
          <a:p>
            <a:pPr indent="0" lvl="0" marL="0" rtl="0" algn="l">
              <a:lnSpc>
                <a:spcPct val="115000"/>
              </a:lnSpc>
              <a:spcBef>
                <a:spcPts val="0"/>
              </a:spcBef>
              <a:spcAft>
                <a:spcPts val="0"/>
              </a:spcAft>
              <a:buNone/>
            </a:pPr>
            <a:r>
              <a:rPr lang="en-US" sz="1100">
                <a:latin typeface="Arial"/>
                <a:ea typeface="Arial"/>
                <a:cs typeface="Arial"/>
                <a:sym typeface="Arial"/>
              </a:rPr>
              <a:t>HMW get rid of some of the stigma around consuming media (vs being outdoorsy)?</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COMMUNITY</a:t>
            </a:r>
            <a:endParaRPr sz="1100" u="sng">
              <a:latin typeface="Arial"/>
              <a:ea typeface="Arial"/>
              <a:cs typeface="Arial"/>
              <a:sym typeface="Arial"/>
            </a:endParaRPr>
          </a:p>
          <a:p>
            <a:pPr indent="0" lvl="0" marL="0" rtl="0" algn="l">
              <a:lnSpc>
                <a:spcPct val="115000"/>
              </a:lnSpc>
              <a:spcBef>
                <a:spcPts val="0"/>
              </a:spcBef>
              <a:spcAft>
                <a:spcPts val="0"/>
              </a:spcAft>
              <a:buNone/>
            </a:pPr>
            <a:r>
              <a:rPr lang="en-US" sz="1100">
                <a:latin typeface="Arial"/>
                <a:ea typeface="Arial"/>
                <a:cs typeface="Arial"/>
                <a:sym typeface="Arial"/>
              </a:rPr>
              <a:t>HMW give him another way to interact with content or individuals who share this passion?</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MAKE MEDIA EXPERIENCE MORE POSITIVE/INTEGRATED INTO HIS LIFE</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media consumption more enjoyable for outdoorsy people?</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reframe general media consumption as a good thing that is worth his time?</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ensure that the digital experience is enriching for everyone?</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have media consumption not interfere with outdoor time?</a:t>
            </a:r>
            <a:endParaRPr sz="1100">
              <a:latin typeface="Arial"/>
              <a:ea typeface="Arial"/>
              <a:cs typeface="Arial"/>
              <a:sym typeface="Arial"/>
            </a:endParaRPr>
          </a:p>
          <a:p>
            <a:pPr indent="0" lvl="0" marL="0" rtl="0" algn="l">
              <a:spcBef>
                <a:spcPts val="0"/>
              </a:spcBef>
              <a:spcAft>
                <a:spcPts val="0"/>
              </a:spcAft>
              <a:buNone/>
            </a:pPr>
            <a:r>
              <a:t/>
            </a:r>
            <a:endParaRPr/>
          </a:p>
        </p:txBody>
      </p:sp>
      <p:sp>
        <p:nvSpPr>
          <p:cNvPr id="306" name="Google Shape;306;g24dcebbb242_0_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24dcebbb242_0_3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FILTER CONTENT</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filter out irrelevant content?</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sorting through content effortless?</a:t>
            </a:r>
            <a:endParaRPr sz="1100">
              <a:latin typeface="Arial"/>
              <a:ea typeface="Arial"/>
              <a:cs typeface="Arial"/>
              <a:sym typeface="Arial"/>
            </a:endParaRPr>
          </a:p>
          <a:p>
            <a:pPr indent="0" lvl="0" marL="0" rtl="0" algn="l">
              <a:lnSpc>
                <a:spcPct val="115000"/>
              </a:lnSpc>
              <a:spcBef>
                <a:spcPts val="0"/>
              </a:spcBef>
              <a:spcAft>
                <a:spcPts val="0"/>
              </a:spcAft>
              <a:buNone/>
            </a:pPr>
            <a:r>
              <a:rPr lang="en-US" sz="1100">
                <a:latin typeface="Arial"/>
                <a:ea typeface="Arial"/>
                <a:cs typeface="Arial"/>
                <a:sym typeface="Arial"/>
              </a:rPr>
              <a:t>HMW ensure users find their passion-related content amidst the digital noise?</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LEARN MORE ABOUT CONTENT</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know what types of video people find interesting/uninteresting?</a:t>
            </a:r>
            <a:endParaRPr sz="1100">
              <a:latin typeface="Arial"/>
              <a:ea typeface="Arial"/>
              <a:cs typeface="Arial"/>
              <a:sym typeface="Arial"/>
            </a:endParaRPr>
          </a:p>
          <a:p>
            <a:pPr indent="0" lvl="0" marL="0" rtl="0" algn="l">
              <a:lnSpc>
                <a:spcPct val="115000"/>
              </a:lnSpc>
              <a:spcBef>
                <a:spcPts val="0"/>
              </a:spcBef>
              <a:spcAft>
                <a:spcPts val="0"/>
              </a:spcAft>
              <a:buNone/>
            </a:pPr>
            <a:r>
              <a:rPr lang="en-US" sz="1100">
                <a:latin typeface="Arial"/>
                <a:ea typeface="Arial"/>
                <a:cs typeface="Arial"/>
                <a:sym typeface="Arial"/>
              </a:rPr>
              <a:t>HMW learn more about content he is currently exposed to?</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EXPOSURE TO NEW/OTHER CONTENT</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David &amp; others like him open to different kinds of content?</a:t>
            </a:r>
            <a:endParaRPr sz="1100">
              <a:latin typeface="Arial"/>
              <a:ea typeface="Arial"/>
              <a:cs typeface="Arial"/>
              <a:sym typeface="Arial"/>
            </a:endParaRPr>
          </a:p>
          <a:p>
            <a:pPr indent="0" lvl="0" marL="0" rtl="0" algn="l">
              <a:lnSpc>
                <a:spcPct val="115000"/>
              </a:lnSpc>
              <a:spcBef>
                <a:spcPts val="0"/>
              </a:spcBef>
              <a:spcAft>
                <a:spcPts val="0"/>
              </a:spcAft>
              <a:buNone/>
            </a:pPr>
            <a:r>
              <a:rPr lang="en-US" sz="1100">
                <a:latin typeface="Arial"/>
                <a:ea typeface="Arial"/>
                <a:cs typeface="Arial"/>
                <a:sym typeface="Arial"/>
              </a:rPr>
              <a:t>HMW make David &amp; others like him passionate about other things?</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GENERAL MEDIA</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non-engagement with digital media undesirable?</a:t>
            </a:r>
            <a:endParaRPr sz="1100">
              <a:latin typeface="Arial"/>
              <a:ea typeface="Arial"/>
              <a:cs typeface="Arial"/>
              <a:sym typeface="Arial"/>
            </a:endParaRPr>
          </a:p>
          <a:p>
            <a:pPr indent="0" lvl="0" marL="0" rtl="0" algn="l">
              <a:lnSpc>
                <a:spcPct val="115000"/>
              </a:lnSpc>
              <a:spcBef>
                <a:spcPts val="0"/>
              </a:spcBef>
              <a:spcAft>
                <a:spcPts val="0"/>
              </a:spcAft>
              <a:buNone/>
            </a:pPr>
            <a:r>
              <a:rPr lang="en-US" sz="1100">
                <a:latin typeface="Arial"/>
                <a:ea typeface="Arial"/>
                <a:cs typeface="Arial"/>
                <a:sym typeface="Arial"/>
              </a:rPr>
              <a:t>HMW get rid of some of the stigma around consuming media (vs being outdoorsy)?</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COMMUNITY</a:t>
            </a:r>
            <a:endParaRPr sz="1100" u="sng">
              <a:latin typeface="Arial"/>
              <a:ea typeface="Arial"/>
              <a:cs typeface="Arial"/>
              <a:sym typeface="Arial"/>
            </a:endParaRPr>
          </a:p>
          <a:p>
            <a:pPr indent="0" lvl="0" marL="0" rtl="0" algn="l">
              <a:lnSpc>
                <a:spcPct val="115000"/>
              </a:lnSpc>
              <a:spcBef>
                <a:spcPts val="0"/>
              </a:spcBef>
              <a:spcAft>
                <a:spcPts val="0"/>
              </a:spcAft>
              <a:buNone/>
            </a:pPr>
            <a:r>
              <a:rPr lang="en-US" sz="1100">
                <a:latin typeface="Arial"/>
                <a:ea typeface="Arial"/>
                <a:cs typeface="Arial"/>
                <a:sym typeface="Arial"/>
              </a:rPr>
              <a:t>HMW give him another way to interact with content or individuals who share this passion?</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MAKE MEDIA EXPERIENCE MORE POSITIVE/INTEGRATED INTO HIS LIFE</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media consumption more enjoyable for outdoorsy people?</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reframe general media consumption as a good thing that is worth his time?</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ensure that the digital experience is enriching for everyone?</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have media consumption not interfere with outdoor time?</a:t>
            </a:r>
            <a:endParaRPr sz="1100">
              <a:latin typeface="Arial"/>
              <a:ea typeface="Arial"/>
              <a:cs typeface="Arial"/>
              <a:sym typeface="Arial"/>
            </a:endParaRPr>
          </a:p>
          <a:p>
            <a:pPr indent="0" lvl="0" marL="0" rtl="0" algn="l">
              <a:spcBef>
                <a:spcPts val="0"/>
              </a:spcBef>
              <a:spcAft>
                <a:spcPts val="0"/>
              </a:spcAft>
              <a:buNone/>
            </a:pPr>
            <a:r>
              <a:t/>
            </a:r>
            <a:endParaRPr/>
          </a:p>
        </p:txBody>
      </p:sp>
      <p:sp>
        <p:nvSpPr>
          <p:cNvPr id="318" name="Google Shape;318;g24dcebbb242_0_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24dd7ca8f25_0_10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0" name="Google Shape;330;g24dd7ca8f25_0_10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24dd7ca8f25_0_14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1" name="Google Shape;341;g24dd7ca8f25_0_1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g28b39c81476_1_504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Enhance the group watching experience</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it more fun to consume media as a group?</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group interactions revolve around media?</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media interactions revolve around groups?</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it easier to watch things with friends?</a:t>
            </a:r>
            <a:endParaRPr sz="1100">
              <a:latin typeface="Arial"/>
              <a:ea typeface="Arial"/>
              <a:cs typeface="Arial"/>
              <a:sym typeface="Arial"/>
            </a:endParaRPr>
          </a:p>
          <a:p>
            <a:pPr indent="0" lvl="0" marL="0" rtl="0" algn="l">
              <a:lnSpc>
                <a:spcPct val="115000"/>
              </a:lnSpc>
              <a:spcBef>
                <a:spcPts val="0"/>
              </a:spcBef>
              <a:spcAft>
                <a:spcPts val="0"/>
              </a:spcAft>
              <a:buNone/>
            </a:pPr>
            <a:r>
              <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Find groups for people</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get people regular friend groups to watch things with?</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Collin feel as group-oriented about other forms of media?</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allow people to enjoy different types of media with different groups?</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help him get to know more people who are also interested in watching sports together?</a:t>
            </a:r>
            <a:endParaRPr sz="1100">
              <a:latin typeface="Arial"/>
              <a:ea typeface="Arial"/>
              <a:cs typeface="Arial"/>
              <a:sym typeface="Arial"/>
            </a:endParaRPr>
          </a:p>
          <a:p>
            <a:pPr indent="0" lvl="0" marL="0" rtl="0" algn="l">
              <a:lnSpc>
                <a:spcPct val="115000"/>
              </a:lnSpc>
              <a:spcBef>
                <a:spcPts val="0"/>
              </a:spcBef>
              <a:spcAft>
                <a:spcPts val="0"/>
              </a:spcAft>
              <a:buNone/>
            </a:pPr>
            <a:r>
              <a:t/>
            </a:r>
            <a:endParaRPr b="1"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Find good group-watching media</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figure out which types of content is more enjoyable in a social context?</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sort between media that’s better for group watching?</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it easier for people to access media that they find most enjoyable?</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HMW make all content, not just sports, sociable?</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Enhance the watching experience even when alone</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media consumption more enjoyable when a person’s physically alone?</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a sport-watching experience fun even when the person is alone?</a:t>
            </a:r>
            <a:endParaRPr/>
          </a:p>
        </p:txBody>
      </p:sp>
      <p:sp>
        <p:nvSpPr>
          <p:cNvPr id="358" name="Google Shape;358;g28b39c81476_1_50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24dcebbb242_0_4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Enhance the group watching experience</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it more fun to consume media as a group?</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group interactions revolve around media?</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media interactions revolve around groups?</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it easier to watch things with friends?</a:t>
            </a:r>
            <a:endParaRPr sz="1100">
              <a:latin typeface="Arial"/>
              <a:ea typeface="Arial"/>
              <a:cs typeface="Arial"/>
              <a:sym typeface="Arial"/>
            </a:endParaRPr>
          </a:p>
          <a:p>
            <a:pPr indent="0" lvl="0" marL="0" rtl="0" algn="l">
              <a:lnSpc>
                <a:spcPct val="115000"/>
              </a:lnSpc>
              <a:spcBef>
                <a:spcPts val="0"/>
              </a:spcBef>
              <a:spcAft>
                <a:spcPts val="0"/>
              </a:spcAft>
              <a:buNone/>
            </a:pPr>
            <a:r>
              <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Find groups for people</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get people regular friend groups to watch things with?</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Collin feel as group-oriented about other forms of media?</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allow people to enjoy different types of media with different groups?</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help him get to know more people who are also interested in watching sports together?</a:t>
            </a:r>
            <a:endParaRPr sz="1100">
              <a:latin typeface="Arial"/>
              <a:ea typeface="Arial"/>
              <a:cs typeface="Arial"/>
              <a:sym typeface="Arial"/>
            </a:endParaRPr>
          </a:p>
          <a:p>
            <a:pPr indent="0" lvl="0" marL="0" rtl="0" algn="l">
              <a:lnSpc>
                <a:spcPct val="115000"/>
              </a:lnSpc>
              <a:spcBef>
                <a:spcPts val="0"/>
              </a:spcBef>
              <a:spcAft>
                <a:spcPts val="0"/>
              </a:spcAft>
              <a:buNone/>
            </a:pPr>
            <a:r>
              <a:t/>
            </a:r>
            <a:endParaRPr b="1"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Find good group-watching media</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figure out which types of content is more enjoyable in a social context?</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sort between media that’s better for group watching?</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it easier for people to access media that they find most enjoyable?</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HMW make all content, not just sports, sociable?</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Enhance the watching experience even when alone</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media consumption more enjoyable when a person’s physically alone?</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a sport-watching experience fun even when the person is alone?</a:t>
            </a:r>
            <a:endParaRPr/>
          </a:p>
        </p:txBody>
      </p:sp>
      <p:sp>
        <p:nvSpPr>
          <p:cNvPr id="370" name="Google Shape;370;g24dcebbb242_0_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24dcebbb242_0_7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Enhance the group watching experience</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it more fun to consume media as a group?</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group interactions revolve around media?</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media interactions revolve around groups?</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it easier to watch things with friends?</a:t>
            </a:r>
            <a:endParaRPr sz="1100">
              <a:latin typeface="Arial"/>
              <a:ea typeface="Arial"/>
              <a:cs typeface="Arial"/>
              <a:sym typeface="Arial"/>
            </a:endParaRPr>
          </a:p>
          <a:p>
            <a:pPr indent="0" lvl="0" marL="0" rtl="0" algn="l">
              <a:lnSpc>
                <a:spcPct val="115000"/>
              </a:lnSpc>
              <a:spcBef>
                <a:spcPts val="0"/>
              </a:spcBef>
              <a:spcAft>
                <a:spcPts val="0"/>
              </a:spcAft>
              <a:buNone/>
            </a:pPr>
            <a:r>
              <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Find groups for people</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get people regular friend groups to watch things with?</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Collin feel as group-oriented about other forms of media?</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allow people to enjoy different types of media with different groups?</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help him get to know more people who are also interested in watching sports together?</a:t>
            </a:r>
            <a:endParaRPr sz="1100">
              <a:latin typeface="Arial"/>
              <a:ea typeface="Arial"/>
              <a:cs typeface="Arial"/>
              <a:sym typeface="Arial"/>
            </a:endParaRPr>
          </a:p>
          <a:p>
            <a:pPr indent="0" lvl="0" marL="0" rtl="0" algn="l">
              <a:lnSpc>
                <a:spcPct val="115000"/>
              </a:lnSpc>
              <a:spcBef>
                <a:spcPts val="0"/>
              </a:spcBef>
              <a:spcAft>
                <a:spcPts val="0"/>
              </a:spcAft>
              <a:buNone/>
            </a:pPr>
            <a:r>
              <a:t/>
            </a:r>
            <a:endParaRPr b="1"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Find good group-watching media</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figure out which types of content is more enjoyable in a social context?</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sort between media that’s better for group watching?</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it easier for people to access media that they find most enjoyable?</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HMW make all content, not just sports, sociable?</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Enhance the watching experience even when alone</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media consumption more enjoyable when a person’s physically alone?</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a sport-watching experience fun even when the person is alone?</a:t>
            </a:r>
            <a:endParaRPr/>
          </a:p>
        </p:txBody>
      </p:sp>
      <p:sp>
        <p:nvSpPr>
          <p:cNvPr id="382" name="Google Shape;382;g24dcebbb242_0_7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g24dcebbb242_0_5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Enhance the group watching experience</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it more fun to consume media as a group?</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group interactions revolve around media?</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media interactions revolve around groups?</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it easier to watch things with friends?</a:t>
            </a:r>
            <a:endParaRPr sz="1100">
              <a:latin typeface="Arial"/>
              <a:ea typeface="Arial"/>
              <a:cs typeface="Arial"/>
              <a:sym typeface="Arial"/>
            </a:endParaRPr>
          </a:p>
          <a:p>
            <a:pPr indent="0" lvl="0" marL="0" rtl="0" algn="l">
              <a:lnSpc>
                <a:spcPct val="115000"/>
              </a:lnSpc>
              <a:spcBef>
                <a:spcPts val="0"/>
              </a:spcBef>
              <a:spcAft>
                <a:spcPts val="0"/>
              </a:spcAft>
              <a:buNone/>
            </a:pPr>
            <a:r>
              <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Find groups for people</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get people regular friend groups to watch things with?</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Collin feel as group-oriented about other forms of media?</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allow people to enjoy different types of media with different groups?</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help him get to know more people who are also interested in watching sports together?</a:t>
            </a:r>
            <a:endParaRPr sz="1100">
              <a:latin typeface="Arial"/>
              <a:ea typeface="Arial"/>
              <a:cs typeface="Arial"/>
              <a:sym typeface="Arial"/>
            </a:endParaRPr>
          </a:p>
          <a:p>
            <a:pPr indent="0" lvl="0" marL="0" rtl="0" algn="l">
              <a:lnSpc>
                <a:spcPct val="115000"/>
              </a:lnSpc>
              <a:spcBef>
                <a:spcPts val="0"/>
              </a:spcBef>
              <a:spcAft>
                <a:spcPts val="0"/>
              </a:spcAft>
              <a:buNone/>
            </a:pPr>
            <a:r>
              <a:t/>
            </a:r>
            <a:endParaRPr b="1"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Find good group-watching media</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figure out which types of content is more enjoyable in a social context?</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sort between media that’s better for group watching?</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it easier for people to access media that they find most enjoyable?</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HMW make all content, not just sports, sociable?</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Enhance the watching experience even when alone</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media consumption more enjoyable when a person’s physically alone?</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a sport-watching experience fun even when the person is alone?</a:t>
            </a:r>
            <a:endParaRPr/>
          </a:p>
        </p:txBody>
      </p:sp>
      <p:sp>
        <p:nvSpPr>
          <p:cNvPr id="394" name="Google Shape;394;g24dcebbb242_0_5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g24dcebbb242_0_6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Enhance the group watching experience</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it more fun to consume media as a group?</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group interactions revolve around media?</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media interactions revolve around groups?</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it easier to watch things with friends?</a:t>
            </a:r>
            <a:endParaRPr sz="1100">
              <a:latin typeface="Arial"/>
              <a:ea typeface="Arial"/>
              <a:cs typeface="Arial"/>
              <a:sym typeface="Arial"/>
            </a:endParaRPr>
          </a:p>
          <a:p>
            <a:pPr indent="0" lvl="0" marL="0" rtl="0" algn="l">
              <a:lnSpc>
                <a:spcPct val="115000"/>
              </a:lnSpc>
              <a:spcBef>
                <a:spcPts val="0"/>
              </a:spcBef>
              <a:spcAft>
                <a:spcPts val="0"/>
              </a:spcAft>
              <a:buNone/>
            </a:pPr>
            <a:r>
              <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Find groups for people</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get people regular friend groups to watch things with?</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Collin feel as group-oriented about other forms of media?</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allow people to enjoy different types of media with different groups?</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help him get to know more people who are also interested in watching sports together?</a:t>
            </a:r>
            <a:endParaRPr sz="1100">
              <a:latin typeface="Arial"/>
              <a:ea typeface="Arial"/>
              <a:cs typeface="Arial"/>
              <a:sym typeface="Arial"/>
            </a:endParaRPr>
          </a:p>
          <a:p>
            <a:pPr indent="0" lvl="0" marL="0" rtl="0" algn="l">
              <a:lnSpc>
                <a:spcPct val="115000"/>
              </a:lnSpc>
              <a:spcBef>
                <a:spcPts val="0"/>
              </a:spcBef>
              <a:spcAft>
                <a:spcPts val="0"/>
              </a:spcAft>
              <a:buNone/>
            </a:pPr>
            <a:r>
              <a:t/>
            </a:r>
            <a:endParaRPr b="1"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Find good group-watching media</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figure out which types of content is more enjoyable in a social context?</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sort between media that’s better for group watching?</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it easier for people to access media that they find most enjoyable?</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HMW make all content, not just sports, sociable?</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Enhance the watching experience even when alone</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media consumption more enjoyable when a person’s physically alone?</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a sport-watching experience fun even when the person is alone?</a:t>
            </a:r>
            <a:endParaRPr/>
          </a:p>
        </p:txBody>
      </p:sp>
      <p:sp>
        <p:nvSpPr>
          <p:cNvPr id="406" name="Google Shape;406;g24dcebbb242_0_6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g24dd7ca8f25_0_13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8" name="Google Shape;418;g24dd7ca8f25_0_1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g24dd7ca8f25_0_15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9" name="Google Shape;429;g24dd7ca8f25_0_15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g28b39c81476_1_505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CONNECTING THOSE WITH SHARED PASSIONS</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HMW incentivize people to connect with those who share similar interests?</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connect people to others that are as passionate about something as they are?</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HMW get DJ excited about finding others that share his content interests?</a:t>
            </a:r>
            <a:endParaRPr b="1" sz="1100">
              <a:latin typeface="Arial"/>
              <a:ea typeface="Arial"/>
              <a:cs typeface="Arial"/>
              <a:sym typeface="Arial"/>
            </a:endParaRPr>
          </a:p>
          <a:p>
            <a:pPr indent="0" lvl="0" marL="0" rtl="0" algn="l">
              <a:lnSpc>
                <a:spcPct val="115000"/>
              </a:lnSpc>
              <a:spcBef>
                <a:spcPts val="0"/>
              </a:spcBef>
              <a:spcAft>
                <a:spcPts val="0"/>
              </a:spcAft>
              <a:buNone/>
            </a:pPr>
            <a:r>
              <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CONNECTING THOSE EVEN WITH DIFFERENT PASSIONS</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incentivize people to connect with one another even if they don’t have the same interests?</a:t>
            </a:r>
            <a:endParaRPr sz="1100">
              <a:latin typeface="Arial"/>
              <a:ea typeface="Arial"/>
              <a:cs typeface="Arial"/>
              <a:sym typeface="Arial"/>
            </a:endParaRPr>
          </a:p>
          <a:p>
            <a:pPr indent="0" lvl="0" marL="0" rtl="0" algn="l">
              <a:lnSpc>
                <a:spcPct val="115000"/>
              </a:lnSpc>
              <a:spcBef>
                <a:spcPts val="0"/>
              </a:spcBef>
              <a:spcAft>
                <a:spcPts val="0"/>
              </a:spcAft>
              <a:buNone/>
            </a:pPr>
            <a:r>
              <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INTERNAL POSITIVITY (EX BOOST CONFIDENCE)</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DJ &amp; those like him feel more confident in sharing his interests?</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HMW help people to feel comfortable and confident in their interests/passions?</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get DJ to give people the benefit of the doubt?</a:t>
            </a:r>
            <a:endParaRPr sz="1100">
              <a:latin typeface="Arial"/>
              <a:ea typeface="Arial"/>
              <a:cs typeface="Arial"/>
              <a:sym typeface="Arial"/>
            </a:endParaRPr>
          </a:p>
          <a:p>
            <a:pPr indent="0" lvl="0" marL="0" rtl="0" algn="l">
              <a:lnSpc>
                <a:spcPct val="115000"/>
              </a:lnSpc>
              <a:spcBef>
                <a:spcPts val="0"/>
              </a:spcBef>
              <a:spcAft>
                <a:spcPts val="0"/>
              </a:spcAft>
              <a:buNone/>
            </a:pPr>
            <a:r>
              <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MINIMIZE JUDGEMENT</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teach people to be less judgemental about what others enjoy?</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HMW build a safe space for people to share their true passion?</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keep negative people away from DJ?</a:t>
            </a:r>
            <a:endParaRPr sz="1100">
              <a:latin typeface="Arial"/>
              <a:ea typeface="Arial"/>
              <a:cs typeface="Arial"/>
              <a:sym typeface="Arial"/>
            </a:endParaRPr>
          </a:p>
          <a:p>
            <a:pPr indent="0" lvl="0" marL="0" rtl="0" algn="l">
              <a:lnSpc>
                <a:spcPct val="115000"/>
              </a:lnSpc>
              <a:spcBef>
                <a:spcPts val="0"/>
              </a:spcBef>
              <a:spcAft>
                <a:spcPts val="0"/>
              </a:spcAft>
              <a:buNone/>
            </a:pPr>
            <a:r>
              <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SWAY OPINIONS ABOUT INTERESTS</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get DJs family interested in his interests?</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HMW make people as passionate as DJ is about what they consume?</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get people to be interested in DJs stuff?</a:t>
            </a:r>
            <a:endParaRPr sz="1100">
              <a:latin typeface="Arial"/>
              <a:ea typeface="Arial"/>
              <a:cs typeface="Arial"/>
              <a:sym typeface="Arial"/>
            </a:endParaRPr>
          </a:p>
          <a:p>
            <a:pPr indent="0" lvl="0" marL="0" rtl="0" algn="l">
              <a:lnSpc>
                <a:spcPct val="115000"/>
              </a:lnSpc>
              <a:spcBef>
                <a:spcPts val="0"/>
              </a:spcBef>
              <a:spcAft>
                <a:spcPts val="0"/>
              </a:spcAft>
              <a:buNone/>
            </a:pPr>
            <a:r>
              <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REBRANDING OF NERDY</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rebrand typically nerdy things as cool?</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get everyone to be as nerdy as DJ?</a:t>
            </a:r>
            <a:endParaRPr sz="1100">
              <a:latin typeface="Arial"/>
              <a:ea typeface="Arial"/>
              <a:cs typeface="Arial"/>
              <a:sym typeface="Arial"/>
            </a:endParaRPr>
          </a:p>
          <a:p>
            <a:pPr indent="0" lvl="0" marL="0" rtl="0" algn="l">
              <a:lnSpc>
                <a:spcPct val="115000"/>
              </a:lnSpc>
              <a:spcBef>
                <a:spcPts val="0"/>
              </a:spcBef>
              <a:spcAft>
                <a:spcPts val="0"/>
              </a:spcAft>
              <a:buNone/>
            </a:pPr>
            <a:r>
              <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TANGENTIAL TERRITORIES</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HMW make what comes after the media consumption more exciting for casual viewers?</a:t>
            </a:r>
            <a:endParaRPr/>
          </a:p>
        </p:txBody>
      </p:sp>
      <p:sp>
        <p:nvSpPr>
          <p:cNvPr id="449" name="Google Shape;449;g28b39c81476_1_505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g24dcebbb242_0_8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CONNECTING THOSE WITH SHARED PASSIONS</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HMW incentivize people to connect with those who share similar interests?</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connect people to others that are as passionate about something as they are?</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HMW get DJ excited about finding others that share his content interests?</a:t>
            </a:r>
            <a:endParaRPr b="1" sz="1100">
              <a:latin typeface="Arial"/>
              <a:ea typeface="Arial"/>
              <a:cs typeface="Arial"/>
              <a:sym typeface="Arial"/>
            </a:endParaRPr>
          </a:p>
          <a:p>
            <a:pPr indent="0" lvl="0" marL="0" rtl="0" algn="l">
              <a:lnSpc>
                <a:spcPct val="115000"/>
              </a:lnSpc>
              <a:spcBef>
                <a:spcPts val="0"/>
              </a:spcBef>
              <a:spcAft>
                <a:spcPts val="0"/>
              </a:spcAft>
              <a:buNone/>
            </a:pPr>
            <a:r>
              <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CONNECTING THOSE EVEN WITH DIFFERENT PASSIONS</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incentivize people to connect with one another even if they don’t have the same interests?</a:t>
            </a:r>
            <a:endParaRPr sz="1100">
              <a:latin typeface="Arial"/>
              <a:ea typeface="Arial"/>
              <a:cs typeface="Arial"/>
              <a:sym typeface="Arial"/>
            </a:endParaRPr>
          </a:p>
          <a:p>
            <a:pPr indent="0" lvl="0" marL="0" rtl="0" algn="l">
              <a:lnSpc>
                <a:spcPct val="115000"/>
              </a:lnSpc>
              <a:spcBef>
                <a:spcPts val="0"/>
              </a:spcBef>
              <a:spcAft>
                <a:spcPts val="0"/>
              </a:spcAft>
              <a:buNone/>
            </a:pPr>
            <a:r>
              <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INTERNAL POSITIVITY (EX BOOST CONFIDENCE)</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DJ &amp; those like him feel more confident in sharing his interests?</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HMW help people to feel comfortable and confident in their interests/passions?</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get DJ to give people the benefit of the doubt?</a:t>
            </a:r>
            <a:endParaRPr sz="1100">
              <a:latin typeface="Arial"/>
              <a:ea typeface="Arial"/>
              <a:cs typeface="Arial"/>
              <a:sym typeface="Arial"/>
            </a:endParaRPr>
          </a:p>
          <a:p>
            <a:pPr indent="0" lvl="0" marL="0" rtl="0" algn="l">
              <a:lnSpc>
                <a:spcPct val="115000"/>
              </a:lnSpc>
              <a:spcBef>
                <a:spcPts val="0"/>
              </a:spcBef>
              <a:spcAft>
                <a:spcPts val="0"/>
              </a:spcAft>
              <a:buNone/>
            </a:pPr>
            <a:r>
              <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MINIMIZE JUDGEMENT</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teach people to be less judgemental about what others enjoy?</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HMW build a safe space for people to share their true passion?</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keep negative people away from DJ?</a:t>
            </a:r>
            <a:endParaRPr sz="1100">
              <a:latin typeface="Arial"/>
              <a:ea typeface="Arial"/>
              <a:cs typeface="Arial"/>
              <a:sym typeface="Arial"/>
            </a:endParaRPr>
          </a:p>
          <a:p>
            <a:pPr indent="0" lvl="0" marL="0" rtl="0" algn="l">
              <a:lnSpc>
                <a:spcPct val="115000"/>
              </a:lnSpc>
              <a:spcBef>
                <a:spcPts val="0"/>
              </a:spcBef>
              <a:spcAft>
                <a:spcPts val="0"/>
              </a:spcAft>
              <a:buNone/>
            </a:pPr>
            <a:r>
              <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SWAY OPINIONS ABOUT INTERESTS</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get DJs family interested in his interests?</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HMW make people as passionate as DJ is about what they consume?</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get people to be interested in DJs stuff?</a:t>
            </a:r>
            <a:endParaRPr sz="1100">
              <a:latin typeface="Arial"/>
              <a:ea typeface="Arial"/>
              <a:cs typeface="Arial"/>
              <a:sym typeface="Arial"/>
            </a:endParaRPr>
          </a:p>
          <a:p>
            <a:pPr indent="0" lvl="0" marL="0" rtl="0" algn="l">
              <a:lnSpc>
                <a:spcPct val="115000"/>
              </a:lnSpc>
              <a:spcBef>
                <a:spcPts val="0"/>
              </a:spcBef>
              <a:spcAft>
                <a:spcPts val="0"/>
              </a:spcAft>
              <a:buNone/>
            </a:pPr>
            <a:r>
              <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REBRANDING OF NERDY</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rebrand typically nerdy things as cool?</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get everyone to be as nerdy as DJ?</a:t>
            </a:r>
            <a:endParaRPr sz="1100">
              <a:latin typeface="Arial"/>
              <a:ea typeface="Arial"/>
              <a:cs typeface="Arial"/>
              <a:sym typeface="Arial"/>
            </a:endParaRPr>
          </a:p>
          <a:p>
            <a:pPr indent="0" lvl="0" marL="0" rtl="0" algn="l">
              <a:lnSpc>
                <a:spcPct val="115000"/>
              </a:lnSpc>
              <a:spcBef>
                <a:spcPts val="0"/>
              </a:spcBef>
              <a:spcAft>
                <a:spcPts val="0"/>
              </a:spcAft>
              <a:buNone/>
            </a:pPr>
            <a:r>
              <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TANGENTIAL TERRITORIES</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HMW make what comes after the media consumption more exciting for casual viewers?</a:t>
            </a:r>
            <a:endParaRPr/>
          </a:p>
        </p:txBody>
      </p:sp>
      <p:sp>
        <p:nvSpPr>
          <p:cNvPr id="461" name="Google Shape;461;g24dcebbb242_0_8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g24dcebbb242_0_9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CONNECTING THOSE WITH SHARED PASSIONS</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HMW incentivize people to connect with those who share similar interests?</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connect people to others that are as passionate about something as they are?</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HMW get DJ excited about finding others that share his content interests?</a:t>
            </a:r>
            <a:endParaRPr b="1" sz="1100">
              <a:latin typeface="Arial"/>
              <a:ea typeface="Arial"/>
              <a:cs typeface="Arial"/>
              <a:sym typeface="Arial"/>
            </a:endParaRPr>
          </a:p>
          <a:p>
            <a:pPr indent="0" lvl="0" marL="0" rtl="0" algn="l">
              <a:lnSpc>
                <a:spcPct val="115000"/>
              </a:lnSpc>
              <a:spcBef>
                <a:spcPts val="0"/>
              </a:spcBef>
              <a:spcAft>
                <a:spcPts val="0"/>
              </a:spcAft>
              <a:buNone/>
            </a:pPr>
            <a:r>
              <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CONNECTING THOSE EVEN WITH DIFFERENT PASSIONS</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incentivize people to connect with one another even if they don’t have the same interests?</a:t>
            </a:r>
            <a:endParaRPr sz="1100">
              <a:latin typeface="Arial"/>
              <a:ea typeface="Arial"/>
              <a:cs typeface="Arial"/>
              <a:sym typeface="Arial"/>
            </a:endParaRPr>
          </a:p>
          <a:p>
            <a:pPr indent="0" lvl="0" marL="0" rtl="0" algn="l">
              <a:lnSpc>
                <a:spcPct val="115000"/>
              </a:lnSpc>
              <a:spcBef>
                <a:spcPts val="0"/>
              </a:spcBef>
              <a:spcAft>
                <a:spcPts val="0"/>
              </a:spcAft>
              <a:buNone/>
            </a:pPr>
            <a:r>
              <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INTERNAL POSITIVITY (EX BOOST CONFIDENCE)</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DJ &amp; those like him feel more confident in sharing his interests?</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HMW help people to feel comfortable and confident in their interests/passions?</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get DJ to give people the benefit of the doubt?</a:t>
            </a:r>
            <a:endParaRPr sz="1100">
              <a:latin typeface="Arial"/>
              <a:ea typeface="Arial"/>
              <a:cs typeface="Arial"/>
              <a:sym typeface="Arial"/>
            </a:endParaRPr>
          </a:p>
          <a:p>
            <a:pPr indent="0" lvl="0" marL="0" rtl="0" algn="l">
              <a:lnSpc>
                <a:spcPct val="115000"/>
              </a:lnSpc>
              <a:spcBef>
                <a:spcPts val="0"/>
              </a:spcBef>
              <a:spcAft>
                <a:spcPts val="0"/>
              </a:spcAft>
              <a:buNone/>
            </a:pPr>
            <a:r>
              <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MINIMIZE JUDGEMENT</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teach people to be less judgemental about what others enjoy?</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HMW build a safe space for people to share their true passion?</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keep negative people away from DJ?</a:t>
            </a:r>
            <a:endParaRPr sz="1100">
              <a:latin typeface="Arial"/>
              <a:ea typeface="Arial"/>
              <a:cs typeface="Arial"/>
              <a:sym typeface="Arial"/>
            </a:endParaRPr>
          </a:p>
          <a:p>
            <a:pPr indent="0" lvl="0" marL="0" rtl="0" algn="l">
              <a:lnSpc>
                <a:spcPct val="115000"/>
              </a:lnSpc>
              <a:spcBef>
                <a:spcPts val="0"/>
              </a:spcBef>
              <a:spcAft>
                <a:spcPts val="0"/>
              </a:spcAft>
              <a:buNone/>
            </a:pPr>
            <a:r>
              <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SWAY OPINIONS ABOUT INTERESTS</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get DJs family interested in his interests?</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HMW make people as passionate as DJ is about what they consume?</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get people to be interested in DJs stuff?</a:t>
            </a:r>
            <a:endParaRPr sz="1100">
              <a:latin typeface="Arial"/>
              <a:ea typeface="Arial"/>
              <a:cs typeface="Arial"/>
              <a:sym typeface="Arial"/>
            </a:endParaRPr>
          </a:p>
          <a:p>
            <a:pPr indent="0" lvl="0" marL="0" rtl="0" algn="l">
              <a:lnSpc>
                <a:spcPct val="115000"/>
              </a:lnSpc>
              <a:spcBef>
                <a:spcPts val="0"/>
              </a:spcBef>
              <a:spcAft>
                <a:spcPts val="0"/>
              </a:spcAft>
              <a:buNone/>
            </a:pPr>
            <a:r>
              <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REBRANDING OF NERDY</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rebrand typically nerdy things as cool?</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get everyone to be as nerdy as DJ?</a:t>
            </a:r>
            <a:endParaRPr sz="1100">
              <a:latin typeface="Arial"/>
              <a:ea typeface="Arial"/>
              <a:cs typeface="Arial"/>
              <a:sym typeface="Arial"/>
            </a:endParaRPr>
          </a:p>
          <a:p>
            <a:pPr indent="0" lvl="0" marL="0" rtl="0" algn="l">
              <a:lnSpc>
                <a:spcPct val="115000"/>
              </a:lnSpc>
              <a:spcBef>
                <a:spcPts val="0"/>
              </a:spcBef>
              <a:spcAft>
                <a:spcPts val="0"/>
              </a:spcAft>
              <a:buNone/>
            </a:pPr>
            <a:r>
              <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TANGENTIAL TERRITORIES</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HMW make what comes after the media consumption more exciting for casual viewers?</a:t>
            </a:r>
            <a:endParaRPr/>
          </a:p>
        </p:txBody>
      </p:sp>
      <p:sp>
        <p:nvSpPr>
          <p:cNvPr id="473" name="Google Shape;473;g24dcebbb242_0_9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g24dcebbb242_0_1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CONNECTING THOSE WITH SHARED PASSIONS</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HMW incentivize people to connect with those who share similar interests?</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connect people to others that are as passionate about something as they are?</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HMW get DJ excited about finding others that share his content interests?</a:t>
            </a:r>
            <a:endParaRPr b="1" sz="1100">
              <a:latin typeface="Arial"/>
              <a:ea typeface="Arial"/>
              <a:cs typeface="Arial"/>
              <a:sym typeface="Arial"/>
            </a:endParaRPr>
          </a:p>
          <a:p>
            <a:pPr indent="0" lvl="0" marL="0" rtl="0" algn="l">
              <a:lnSpc>
                <a:spcPct val="115000"/>
              </a:lnSpc>
              <a:spcBef>
                <a:spcPts val="0"/>
              </a:spcBef>
              <a:spcAft>
                <a:spcPts val="0"/>
              </a:spcAft>
              <a:buNone/>
            </a:pPr>
            <a:r>
              <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CONNECTING THOSE EVEN WITH DIFFERENT PASSIONS</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incentivize people to connect with one another even if they don’t have the same interests?</a:t>
            </a:r>
            <a:endParaRPr sz="1100">
              <a:latin typeface="Arial"/>
              <a:ea typeface="Arial"/>
              <a:cs typeface="Arial"/>
              <a:sym typeface="Arial"/>
            </a:endParaRPr>
          </a:p>
          <a:p>
            <a:pPr indent="0" lvl="0" marL="0" rtl="0" algn="l">
              <a:lnSpc>
                <a:spcPct val="115000"/>
              </a:lnSpc>
              <a:spcBef>
                <a:spcPts val="0"/>
              </a:spcBef>
              <a:spcAft>
                <a:spcPts val="0"/>
              </a:spcAft>
              <a:buNone/>
            </a:pPr>
            <a:r>
              <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INTERNAL POSITIVITY (EX BOOST CONFIDENCE)</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DJ &amp; those like him feel more confident in sharing his interests?</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HMW help people to feel comfortable and confident in their interests/passions?</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get DJ to give people the benefit of the doubt?</a:t>
            </a:r>
            <a:endParaRPr sz="1100">
              <a:latin typeface="Arial"/>
              <a:ea typeface="Arial"/>
              <a:cs typeface="Arial"/>
              <a:sym typeface="Arial"/>
            </a:endParaRPr>
          </a:p>
          <a:p>
            <a:pPr indent="0" lvl="0" marL="0" rtl="0" algn="l">
              <a:lnSpc>
                <a:spcPct val="115000"/>
              </a:lnSpc>
              <a:spcBef>
                <a:spcPts val="0"/>
              </a:spcBef>
              <a:spcAft>
                <a:spcPts val="0"/>
              </a:spcAft>
              <a:buNone/>
            </a:pPr>
            <a:r>
              <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MINIMIZE JUDGEMENT</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teach people to be less judgemental about what others enjoy?</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HMW build a safe space for people to share their true passion?</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keep negative people away from DJ?</a:t>
            </a:r>
            <a:endParaRPr sz="1100">
              <a:latin typeface="Arial"/>
              <a:ea typeface="Arial"/>
              <a:cs typeface="Arial"/>
              <a:sym typeface="Arial"/>
            </a:endParaRPr>
          </a:p>
          <a:p>
            <a:pPr indent="0" lvl="0" marL="0" rtl="0" algn="l">
              <a:lnSpc>
                <a:spcPct val="115000"/>
              </a:lnSpc>
              <a:spcBef>
                <a:spcPts val="0"/>
              </a:spcBef>
              <a:spcAft>
                <a:spcPts val="0"/>
              </a:spcAft>
              <a:buNone/>
            </a:pPr>
            <a:r>
              <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SWAY OPINIONS ABOUT INTERESTS</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get DJs family interested in his interests?</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HMW make people as passionate as DJ is about what they consume?</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get people to be interested in DJs stuff?</a:t>
            </a:r>
            <a:endParaRPr sz="1100">
              <a:latin typeface="Arial"/>
              <a:ea typeface="Arial"/>
              <a:cs typeface="Arial"/>
              <a:sym typeface="Arial"/>
            </a:endParaRPr>
          </a:p>
          <a:p>
            <a:pPr indent="0" lvl="0" marL="0" rtl="0" algn="l">
              <a:lnSpc>
                <a:spcPct val="115000"/>
              </a:lnSpc>
              <a:spcBef>
                <a:spcPts val="0"/>
              </a:spcBef>
              <a:spcAft>
                <a:spcPts val="0"/>
              </a:spcAft>
              <a:buNone/>
            </a:pPr>
            <a:r>
              <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REBRANDING OF NERDY</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rebrand typically nerdy things as cool?</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get everyone to be as nerdy as DJ?</a:t>
            </a:r>
            <a:endParaRPr sz="1100">
              <a:latin typeface="Arial"/>
              <a:ea typeface="Arial"/>
              <a:cs typeface="Arial"/>
              <a:sym typeface="Arial"/>
            </a:endParaRPr>
          </a:p>
          <a:p>
            <a:pPr indent="0" lvl="0" marL="0" rtl="0" algn="l">
              <a:lnSpc>
                <a:spcPct val="115000"/>
              </a:lnSpc>
              <a:spcBef>
                <a:spcPts val="0"/>
              </a:spcBef>
              <a:spcAft>
                <a:spcPts val="0"/>
              </a:spcAft>
              <a:buNone/>
            </a:pPr>
            <a:r>
              <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TANGENTIAL TERRITORIES</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HMW make what comes after the media consumption more exciting for casual viewers?</a:t>
            </a:r>
            <a:endParaRPr/>
          </a:p>
        </p:txBody>
      </p:sp>
      <p:sp>
        <p:nvSpPr>
          <p:cNvPr id="485" name="Google Shape;485;g24dcebbb242_0_1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g24dcebbb242_0_12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CONNECTING THOSE WITH SHARED PASSIONS</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HMW incentivize people to connect with those who share similar interests?</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connect people to others that are as passionate about something as they are?</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HMW get DJ excited about finding others that share his content interests?</a:t>
            </a:r>
            <a:endParaRPr b="1" sz="1100">
              <a:latin typeface="Arial"/>
              <a:ea typeface="Arial"/>
              <a:cs typeface="Arial"/>
              <a:sym typeface="Arial"/>
            </a:endParaRPr>
          </a:p>
          <a:p>
            <a:pPr indent="0" lvl="0" marL="0" rtl="0" algn="l">
              <a:lnSpc>
                <a:spcPct val="115000"/>
              </a:lnSpc>
              <a:spcBef>
                <a:spcPts val="0"/>
              </a:spcBef>
              <a:spcAft>
                <a:spcPts val="0"/>
              </a:spcAft>
              <a:buNone/>
            </a:pPr>
            <a:r>
              <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CONNECTING THOSE EVEN WITH DIFFERENT PASSIONS</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incentivize people to connect with one another even if they don’t have the same interests?</a:t>
            </a:r>
            <a:endParaRPr sz="1100">
              <a:latin typeface="Arial"/>
              <a:ea typeface="Arial"/>
              <a:cs typeface="Arial"/>
              <a:sym typeface="Arial"/>
            </a:endParaRPr>
          </a:p>
          <a:p>
            <a:pPr indent="0" lvl="0" marL="0" rtl="0" algn="l">
              <a:lnSpc>
                <a:spcPct val="115000"/>
              </a:lnSpc>
              <a:spcBef>
                <a:spcPts val="0"/>
              </a:spcBef>
              <a:spcAft>
                <a:spcPts val="0"/>
              </a:spcAft>
              <a:buNone/>
            </a:pPr>
            <a:r>
              <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INTERNAL POSITIVITY (EX BOOST CONFIDENCE)</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make DJ &amp; those like him feel more confident in sharing his interests?</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HMW help people to feel comfortable and confident in their interests/passions?</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get DJ to give people the benefit of the doubt?</a:t>
            </a:r>
            <a:endParaRPr sz="1100">
              <a:latin typeface="Arial"/>
              <a:ea typeface="Arial"/>
              <a:cs typeface="Arial"/>
              <a:sym typeface="Arial"/>
            </a:endParaRPr>
          </a:p>
          <a:p>
            <a:pPr indent="0" lvl="0" marL="0" rtl="0" algn="l">
              <a:lnSpc>
                <a:spcPct val="115000"/>
              </a:lnSpc>
              <a:spcBef>
                <a:spcPts val="0"/>
              </a:spcBef>
              <a:spcAft>
                <a:spcPts val="0"/>
              </a:spcAft>
              <a:buNone/>
            </a:pPr>
            <a:r>
              <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MINIMIZE JUDGEMENT</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teach people to be less judgemental about what others enjoy?</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HMW build a safe space for people to share their true passion?</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keep negative people away from DJ?</a:t>
            </a:r>
            <a:endParaRPr sz="1100">
              <a:latin typeface="Arial"/>
              <a:ea typeface="Arial"/>
              <a:cs typeface="Arial"/>
              <a:sym typeface="Arial"/>
            </a:endParaRPr>
          </a:p>
          <a:p>
            <a:pPr indent="0" lvl="0" marL="0" rtl="0" algn="l">
              <a:lnSpc>
                <a:spcPct val="115000"/>
              </a:lnSpc>
              <a:spcBef>
                <a:spcPts val="0"/>
              </a:spcBef>
              <a:spcAft>
                <a:spcPts val="0"/>
              </a:spcAft>
              <a:buNone/>
            </a:pPr>
            <a:r>
              <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SWAY OPINIONS ABOUT INTERESTS</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get DJs family interested in his interests?</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HMW make people as passionate as DJ is about what they consume?</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get people to be interested in DJs stuff?</a:t>
            </a:r>
            <a:endParaRPr sz="1100">
              <a:latin typeface="Arial"/>
              <a:ea typeface="Arial"/>
              <a:cs typeface="Arial"/>
              <a:sym typeface="Arial"/>
            </a:endParaRPr>
          </a:p>
          <a:p>
            <a:pPr indent="0" lvl="0" marL="0" rtl="0" algn="l">
              <a:lnSpc>
                <a:spcPct val="115000"/>
              </a:lnSpc>
              <a:spcBef>
                <a:spcPts val="0"/>
              </a:spcBef>
              <a:spcAft>
                <a:spcPts val="0"/>
              </a:spcAft>
              <a:buNone/>
            </a:pPr>
            <a:r>
              <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REBRANDING OF NERDY</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rebrand typically nerdy things as cool?</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HMW get everyone to be as nerdy as DJ?</a:t>
            </a:r>
            <a:endParaRPr sz="1100">
              <a:latin typeface="Arial"/>
              <a:ea typeface="Arial"/>
              <a:cs typeface="Arial"/>
              <a:sym typeface="Arial"/>
            </a:endParaRPr>
          </a:p>
          <a:p>
            <a:pPr indent="0" lvl="0" marL="0" rtl="0" algn="l">
              <a:lnSpc>
                <a:spcPct val="115000"/>
              </a:lnSpc>
              <a:spcBef>
                <a:spcPts val="0"/>
              </a:spcBef>
              <a:spcAft>
                <a:spcPts val="0"/>
              </a:spcAft>
              <a:buNone/>
            </a:pPr>
            <a:r>
              <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u="sng">
                <a:latin typeface="Arial"/>
                <a:ea typeface="Arial"/>
                <a:cs typeface="Arial"/>
                <a:sym typeface="Arial"/>
              </a:rPr>
              <a:t>TANGENTIAL TERRITORIES</a:t>
            </a:r>
            <a:endParaRPr sz="1100"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HMW make what comes after the media consumption more exciting for casual viewers?</a:t>
            </a:r>
            <a:endParaRPr/>
          </a:p>
        </p:txBody>
      </p:sp>
      <p:sp>
        <p:nvSpPr>
          <p:cNvPr id="497" name="Google Shape;497;g24dcebbb242_0_1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g28b39c81476_1_513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9" name="Google Shape;509;g28b39c81476_1_51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g28b39c81476_1_510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0" name="Google Shape;520;g28b39c81476_1_510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g28b39c81476_1_517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1" name="Google Shape;541;g28b39c81476_1_517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g28b39c81476_1_519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292100" lvl="0" marL="457200" rtl="0" algn="l">
              <a:lnSpc>
                <a:spcPct val="115000"/>
              </a:lnSpc>
              <a:spcBef>
                <a:spcPts val="0"/>
              </a:spcBef>
              <a:spcAft>
                <a:spcPts val="0"/>
              </a:spcAft>
              <a:buClr>
                <a:schemeClr val="dk1"/>
              </a:buClr>
              <a:buSzPts val="1000"/>
              <a:buChar char="-"/>
            </a:pPr>
            <a:r>
              <a:rPr lang="en-US" sz="1000">
                <a:latin typeface="Arial"/>
                <a:ea typeface="Arial"/>
                <a:cs typeface="Arial"/>
                <a:sym typeface="Arial"/>
              </a:rPr>
              <a:t>An app with live chat rooms/comment features for when new episodes of shows air</a:t>
            </a:r>
            <a:endParaRPr/>
          </a:p>
        </p:txBody>
      </p:sp>
      <p:sp>
        <p:nvSpPr>
          <p:cNvPr id="552" name="Google Shape;552;g28b39c81476_1_519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3" name="Shape 573"/>
        <p:cNvGrpSpPr/>
        <p:nvPr/>
      </p:nvGrpSpPr>
      <p:grpSpPr>
        <a:xfrm>
          <a:off x="0" y="0"/>
          <a:ext cx="0" cy="0"/>
          <a:chOff x="0" y="0"/>
          <a:chExt cx="0" cy="0"/>
        </a:xfrm>
      </p:grpSpPr>
      <p:sp>
        <p:nvSpPr>
          <p:cNvPr id="574" name="Google Shape;574;g28b39c81476_1_525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5" name="Google Shape;575;g28b39c81476_1_52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g24dcebbb242_0_13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8" name="Google Shape;588;g24dcebbb242_0_1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g24dcebbb242_0_15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5" name="Google Shape;605;g24dcebbb242_0_15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4" name="Shape 624"/>
        <p:cNvGrpSpPr/>
        <p:nvPr/>
      </p:nvGrpSpPr>
      <p:grpSpPr>
        <a:xfrm>
          <a:off x="0" y="0"/>
          <a:ext cx="0" cy="0"/>
          <a:chOff x="0" y="0"/>
          <a:chExt cx="0" cy="0"/>
        </a:xfrm>
      </p:grpSpPr>
      <p:sp>
        <p:nvSpPr>
          <p:cNvPr id="625" name="Google Shape;625;g24dcebbb242_0_18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6" name="Google Shape;626;g24dcebbb242_0_18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 name="Shape 649"/>
        <p:cNvGrpSpPr/>
        <p:nvPr/>
      </p:nvGrpSpPr>
      <p:grpSpPr>
        <a:xfrm>
          <a:off x="0" y="0"/>
          <a:ext cx="0" cy="0"/>
          <a:chOff x="0" y="0"/>
          <a:chExt cx="0" cy="0"/>
        </a:xfrm>
      </p:grpSpPr>
      <p:sp>
        <p:nvSpPr>
          <p:cNvPr id="650" name="Google Shape;650;g28bab18c436_0_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1" name="Google Shape;651;g28bab18c436_0_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0" name="Shape 660"/>
        <p:cNvGrpSpPr/>
        <p:nvPr/>
      </p:nvGrpSpPr>
      <p:grpSpPr>
        <a:xfrm>
          <a:off x="0" y="0"/>
          <a:ext cx="0" cy="0"/>
          <a:chOff x="0" y="0"/>
          <a:chExt cx="0" cy="0"/>
        </a:xfrm>
      </p:grpSpPr>
      <p:sp>
        <p:nvSpPr>
          <p:cNvPr id="661" name="Google Shape;661;g24dcebbb242_0_20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2" name="Google Shape;662;g24dcebbb242_0_20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3" name="Google Shape;663;g24dcebbb242_0_205: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3" name="Shape 673"/>
        <p:cNvGrpSpPr/>
        <p:nvPr/>
      </p:nvGrpSpPr>
      <p:grpSpPr>
        <a:xfrm>
          <a:off x="0" y="0"/>
          <a:ext cx="0" cy="0"/>
          <a:chOff x="0" y="0"/>
          <a:chExt cx="0" cy="0"/>
        </a:xfrm>
      </p:grpSpPr>
      <p:sp>
        <p:nvSpPr>
          <p:cNvPr id="674" name="Google Shape;674;g24dd7ca8f25_2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5" name="Google Shape;675;g24dd7ca8f25_2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4" name="Shape 684"/>
        <p:cNvGrpSpPr/>
        <p:nvPr/>
      </p:nvGrpSpPr>
      <p:grpSpPr>
        <a:xfrm>
          <a:off x="0" y="0"/>
          <a:ext cx="0" cy="0"/>
          <a:chOff x="0" y="0"/>
          <a:chExt cx="0" cy="0"/>
        </a:xfrm>
      </p:grpSpPr>
      <p:sp>
        <p:nvSpPr>
          <p:cNvPr id="685" name="Google Shape;685;g28b39c81476_1_520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6" name="Google Shape;686;g28b39c81476_1_520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7" name="Google Shape;687;g28b39c81476_1_5204: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7" name="Shape 697"/>
        <p:cNvGrpSpPr/>
        <p:nvPr/>
      </p:nvGrpSpPr>
      <p:grpSpPr>
        <a:xfrm>
          <a:off x="0" y="0"/>
          <a:ext cx="0" cy="0"/>
          <a:chOff x="0" y="0"/>
          <a:chExt cx="0" cy="0"/>
        </a:xfrm>
      </p:grpSpPr>
      <p:sp>
        <p:nvSpPr>
          <p:cNvPr id="698" name="Google Shape;698;g24db1b14f75_0_19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9" name="Google Shape;699;g24db1b14f75_0_19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8" name="Shape 708"/>
        <p:cNvGrpSpPr/>
        <p:nvPr/>
      </p:nvGrpSpPr>
      <p:grpSpPr>
        <a:xfrm>
          <a:off x="0" y="0"/>
          <a:ext cx="0" cy="0"/>
          <a:chOff x="0" y="0"/>
          <a:chExt cx="0" cy="0"/>
        </a:xfrm>
      </p:grpSpPr>
      <p:sp>
        <p:nvSpPr>
          <p:cNvPr id="709" name="Google Shape;709;g24db1b14f75_0_3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0" name="Google Shape;710;g24db1b14f75_0_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1" name="Shape 741"/>
        <p:cNvGrpSpPr/>
        <p:nvPr/>
      </p:nvGrpSpPr>
      <p:grpSpPr>
        <a:xfrm>
          <a:off x="0" y="0"/>
          <a:ext cx="0" cy="0"/>
          <a:chOff x="0" y="0"/>
          <a:chExt cx="0" cy="0"/>
        </a:xfrm>
      </p:grpSpPr>
      <p:sp>
        <p:nvSpPr>
          <p:cNvPr id="742" name="Google Shape;742;g24dcebbb242_0_116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3" name="Google Shape;743;g24dcebbb242_0_116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6" name="Shape 786"/>
        <p:cNvGrpSpPr/>
        <p:nvPr/>
      </p:nvGrpSpPr>
      <p:grpSpPr>
        <a:xfrm>
          <a:off x="0" y="0"/>
          <a:ext cx="0" cy="0"/>
          <a:chOff x="0" y="0"/>
          <a:chExt cx="0" cy="0"/>
        </a:xfrm>
      </p:grpSpPr>
      <p:sp>
        <p:nvSpPr>
          <p:cNvPr id="787" name="Google Shape;787;g24dcebbb242_0_13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88" name="Google Shape;788;g24dcebbb242_0_13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5" name="Shape 845"/>
        <p:cNvGrpSpPr/>
        <p:nvPr/>
      </p:nvGrpSpPr>
      <p:grpSpPr>
        <a:xfrm>
          <a:off x="0" y="0"/>
          <a:ext cx="0" cy="0"/>
          <a:chOff x="0" y="0"/>
          <a:chExt cx="0" cy="0"/>
        </a:xfrm>
      </p:grpSpPr>
      <p:sp>
        <p:nvSpPr>
          <p:cNvPr id="846" name="Google Shape;846;g24dcebbb242_0_124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47" name="Google Shape;847;g24dcebbb242_0_12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8" name="Shape 918"/>
        <p:cNvGrpSpPr/>
        <p:nvPr/>
      </p:nvGrpSpPr>
      <p:grpSpPr>
        <a:xfrm>
          <a:off x="0" y="0"/>
          <a:ext cx="0" cy="0"/>
          <a:chOff x="0" y="0"/>
          <a:chExt cx="0" cy="0"/>
        </a:xfrm>
      </p:grpSpPr>
      <p:sp>
        <p:nvSpPr>
          <p:cNvPr id="919" name="Google Shape;919;g24dcebbb242_0_34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0" name="Google Shape;920;g24dcebbb242_0_3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9" name="Shape 929"/>
        <p:cNvGrpSpPr/>
        <p:nvPr/>
      </p:nvGrpSpPr>
      <p:grpSpPr>
        <a:xfrm>
          <a:off x="0" y="0"/>
          <a:ext cx="0" cy="0"/>
          <a:chOff x="0" y="0"/>
          <a:chExt cx="0" cy="0"/>
        </a:xfrm>
      </p:grpSpPr>
      <p:sp>
        <p:nvSpPr>
          <p:cNvPr id="930" name="Google Shape;930;g24dcebbb242_0_21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1" name="Google Shape;931;g24dcebbb242_0_2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1" name="Shape 951"/>
        <p:cNvGrpSpPr/>
        <p:nvPr/>
      </p:nvGrpSpPr>
      <p:grpSpPr>
        <a:xfrm>
          <a:off x="0" y="0"/>
          <a:ext cx="0" cy="0"/>
          <a:chOff x="0" y="0"/>
          <a:chExt cx="0" cy="0"/>
        </a:xfrm>
      </p:grpSpPr>
      <p:sp>
        <p:nvSpPr>
          <p:cNvPr id="952" name="Google Shape;952;g24dcebbb242_0_3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3" name="Google Shape;953;g24dcebbb242_0_3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1" name="Shape 981"/>
        <p:cNvGrpSpPr/>
        <p:nvPr/>
      </p:nvGrpSpPr>
      <p:grpSpPr>
        <a:xfrm>
          <a:off x="0" y="0"/>
          <a:ext cx="0" cy="0"/>
          <a:chOff x="0" y="0"/>
          <a:chExt cx="0" cy="0"/>
        </a:xfrm>
      </p:grpSpPr>
      <p:sp>
        <p:nvSpPr>
          <p:cNvPr id="982" name="Google Shape;982;g24dcebbb242_0_24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3" name="Google Shape;983;g24dcebbb242_0_24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4" name="Shape 1014"/>
        <p:cNvGrpSpPr/>
        <p:nvPr/>
      </p:nvGrpSpPr>
      <p:grpSpPr>
        <a:xfrm>
          <a:off x="0" y="0"/>
          <a:ext cx="0" cy="0"/>
          <a:chOff x="0" y="0"/>
          <a:chExt cx="0" cy="0"/>
        </a:xfrm>
      </p:grpSpPr>
      <p:sp>
        <p:nvSpPr>
          <p:cNvPr id="1015" name="Google Shape;1015;g24dcebbb242_0_36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6" name="Google Shape;1016;g24dcebbb242_0_36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7" name="Google Shape;1017;g24dcebbb242_0_364: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6" name="Shape 1026"/>
        <p:cNvGrpSpPr/>
        <p:nvPr/>
      </p:nvGrpSpPr>
      <p:grpSpPr>
        <a:xfrm>
          <a:off x="0" y="0"/>
          <a:ext cx="0" cy="0"/>
          <a:chOff x="0" y="0"/>
          <a:chExt cx="0" cy="0"/>
        </a:xfrm>
      </p:grpSpPr>
      <p:sp>
        <p:nvSpPr>
          <p:cNvPr id="1027" name="Google Shape;1027;g24dd7ca8f25_2_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28" name="Google Shape;1028;g24dd7ca8f25_2_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7" name="Shape 1037"/>
        <p:cNvGrpSpPr/>
        <p:nvPr/>
      </p:nvGrpSpPr>
      <p:grpSpPr>
        <a:xfrm>
          <a:off x="0" y="0"/>
          <a:ext cx="0" cy="0"/>
          <a:chOff x="0" y="0"/>
          <a:chExt cx="0" cy="0"/>
        </a:xfrm>
      </p:grpSpPr>
      <p:sp>
        <p:nvSpPr>
          <p:cNvPr id="1038" name="Google Shape;1038;g28bab18c436_0_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9" name="Google Shape;1039;g28bab18c436_0_2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40" name="Google Shape;1040;g28bab18c436_0_22: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0" name="Shape 1050"/>
        <p:cNvGrpSpPr/>
        <p:nvPr/>
      </p:nvGrpSpPr>
      <p:grpSpPr>
        <a:xfrm>
          <a:off x="0" y="0"/>
          <a:ext cx="0" cy="0"/>
          <a:chOff x="0" y="0"/>
          <a:chExt cx="0" cy="0"/>
        </a:xfrm>
      </p:grpSpPr>
      <p:sp>
        <p:nvSpPr>
          <p:cNvPr id="1051" name="Google Shape;1051;g24db1b14f75_0_20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52" name="Google Shape;1052;g24db1b14f75_0_20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1" name="Shape 1061"/>
        <p:cNvGrpSpPr/>
        <p:nvPr/>
      </p:nvGrpSpPr>
      <p:grpSpPr>
        <a:xfrm>
          <a:off x="0" y="0"/>
          <a:ext cx="0" cy="0"/>
          <a:chOff x="0" y="0"/>
          <a:chExt cx="0" cy="0"/>
        </a:xfrm>
      </p:grpSpPr>
      <p:sp>
        <p:nvSpPr>
          <p:cNvPr id="1062" name="Google Shape;1062;g24db1b14f75_0_8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63" name="Google Shape;1063;g24db1b14f75_0_8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8" name="Shape 1088"/>
        <p:cNvGrpSpPr/>
        <p:nvPr/>
      </p:nvGrpSpPr>
      <p:grpSpPr>
        <a:xfrm>
          <a:off x="0" y="0"/>
          <a:ext cx="0" cy="0"/>
          <a:chOff x="0" y="0"/>
          <a:chExt cx="0" cy="0"/>
        </a:xfrm>
      </p:grpSpPr>
      <p:sp>
        <p:nvSpPr>
          <p:cNvPr id="1089" name="Google Shape;1089;g24db1b14f75_0_13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90" name="Google Shape;1090;g24db1b14f75_0_1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3" name="Shape 1133"/>
        <p:cNvGrpSpPr/>
        <p:nvPr/>
      </p:nvGrpSpPr>
      <p:grpSpPr>
        <a:xfrm>
          <a:off x="0" y="0"/>
          <a:ext cx="0" cy="0"/>
          <a:chOff x="0" y="0"/>
          <a:chExt cx="0" cy="0"/>
        </a:xfrm>
      </p:grpSpPr>
      <p:sp>
        <p:nvSpPr>
          <p:cNvPr id="1134" name="Google Shape;1134;g24dcebbb242_0_11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35" name="Google Shape;1135;g24dcebbb242_0_11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2" name="Shape 1192"/>
        <p:cNvGrpSpPr/>
        <p:nvPr/>
      </p:nvGrpSpPr>
      <p:grpSpPr>
        <a:xfrm>
          <a:off x="0" y="0"/>
          <a:ext cx="0" cy="0"/>
          <a:chOff x="0" y="0"/>
          <a:chExt cx="0" cy="0"/>
        </a:xfrm>
      </p:grpSpPr>
      <p:sp>
        <p:nvSpPr>
          <p:cNvPr id="1193" name="Google Shape;1193;g24dcebbb242_0_96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94" name="Google Shape;1194;g24dcebbb242_0_96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7" name="Shape 1267"/>
        <p:cNvGrpSpPr/>
        <p:nvPr/>
      </p:nvGrpSpPr>
      <p:grpSpPr>
        <a:xfrm>
          <a:off x="0" y="0"/>
          <a:ext cx="0" cy="0"/>
          <a:chOff x="0" y="0"/>
          <a:chExt cx="0" cy="0"/>
        </a:xfrm>
      </p:grpSpPr>
      <p:sp>
        <p:nvSpPr>
          <p:cNvPr id="1268" name="Google Shape;1268;g24db1b14f75_0_47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69" name="Google Shape;1269;g24db1b14f75_0_47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8" name="Shape 1278"/>
        <p:cNvGrpSpPr/>
        <p:nvPr/>
      </p:nvGrpSpPr>
      <p:grpSpPr>
        <a:xfrm>
          <a:off x="0" y="0"/>
          <a:ext cx="0" cy="0"/>
          <a:chOff x="0" y="0"/>
          <a:chExt cx="0" cy="0"/>
        </a:xfrm>
      </p:grpSpPr>
      <p:sp>
        <p:nvSpPr>
          <p:cNvPr id="1279" name="Google Shape;1279;g24dcebbb242_0_49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80" name="Google Shape;1280;g24dcebbb242_0_49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7" name="Shape 1297"/>
        <p:cNvGrpSpPr/>
        <p:nvPr/>
      </p:nvGrpSpPr>
      <p:grpSpPr>
        <a:xfrm>
          <a:off x="0" y="0"/>
          <a:ext cx="0" cy="0"/>
          <a:chOff x="0" y="0"/>
          <a:chExt cx="0" cy="0"/>
        </a:xfrm>
      </p:grpSpPr>
      <p:sp>
        <p:nvSpPr>
          <p:cNvPr id="1298" name="Google Shape;1298;g24dcebbb242_0_46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99" name="Google Shape;1299;g24dcebbb242_0_46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4" name="Shape 1324"/>
        <p:cNvGrpSpPr/>
        <p:nvPr/>
      </p:nvGrpSpPr>
      <p:grpSpPr>
        <a:xfrm>
          <a:off x="0" y="0"/>
          <a:ext cx="0" cy="0"/>
          <a:chOff x="0" y="0"/>
          <a:chExt cx="0" cy="0"/>
        </a:xfrm>
      </p:grpSpPr>
      <p:sp>
        <p:nvSpPr>
          <p:cNvPr id="1325" name="Google Shape;1325;g24dcebbb242_0_38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26" name="Google Shape;1326;g24dcebbb242_0_38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3" name="Shape 1353"/>
        <p:cNvGrpSpPr/>
        <p:nvPr/>
      </p:nvGrpSpPr>
      <p:grpSpPr>
        <a:xfrm>
          <a:off x="0" y="0"/>
          <a:ext cx="0" cy="0"/>
          <a:chOff x="0" y="0"/>
          <a:chExt cx="0" cy="0"/>
        </a:xfrm>
      </p:grpSpPr>
      <p:sp>
        <p:nvSpPr>
          <p:cNvPr id="1354" name="Google Shape;1354;g28bab18c436_0_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5" name="Google Shape;1355;g28bab18c436_0_3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56" name="Google Shape;1356;g28bab18c436_0_32: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5" name="Shape 1365"/>
        <p:cNvGrpSpPr/>
        <p:nvPr/>
      </p:nvGrpSpPr>
      <p:grpSpPr>
        <a:xfrm>
          <a:off x="0" y="0"/>
          <a:ext cx="0" cy="0"/>
          <a:chOff x="0" y="0"/>
          <a:chExt cx="0" cy="0"/>
        </a:xfrm>
      </p:grpSpPr>
      <p:sp>
        <p:nvSpPr>
          <p:cNvPr id="1366" name="Google Shape;1366;g24dd7ca8f25_2_2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67" name="Google Shape;1367;g24dd7ca8f25_2_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6" name="Shape 1376"/>
        <p:cNvGrpSpPr/>
        <p:nvPr/>
      </p:nvGrpSpPr>
      <p:grpSpPr>
        <a:xfrm>
          <a:off x="0" y="0"/>
          <a:ext cx="0" cy="0"/>
          <a:chOff x="0" y="0"/>
          <a:chExt cx="0" cy="0"/>
        </a:xfrm>
      </p:grpSpPr>
      <p:sp>
        <p:nvSpPr>
          <p:cNvPr id="1377" name="Google Shape;1377;g24dcebbb242_0_50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8" name="Google Shape;1378;g24dcebbb242_0_50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79" name="Google Shape;1379;g24dcebbb242_0_508: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9" name="Shape 1389"/>
        <p:cNvGrpSpPr/>
        <p:nvPr/>
      </p:nvGrpSpPr>
      <p:grpSpPr>
        <a:xfrm>
          <a:off x="0" y="0"/>
          <a:ext cx="0" cy="0"/>
          <a:chOff x="0" y="0"/>
          <a:chExt cx="0" cy="0"/>
        </a:xfrm>
      </p:grpSpPr>
      <p:sp>
        <p:nvSpPr>
          <p:cNvPr id="1390" name="Google Shape;1390;g24db1b14f75_0_22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91" name="Google Shape;1391;g24db1b14f75_0_2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0" name="Shape 1400"/>
        <p:cNvGrpSpPr/>
        <p:nvPr/>
      </p:nvGrpSpPr>
      <p:grpSpPr>
        <a:xfrm>
          <a:off x="0" y="0"/>
          <a:ext cx="0" cy="0"/>
          <a:chOff x="0" y="0"/>
          <a:chExt cx="0" cy="0"/>
        </a:xfrm>
      </p:grpSpPr>
      <p:sp>
        <p:nvSpPr>
          <p:cNvPr id="1401" name="Google Shape;1401;g24db1b14f75_0_10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02" name="Google Shape;1402;g24db1b14f75_0_10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9" name="Shape 1429"/>
        <p:cNvGrpSpPr/>
        <p:nvPr/>
      </p:nvGrpSpPr>
      <p:grpSpPr>
        <a:xfrm>
          <a:off x="0" y="0"/>
          <a:ext cx="0" cy="0"/>
          <a:chOff x="0" y="0"/>
          <a:chExt cx="0" cy="0"/>
        </a:xfrm>
      </p:grpSpPr>
      <p:sp>
        <p:nvSpPr>
          <p:cNvPr id="1430" name="Google Shape;1430;g24db1b14f75_0_23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31" name="Google Shape;1431;g24db1b14f75_0_2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4" name="Shape 1474"/>
        <p:cNvGrpSpPr/>
        <p:nvPr/>
      </p:nvGrpSpPr>
      <p:grpSpPr>
        <a:xfrm>
          <a:off x="0" y="0"/>
          <a:ext cx="0" cy="0"/>
          <a:chOff x="0" y="0"/>
          <a:chExt cx="0" cy="0"/>
        </a:xfrm>
      </p:grpSpPr>
      <p:sp>
        <p:nvSpPr>
          <p:cNvPr id="1475" name="Google Shape;1475;g24dcebbb242_0_144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76" name="Google Shape;1476;g24dcebbb242_0_14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3" name="Shape 1533"/>
        <p:cNvGrpSpPr/>
        <p:nvPr/>
      </p:nvGrpSpPr>
      <p:grpSpPr>
        <a:xfrm>
          <a:off x="0" y="0"/>
          <a:ext cx="0" cy="0"/>
          <a:chOff x="0" y="0"/>
          <a:chExt cx="0" cy="0"/>
        </a:xfrm>
      </p:grpSpPr>
      <p:sp>
        <p:nvSpPr>
          <p:cNvPr id="1534" name="Google Shape;1534;g24dcebbb242_0_137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35" name="Google Shape;1535;g24dcebbb242_0_137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4" name="Shape 1604"/>
        <p:cNvGrpSpPr/>
        <p:nvPr/>
      </p:nvGrpSpPr>
      <p:grpSpPr>
        <a:xfrm>
          <a:off x="0" y="0"/>
          <a:ext cx="0" cy="0"/>
          <a:chOff x="0" y="0"/>
          <a:chExt cx="0" cy="0"/>
        </a:xfrm>
      </p:grpSpPr>
      <p:sp>
        <p:nvSpPr>
          <p:cNvPr id="1605" name="Google Shape;1605;g24db1b14f75_0_5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06" name="Google Shape;1606;g24db1b14f75_0_5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5" name="Shape 1615"/>
        <p:cNvGrpSpPr/>
        <p:nvPr/>
      </p:nvGrpSpPr>
      <p:grpSpPr>
        <a:xfrm>
          <a:off x="0" y="0"/>
          <a:ext cx="0" cy="0"/>
          <a:chOff x="0" y="0"/>
          <a:chExt cx="0" cy="0"/>
        </a:xfrm>
      </p:grpSpPr>
      <p:sp>
        <p:nvSpPr>
          <p:cNvPr id="1616" name="Google Shape;1616;g24dcebbb242_0_55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17" name="Google Shape;1617;g24dcebbb242_0_55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7" name="Shape 1637"/>
        <p:cNvGrpSpPr/>
        <p:nvPr/>
      </p:nvGrpSpPr>
      <p:grpSpPr>
        <a:xfrm>
          <a:off x="0" y="0"/>
          <a:ext cx="0" cy="0"/>
          <a:chOff x="0" y="0"/>
          <a:chExt cx="0" cy="0"/>
        </a:xfrm>
      </p:grpSpPr>
      <p:sp>
        <p:nvSpPr>
          <p:cNvPr id="1638" name="Google Shape;1638;g24dcebbb242_0_52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desire vs action gap</a:t>
            </a:r>
            <a:endParaRPr/>
          </a:p>
        </p:txBody>
      </p:sp>
      <p:sp>
        <p:nvSpPr>
          <p:cNvPr id="1639" name="Google Shape;1639;g24dcebbb242_0_5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0" name="Shape 1670"/>
        <p:cNvGrpSpPr/>
        <p:nvPr/>
      </p:nvGrpSpPr>
      <p:grpSpPr>
        <a:xfrm>
          <a:off x="0" y="0"/>
          <a:ext cx="0" cy="0"/>
          <a:chOff x="0" y="0"/>
          <a:chExt cx="0" cy="0"/>
        </a:xfrm>
      </p:grpSpPr>
      <p:sp>
        <p:nvSpPr>
          <p:cNvPr id="1671" name="Google Shape;1671;g24dcebbb242_0_57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72" name="Google Shape;1672;g24dcebbb242_0_57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5" name="Shape 1705"/>
        <p:cNvGrpSpPr/>
        <p:nvPr/>
      </p:nvGrpSpPr>
      <p:grpSpPr>
        <a:xfrm>
          <a:off x="0" y="0"/>
          <a:ext cx="0" cy="0"/>
          <a:chOff x="0" y="0"/>
          <a:chExt cx="0" cy="0"/>
        </a:xfrm>
      </p:grpSpPr>
      <p:sp>
        <p:nvSpPr>
          <p:cNvPr id="1706" name="Google Shape;1706;g28b39c81476_1_522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07" name="Google Shape;1707;g28b39c81476_1_52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9" name="Shape 1719"/>
        <p:cNvGrpSpPr/>
        <p:nvPr/>
      </p:nvGrpSpPr>
      <p:grpSpPr>
        <a:xfrm>
          <a:off x="0" y="0"/>
          <a:ext cx="0" cy="0"/>
          <a:chOff x="0" y="0"/>
          <a:chExt cx="0" cy="0"/>
        </a:xfrm>
      </p:grpSpPr>
      <p:sp>
        <p:nvSpPr>
          <p:cNvPr id="1720" name="Google Shape;1720;g24dcebbb242_0_68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21" name="Google Shape;1721;g24dcebbb242_0_68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3" name="Shape 1733"/>
        <p:cNvGrpSpPr/>
        <p:nvPr/>
      </p:nvGrpSpPr>
      <p:grpSpPr>
        <a:xfrm>
          <a:off x="0" y="0"/>
          <a:ext cx="0" cy="0"/>
          <a:chOff x="0" y="0"/>
          <a:chExt cx="0" cy="0"/>
        </a:xfrm>
      </p:grpSpPr>
      <p:sp>
        <p:nvSpPr>
          <p:cNvPr id="1734" name="Google Shape;1734;g24dcebbb242_0_66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35" name="Google Shape;1735;g24dcebbb242_0_66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9" name="Shape 1749"/>
        <p:cNvGrpSpPr/>
        <p:nvPr/>
      </p:nvGrpSpPr>
      <p:grpSpPr>
        <a:xfrm>
          <a:off x="0" y="0"/>
          <a:ext cx="0" cy="0"/>
          <a:chOff x="0" y="0"/>
          <a:chExt cx="0" cy="0"/>
        </a:xfrm>
      </p:grpSpPr>
      <p:sp>
        <p:nvSpPr>
          <p:cNvPr id="1750" name="Google Shape;1750;g24dcebbb242_0_65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51" name="Google Shape;1751;g24dcebbb242_0_6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7" name="Shape 1767"/>
        <p:cNvGrpSpPr/>
        <p:nvPr/>
      </p:nvGrpSpPr>
      <p:grpSpPr>
        <a:xfrm>
          <a:off x="0" y="0"/>
          <a:ext cx="0" cy="0"/>
          <a:chOff x="0" y="0"/>
          <a:chExt cx="0" cy="0"/>
        </a:xfrm>
      </p:grpSpPr>
      <p:sp>
        <p:nvSpPr>
          <p:cNvPr id="1768" name="Google Shape;1768;g24dd7ca8f25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69" name="Google Shape;1769;g24dd7ca8f25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4" name="Shape 1794"/>
        <p:cNvGrpSpPr/>
        <p:nvPr/>
      </p:nvGrpSpPr>
      <p:grpSpPr>
        <a:xfrm>
          <a:off x="0" y="0"/>
          <a:ext cx="0" cy="0"/>
          <a:chOff x="0" y="0"/>
          <a:chExt cx="0" cy="0"/>
        </a:xfrm>
      </p:grpSpPr>
      <p:sp>
        <p:nvSpPr>
          <p:cNvPr id="1795" name="Google Shape;1795;g24dd7ca8f25_0_2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96" name="Google Shape;1796;g24dd7ca8f25_0_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2" name="Shape 1822"/>
        <p:cNvGrpSpPr/>
        <p:nvPr/>
      </p:nvGrpSpPr>
      <p:grpSpPr>
        <a:xfrm>
          <a:off x="0" y="0"/>
          <a:ext cx="0" cy="0"/>
          <a:chOff x="0" y="0"/>
          <a:chExt cx="0" cy="0"/>
        </a:xfrm>
      </p:grpSpPr>
      <p:sp>
        <p:nvSpPr>
          <p:cNvPr id="1823" name="Google Shape;1823;g24dcebbb242_0_86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24" name="Google Shape;1824;g24dcebbb242_0_86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5" name="Shape 1835"/>
        <p:cNvGrpSpPr/>
        <p:nvPr/>
      </p:nvGrpSpPr>
      <p:grpSpPr>
        <a:xfrm>
          <a:off x="0" y="0"/>
          <a:ext cx="0" cy="0"/>
          <a:chOff x="0" y="0"/>
          <a:chExt cx="0" cy="0"/>
        </a:xfrm>
      </p:grpSpPr>
      <p:sp>
        <p:nvSpPr>
          <p:cNvPr id="1836" name="Google Shape;1836;g24dcebbb242_1_1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37" name="Google Shape;1837;g24dcebbb242_1_1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2" name="Shape 1852"/>
        <p:cNvGrpSpPr/>
        <p:nvPr/>
      </p:nvGrpSpPr>
      <p:grpSpPr>
        <a:xfrm>
          <a:off x="0" y="0"/>
          <a:ext cx="0" cy="0"/>
          <a:chOff x="0" y="0"/>
          <a:chExt cx="0" cy="0"/>
        </a:xfrm>
      </p:grpSpPr>
      <p:sp>
        <p:nvSpPr>
          <p:cNvPr id="1853" name="Google Shape;1853;g24dcebbb242_0_88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54" name="Google Shape;1854;g24dcebbb242_0_88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3" name="Shape 1873"/>
        <p:cNvGrpSpPr/>
        <p:nvPr/>
      </p:nvGrpSpPr>
      <p:grpSpPr>
        <a:xfrm>
          <a:off x="0" y="0"/>
          <a:ext cx="0" cy="0"/>
          <a:chOff x="0" y="0"/>
          <a:chExt cx="0" cy="0"/>
        </a:xfrm>
      </p:grpSpPr>
      <p:sp>
        <p:nvSpPr>
          <p:cNvPr id="1874" name="Google Shape;1874;g24dcebbb242_0_9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75" name="Google Shape;1875;g24dcebbb242_0_9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8" name="Shape 1898"/>
        <p:cNvGrpSpPr/>
        <p:nvPr/>
      </p:nvGrpSpPr>
      <p:grpSpPr>
        <a:xfrm>
          <a:off x="0" y="0"/>
          <a:ext cx="0" cy="0"/>
          <a:chOff x="0" y="0"/>
          <a:chExt cx="0" cy="0"/>
        </a:xfrm>
      </p:grpSpPr>
      <p:sp>
        <p:nvSpPr>
          <p:cNvPr id="1899" name="Google Shape;1899;g24dcebbb242_0_69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More interviews? -&gt; Diversify the age group and gender group</a:t>
            </a:r>
            <a:endParaRPr/>
          </a:p>
          <a:p>
            <a:pPr indent="0" lvl="0" marL="0" rtl="0" algn="l">
              <a:spcBef>
                <a:spcPts val="0"/>
              </a:spcBef>
              <a:spcAft>
                <a:spcPts val="0"/>
              </a:spcAft>
              <a:buNone/>
            </a:pPr>
            <a:r>
              <a:t/>
            </a:r>
            <a:endParaRPr/>
          </a:p>
        </p:txBody>
      </p:sp>
      <p:sp>
        <p:nvSpPr>
          <p:cNvPr id="1900" name="Google Shape;1900;g24dcebbb242_0_69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3" name="Shape 1913"/>
        <p:cNvGrpSpPr/>
        <p:nvPr/>
      </p:nvGrpSpPr>
      <p:grpSpPr>
        <a:xfrm>
          <a:off x="0" y="0"/>
          <a:ext cx="0" cy="0"/>
          <a:chOff x="0" y="0"/>
          <a:chExt cx="0" cy="0"/>
        </a:xfrm>
      </p:grpSpPr>
      <p:sp>
        <p:nvSpPr>
          <p:cNvPr id="1914" name="Google Shape;1914;g24dcebbb242_1_20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More interviews? -&gt; Diversify the age group and gender group</a:t>
            </a:r>
            <a:endParaRPr/>
          </a:p>
          <a:p>
            <a:pPr indent="0" lvl="0" marL="0" rtl="0" algn="l">
              <a:spcBef>
                <a:spcPts val="0"/>
              </a:spcBef>
              <a:spcAft>
                <a:spcPts val="0"/>
              </a:spcAft>
              <a:buNone/>
            </a:pPr>
            <a:r>
              <a:t/>
            </a:r>
            <a:endParaRPr/>
          </a:p>
        </p:txBody>
      </p:sp>
      <p:sp>
        <p:nvSpPr>
          <p:cNvPr id="1915" name="Google Shape;1915;g24dcebbb242_1_20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2" name="Shape 1932"/>
        <p:cNvGrpSpPr/>
        <p:nvPr/>
      </p:nvGrpSpPr>
      <p:grpSpPr>
        <a:xfrm>
          <a:off x="0" y="0"/>
          <a:ext cx="0" cy="0"/>
          <a:chOff x="0" y="0"/>
          <a:chExt cx="0" cy="0"/>
        </a:xfrm>
      </p:grpSpPr>
      <p:sp>
        <p:nvSpPr>
          <p:cNvPr id="1933" name="Google Shape;1933;g24dd7ca8f25_0_17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More interviews? -&gt; Diversify the age group and gender group</a:t>
            </a:r>
            <a:endParaRPr/>
          </a:p>
          <a:p>
            <a:pPr indent="0" lvl="0" marL="0" rtl="0" algn="l">
              <a:spcBef>
                <a:spcPts val="0"/>
              </a:spcBef>
              <a:spcAft>
                <a:spcPts val="0"/>
              </a:spcAft>
              <a:buNone/>
            </a:pPr>
            <a:r>
              <a:t/>
            </a:r>
            <a:endParaRPr/>
          </a:p>
        </p:txBody>
      </p:sp>
      <p:sp>
        <p:nvSpPr>
          <p:cNvPr id="1934" name="Google Shape;1934;g24dd7ca8f25_0_17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5" name="Shape 1955"/>
        <p:cNvGrpSpPr/>
        <p:nvPr/>
      </p:nvGrpSpPr>
      <p:grpSpPr>
        <a:xfrm>
          <a:off x="0" y="0"/>
          <a:ext cx="0" cy="0"/>
          <a:chOff x="0" y="0"/>
          <a:chExt cx="0" cy="0"/>
        </a:xfrm>
      </p:grpSpPr>
      <p:sp>
        <p:nvSpPr>
          <p:cNvPr id="1956" name="Google Shape;1956;g24dd7ca8f25_0_19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More interviews? -&gt; Diversify the age group and gender group</a:t>
            </a:r>
            <a:endParaRPr/>
          </a:p>
          <a:p>
            <a:pPr indent="0" lvl="0" marL="0" rtl="0" algn="l">
              <a:spcBef>
                <a:spcPts val="0"/>
              </a:spcBef>
              <a:spcAft>
                <a:spcPts val="0"/>
              </a:spcAft>
              <a:buNone/>
            </a:pPr>
            <a:r>
              <a:t/>
            </a:r>
            <a:endParaRPr/>
          </a:p>
        </p:txBody>
      </p:sp>
      <p:sp>
        <p:nvSpPr>
          <p:cNvPr id="1957" name="Google Shape;1957;g24dd7ca8f25_0_19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2" name="Shape 1982"/>
        <p:cNvGrpSpPr/>
        <p:nvPr/>
      </p:nvGrpSpPr>
      <p:grpSpPr>
        <a:xfrm>
          <a:off x="0" y="0"/>
          <a:ext cx="0" cy="0"/>
          <a:chOff x="0" y="0"/>
          <a:chExt cx="0" cy="0"/>
        </a:xfrm>
      </p:grpSpPr>
      <p:sp>
        <p:nvSpPr>
          <p:cNvPr id="1983" name="Google Shape;1983;g28be6d19e1d_1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84" name="Google Shape;1984;g28be6d19e1d_1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5" name="Shape 1995"/>
        <p:cNvGrpSpPr/>
        <p:nvPr/>
      </p:nvGrpSpPr>
      <p:grpSpPr>
        <a:xfrm>
          <a:off x="0" y="0"/>
          <a:ext cx="0" cy="0"/>
          <a:chOff x="0" y="0"/>
          <a:chExt cx="0" cy="0"/>
        </a:xfrm>
      </p:grpSpPr>
      <p:sp>
        <p:nvSpPr>
          <p:cNvPr id="1996" name="Google Shape;1996;g28be6d19e1d_1_3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97" name="Google Shape;1997;g28be6d19e1d_1_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6" name="Shape 2006"/>
        <p:cNvGrpSpPr/>
        <p:nvPr/>
      </p:nvGrpSpPr>
      <p:grpSpPr>
        <a:xfrm>
          <a:off x="0" y="0"/>
          <a:ext cx="0" cy="0"/>
          <a:chOff x="0" y="0"/>
          <a:chExt cx="0" cy="0"/>
        </a:xfrm>
      </p:grpSpPr>
      <p:sp>
        <p:nvSpPr>
          <p:cNvPr id="2007" name="Google Shape;2007;g28b39c81476_1_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8" name="Google Shape;2008;g28b39c81476_1_2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09" name="Google Shape;2009;g28b39c81476_1_2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2" name="Shape 2012"/>
        <p:cNvGrpSpPr/>
        <p:nvPr/>
      </p:nvGrpSpPr>
      <p:grpSpPr>
        <a:xfrm>
          <a:off x="0" y="0"/>
          <a:ext cx="0" cy="0"/>
          <a:chOff x="0" y="0"/>
          <a:chExt cx="0" cy="0"/>
        </a:xfrm>
      </p:grpSpPr>
      <p:sp>
        <p:nvSpPr>
          <p:cNvPr id="2013" name="Google Shape;2013;g28b39c81476_1_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4" name="Google Shape;2014;g28b39c81476_1_2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15" name="Google Shape;2015;g28b39c81476_1_24: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8" name="Shape 2018"/>
        <p:cNvGrpSpPr/>
        <p:nvPr/>
      </p:nvGrpSpPr>
      <p:grpSpPr>
        <a:xfrm>
          <a:off x="0" y="0"/>
          <a:ext cx="0" cy="0"/>
          <a:chOff x="0" y="0"/>
          <a:chExt cx="0" cy="0"/>
        </a:xfrm>
      </p:grpSpPr>
      <p:sp>
        <p:nvSpPr>
          <p:cNvPr id="2019" name="Google Shape;2019;g28be6d19e1d_1_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0" name="Google Shape;2020;g28be6d19e1d_1_4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21" name="Google Shape;2021;g28be6d19e1d_1_46: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4" name="Shape 2024"/>
        <p:cNvGrpSpPr/>
        <p:nvPr/>
      </p:nvGrpSpPr>
      <p:grpSpPr>
        <a:xfrm>
          <a:off x="0" y="0"/>
          <a:ext cx="0" cy="0"/>
          <a:chOff x="0" y="0"/>
          <a:chExt cx="0" cy="0"/>
        </a:xfrm>
      </p:grpSpPr>
      <p:sp>
        <p:nvSpPr>
          <p:cNvPr id="2025" name="Google Shape;2025;g28be6d19e1d_1_5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6" name="Google Shape;2026;g28be6d19e1d_1_5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27" name="Google Shape;2027;g28be6d19e1d_1_55: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0" name="Shape 2030"/>
        <p:cNvGrpSpPr/>
        <p:nvPr/>
      </p:nvGrpSpPr>
      <p:grpSpPr>
        <a:xfrm>
          <a:off x="0" y="0"/>
          <a:ext cx="0" cy="0"/>
          <a:chOff x="0" y="0"/>
          <a:chExt cx="0" cy="0"/>
        </a:xfrm>
      </p:grpSpPr>
      <p:sp>
        <p:nvSpPr>
          <p:cNvPr id="2031" name="Google Shape;2031;g28be6d19e1d_1_7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2" name="Google Shape;2032;g28be6d19e1d_1_7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33" name="Google Shape;2033;g28be6d19e1d_1_73: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6" name="Shape 2036"/>
        <p:cNvGrpSpPr/>
        <p:nvPr/>
      </p:nvGrpSpPr>
      <p:grpSpPr>
        <a:xfrm>
          <a:off x="0" y="0"/>
          <a:ext cx="0" cy="0"/>
          <a:chOff x="0" y="0"/>
          <a:chExt cx="0" cy="0"/>
        </a:xfrm>
      </p:grpSpPr>
      <p:sp>
        <p:nvSpPr>
          <p:cNvPr id="2037" name="Google Shape;2037;g28be6d19e1d_1_7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8" name="Google Shape;2038;g28be6d19e1d_1_7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39" name="Google Shape;2039;g28be6d19e1d_1_78: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2" name="Shape 2042"/>
        <p:cNvGrpSpPr/>
        <p:nvPr/>
      </p:nvGrpSpPr>
      <p:grpSpPr>
        <a:xfrm>
          <a:off x="0" y="0"/>
          <a:ext cx="0" cy="0"/>
          <a:chOff x="0" y="0"/>
          <a:chExt cx="0" cy="0"/>
        </a:xfrm>
      </p:grpSpPr>
      <p:sp>
        <p:nvSpPr>
          <p:cNvPr id="2043" name="Google Shape;2043;g28be6d19e1d_1_9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4" name="Google Shape;2044;g28be6d19e1d_1_9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45" name="Google Shape;2045;g28be6d19e1d_1_95: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8" name="Shape 2048"/>
        <p:cNvGrpSpPr/>
        <p:nvPr/>
      </p:nvGrpSpPr>
      <p:grpSpPr>
        <a:xfrm>
          <a:off x="0" y="0"/>
          <a:ext cx="0" cy="0"/>
          <a:chOff x="0" y="0"/>
          <a:chExt cx="0" cy="0"/>
        </a:xfrm>
      </p:grpSpPr>
      <p:sp>
        <p:nvSpPr>
          <p:cNvPr id="2049" name="Google Shape;2049;p2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50" name="Google Shape;2050;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Slide">
  <p:cSld name="Default Slide">
    <p:spTree>
      <p:nvGrpSpPr>
        <p:cNvPr id="12" name="Shape 12"/>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Slide">
  <p:cSld name="Default Slide">
    <p:spTree>
      <p:nvGrpSpPr>
        <p:cNvPr id="16" name="Shape 16"/>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1675964" y="730259"/>
            <a:ext cx="21025723" cy="2651126"/>
          </a:xfrm>
          <a:prstGeom prst="rect">
            <a:avLst/>
          </a:prstGeom>
          <a:noFill/>
          <a:ln>
            <a:noFill/>
          </a:ln>
        </p:spPr>
        <p:txBody>
          <a:bodyPr anchorCtr="0" anchor="ctr" bIns="91400" lIns="182825" spcFirstLastPara="1" rIns="182825" wrap="square" tIns="91400">
            <a:normAutofit/>
          </a:bodyPr>
          <a:lstStyle>
            <a:lvl1pPr lvl="0" marR="0" rtl="0" algn="ctr">
              <a:lnSpc>
                <a:spcPct val="90000"/>
              </a:lnSpc>
              <a:spcBef>
                <a:spcPts val="0"/>
              </a:spcBef>
              <a:spcAft>
                <a:spcPts val="0"/>
              </a:spcAft>
              <a:buClr>
                <a:schemeClr val="dk2"/>
              </a:buClr>
              <a:buSzPts val="8800"/>
              <a:buFont typeface="Montserrat Light"/>
              <a:buNone/>
              <a:defRPr b="0" i="0" sz="8800" u="none" cap="none" strike="noStrike">
                <a:solidFill>
                  <a:schemeClr val="dk2"/>
                </a:solidFill>
                <a:latin typeface="Montserrat Light"/>
                <a:ea typeface="Montserrat Light"/>
                <a:cs typeface="Montserrat Light"/>
                <a:sym typeface="Montserrat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1675964" y="3651250"/>
            <a:ext cx="21025723" cy="8702676"/>
          </a:xfrm>
          <a:prstGeom prst="rect">
            <a:avLst/>
          </a:prstGeom>
          <a:noFill/>
          <a:ln>
            <a:noFill/>
          </a:ln>
        </p:spPr>
        <p:txBody>
          <a:bodyPr anchorCtr="0" anchor="t" bIns="91400" lIns="182825" spcFirstLastPara="1" rIns="182825" wrap="square" tIns="91400">
            <a:normAutofit/>
          </a:bodyPr>
          <a:lstStyle>
            <a:lvl1pPr indent="-482600" lvl="0" marL="457200" marR="0" rtl="0" algn="l">
              <a:lnSpc>
                <a:spcPct val="104999"/>
              </a:lnSpc>
              <a:spcBef>
                <a:spcPts val="2000"/>
              </a:spcBef>
              <a:spcAft>
                <a:spcPts val="0"/>
              </a:spcAft>
              <a:buClr>
                <a:schemeClr val="dk1"/>
              </a:buClr>
              <a:buSzPts val="4000"/>
              <a:buFont typeface="Arial"/>
              <a:buChar char="•"/>
              <a:defRPr b="0" i="0" sz="4000" u="none" cap="none" strike="noStrike">
                <a:solidFill>
                  <a:schemeClr val="dk1"/>
                </a:solidFill>
                <a:latin typeface="Montserrat Light"/>
                <a:ea typeface="Montserrat Light"/>
                <a:cs typeface="Montserrat Light"/>
                <a:sym typeface="Montserrat Light"/>
              </a:defRPr>
            </a:lvl1pPr>
            <a:lvl2pPr indent="-431800" lvl="1" marL="914400" marR="0" rtl="0" algn="l">
              <a:lnSpc>
                <a:spcPct val="131250"/>
              </a:lnSpc>
              <a:spcBef>
                <a:spcPts val="1000"/>
              </a:spcBef>
              <a:spcAft>
                <a:spcPts val="0"/>
              </a:spcAft>
              <a:buClr>
                <a:schemeClr val="dk1"/>
              </a:buClr>
              <a:buSzPts val="3200"/>
              <a:buFont typeface="Arial"/>
              <a:buChar char="•"/>
              <a:defRPr b="0" i="0" sz="3200" u="none" cap="none" strike="noStrike">
                <a:solidFill>
                  <a:schemeClr val="dk1"/>
                </a:solidFill>
                <a:latin typeface="Montserrat Light"/>
                <a:ea typeface="Montserrat Light"/>
                <a:cs typeface="Montserrat Light"/>
                <a:sym typeface="Montserrat Light"/>
              </a:defRPr>
            </a:lvl2pPr>
            <a:lvl3pPr indent="-406400" lvl="2" marL="1371600" marR="0" rtl="0" algn="l">
              <a:lnSpc>
                <a:spcPct val="150000"/>
              </a:lnSpc>
              <a:spcBef>
                <a:spcPts val="1000"/>
              </a:spcBef>
              <a:spcAft>
                <a:spcPts val="0"/>
              </a:spcAft>
              <a:buClr>
                <a:schemeClr val="dk1"/>
              </a:buClr>
              <a:buSzPts val="2800"/>
              <a:buFont typeface="Arial"/>
              <a:buChar char="•"/>
              <a:defRPr b="0" i="0" sz="2800" u="none" cap="none" strike="noStrike">
                <a:solidFill>
                  <a:schemeClr val="dk1"/>
                </a:solidFill>
                <a:latin typeface="Montserrat Light"/>
                <a:ea typeface="Montserrat Light"/>
                <a:cs typeface="Montserrat Light"/>
                <a:sym typeface="Montserrat Light"/>
              </a:defRPr>
            </a:lvl3pPr>
            <a:lvl4pPr indent="-381000" lvl="3" marL="1828800" marR="0" rtl="0" algn="l">
              <a:lnSpc>
                <a:spcPct val="175000"/>
              </a:lnSpc>
              <a:spcBef>
                <a:spcPts val="1000"/>
              </a:spcBef>
              <a:spcAft>
                <a:spcPts val="0"/>
              </a:spcAft>
              <a:buClr>
                <a:schemeClr val="dk1"/>
              </a:buClr>
              <a:buSzPts val="2400"/>
              <a:buFont typeface="Arial"/>
              <a:buChar char="•"/>
              <a:defRPr b="0" i="0" sz="2400" u="none" cap="none" strike="noStrike">
                <a:solidFill>
                  <a:schemeClr val="dk1"/>
                </a:solidFill>
                <a:latin typeface="Montserrat Light"/>
                <a:ea typeface="Montserrat Light"/>
                <a:cs typeface="Montserrat Light"/>
                <a:sym typeface="Montserrat Light"/>
              </a:defRPr>
            </a:lvl4pPr>
            <a:lvl5pPr indent="-381000" lvl="4" marL="2286000" marR="0" rtl="0" algn="l">
              <a:lnSpc>
                <a:spcPct val="175000"/>
              </a:lnSpc>
              <a:spcBef>
                <a:spcPts val="1000"/>
              </a:spcBef>
              <a:spcAft>
                <a:spcPts val="0"/>
              </a:spcAft>
              <a:buClr>
                <a:schemeClr val="dk1"/>
              </a:buClr>
              <a:buSzPts val="2400"/>
              <a:buFont typeface="Arial"/>
              <a:buChar char="•"/>
              <a:defRPr b="0" i="0" sz="2400" u="none" cap="none" strike="noStrike">
                <a:solidFill>
                  <a:schemeClr val="dk1"/>
                </a:solidFill>
                <a:latin typeface="Montserrat Light"/>
                <a:ea typeface="Montserrat Light"/>
                <a:cs typeface="Montserrat Light"/>
                <a:sym typeface="Montserrat Light"/>
              </a:defRPr>
            </a:lvl5pPr>
            <a:lvl6pPr indent="-457200" lvl="5" marL="27432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6pPr>
            <a:lvl7pPr indent="-457200" lvl="6" marL="32004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7pPr>
            <a:lvl8pPr indent="-457200" lvl="7" marL="36576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8pPr>
            <a:lvl9pPr indent="-457200" lvl="8" marL="41148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sldLayoutIdLst>
    <p:sldLayoutId id="2147483648" r:id="rId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4320">
          <p15:clr>
            <a:srgbClr val="A4A3A4"/>
          </p15:clr>
        </p15:guide>
        <p15:guide id="2" pos="7678">
          <p15:clr>
            <a:srgbClr val="A4A3A4"/>
          </p15:clr>
        </p15:guide>
        <p15:guide id="3" pos="958">
          <p15:clr>
            <a:srgbClr val="A4A3A4"/>
          </p15:clr>
        </p15:guide>
        <p15:guide id="4" pos="14398">
          <p15:clr>
            <a:srgbClr val="A4A3A4"/>
          </p15:clr>
        </p15:guide>
        <p15:guide id="5" orient="horz" pos="8160">
          <p15:clr>
            <a:srgbClr val="A4A3A4"/>
          </p15:clr>
        </p15:guide>
        <p15:guide id="6" orient="horz" pos="480">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13" name="Shape 13"/>
        <p:cNvGrpSpPr/>
        <p:nvPr/>
      </p:nvGrpSpPr>
      <p:grpSpPr>
        <a:xfrm>
          <a:off x="0" y="0"/>
          <a:ext cx="0" cy="0"/>
          <a:chOff x="0" y="0"/>
          <a:chExt cx="0" cy="0"/>
        </a:xfrm>
      </p:grpSpPr>
      <p:sp>
        <p:nvSpPr>
          <p:cNvPr id="14" name="Google Shape;14;p3"/>
          <p:cNvSpPr txBox="1"/>
          <p:nvPr>
            <p:ph type="title"/>
          </p:nvPr>
        </p:nvSpPr>
        <p:spPr>
          <a:xfrm>
            <a:off x="1675964" y="730259"/>
            <a:ext cx="21025800" cy="2651100"/>
          </a:xfrm>
          <a:prstGeom prst="rect">
            <a:avLst/>
          </a:prstGeom>
          <a:noFill/>
          <a:ln>
            <a:noFill/>
          </a:ln>
        </p:spPr>
        <p:txBody>
          <a:bodyPr anchorCtr="0" anchor="ctr" bIns="91400" lIns="182825" spcFirstLastPara="1" rIns="182825" wrap="square" tIns="91400">
            <a:normAutofit/>
          </a:bodyPr>
          <a:lstStyle>
            <a:lvl1pPr lvl="0" marR="0" rtl="0" algn="ctr">
              <a:lnSpc>
                <a:spcPct val="90000"/>
              </a:lnSpc>
              <a:spcBef>
                <a:spcPts val="0"/>
              </a:spcBef>
              <a:spcAft>
                <a:spcPts val="0"/>
              </a:spcAft>
              <a:buClr>
                <a:schemeClr val="dk2"/>
              </a:buClr>
              <a:buSzPts val="8800"/>
              <a:buFont typeface="Montserrat Light"/>
              <a:buNone/>
              <a:defRPr b="0" i="0" sz="8800" u="none" cap="none" strike="noStrike">
                <a:solidFill>
                  <a:schemeClr val="dk2"/>
                </a:solidFill>
                <a:latin typeface="Montserrat Light"/>
                <a:ea typeface="Montserrat Light"/>
                <a:cs typeface="Montserrat Light"/>
                <a:sym typeface="Montserrat Light"/>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5" name="Google Shape;15;p3"/>
          <p:cNvSpPr txBox="1"/>
          <p:nvPr>
            <p:ph idx="1" type="body"/>
          </p:nvPr>
        </p:nvSpPr>
        <p:spPr>
          <a:xfrm>
            <a:off x="1675964" y="3651250"/>
            <a:ext cx="21025800" cy="8702700"/>
          </a:xfrm>
          <a:prstGeom prst="rect">
            <a:avLst/>
          </a:prstGeom>
          <a:noFill/>
          <a:ln>
            <a:noFill/>
          </a:ln>
        </p:spPr>
        <p:txBody>
          <a:bodyPr anchorCtr="0" anchor="t" bIns="91400" lIns="182825" spcFirstLastPara="1" rIns="182825" wrap="square" tIns="91400">
            <a:normAutofit/>
          </a:bodyPr>
          <a:lstStyle>
            <a:lvl1pPr indent="-482600" lvl="0" marL="457200" marR="0" rtl="0" algn="l">
              <a:lnSpc>
                <a:spcPct val="105000"/>
              </a:lnSpc>
              <a:spcBef>
                <a:spcPts val="2000"/>
              </a:spcBef>
              <a:spcAft>
                <a:spcPts val="0"/>
              </a:spcAft>
              <a:buClr>
                <a:schemeClr val="dk1"/>
              </a:buClr>
              <a:buSzPts val="4000"/>
              <a:buFont typeface="Arial"/>
              <a:buChar char="•"/>
              <a:defRPr b="0" i="0" sz="4000" u="none" cap="none" strike="noStrike">
                <a:solidFill>
                  <a:schemeClr val="dk1"/>
                </a:solidFill>
                <a:latin typeface="Montserrat Light"/>
                <a:ea typeface="Montserrat Light"/>
                <a:cs typeface="Montserrat Light"/>
                <a:sym typeface="Montserrat Light"/>
              </a:defRPr>
            </a:lvl1pPr>
            <a:lvl2pPr indent="-431800" lvl="1" marL="914400" marR="0" rtl="0" algn="l">
              <a:lnSpc>
                <a:spcPct val="131250"/>
              </a:lnSpc>
              <a:spcBef>
                <a:spcPts val="1000"/>
              </a:spcBef>
              <a:spcAft>
                <a:spcPts val="0"/>
              </a:spcAft>
              <a:buClr>
                <a:schemeClr val="dk1"/>
              </a:buClr>
              <a:buSzPts val="3200"/>
              <a:buFont typeface="Arial"/>
              <a:buChar char="•"/>
              <a:defRPr b="0" i="0" sz="3200" u="none" cap="none" strike="noStrike">
                <a:solidFill>
                  <a:schemeClr val="dk1"/>
                </a:solidFill>
                <a:latin typeface="Montserrat Light"/>
                <a:ea typeface="Montserrat Light"/>
                <a:cs typeface="Montserrat Light"/>
                <a:sym typeface="Montserrat Light"/>
              </a:defRPr>
            </a:lvl2pPr>
            <a:lvl3pPr indent="-406400" lvl="2" marL="1371600" marR="0" rtl="0" algn="l">
              <a:lnSpc>
                <a:spcPct val="150000"/>
              </a:lnSpc>
              <a:spcBef>
                <a:spcPts val="1000"/>
              </a:spcBef>
              <a:spcAft>
                <a:spcPts val="0"/>
              </a:spcAft>
              <a:buClr>
                <a:schemeClr val="dk1"/>
              </a:buClr>
              <a:buSzPts val="2800"/>
              <a:buFont typeface="Arial"/>
              <a:buChar char="•"/>
              <a:defRPr b="0" i="0" sz="2800" u="none" cap="none" strike="noStrike">
                <a:solidFill>
                  <a:schemeClr val="dk1"/>
                </a:solidFill>
                <a:latin typeface="Montserrat Light"/>
                <a:ea typeface="Montserrat Light"/>
                <a:cs typeface="Montserrat Light"/>
                <a:sym typeface="Montserrat Light"/>
              </a:defRPr>
            </a:lvl3pPr>
            <a:lvl4pPr indent="-381000" lvl="3" marL="1828800" marR="0" rtl="0" algn="l">
              <a:lnSpc>
                <a:spcPct val="175000"/>
              </a:lnSpc>
              <a:spcBef>
                <a:spcPts val="1000"/>
              </a:spcBef>
              <a:spcAft>
                <a:spcPts val="0"/>
              </a:spcAft>
              <a:buClr>
                <a:schemeClr val="dk1"/>
              </a:buClr>
              <a:buSzPts val="2400"/>
              <a:buFont typeface="Arial"/>
              <a:buChar char="•"/>
              <a:defRPr b="0" i="0" sz="2400" u="none" cap="none" strike="noStrike">
                <a:solidFill>
                  <a:schemeClr val="dk1"/>
                </a:solidFill>
                <a:latin typeface="Montserrat Light"/>
                <a:ea typeface="Montserrat Light"/>
                <a:cs typeface="Montserrat Light"/>
                <a:sym typeface="Montserrat Light"/>
              </a:defRPr>
            </a:lvl4pPr>
            <a:lvl5pPr indent="-381000" lvl="4" marL="2286000" marR="0" rtl="0" algn="l">
              <a:lnSpc>
                <a:spcPct val="175000"/>
              </a:lnSpc>
              <a:spcBef>
                <a:spcPts val="1000"/>
              </a:spcBef>
              <a:spcAft>
                <a:spcPts val="0"/>
              </a:spcAft>
              <a:buClr>
                <a:schemeClr val="dk1"/>
              </a:buClr>
              <a:buSzPts val="2400"/>
              <a:buFont typeface="Arial"/>
              <a:buChar char="•"/>
              <a:defRPr b="0" i="0" sz="2400" u="none" cap="none" strike="noStrike">
                <a:solidFill>
                  <a:schemeClr val="dk1"/>
                </a:solidFill>
                <a:latin typeface="Montserrat Light"/>
                <a:ea typeface="Montserrat Light"/>
                <a:cs typeface="Montserrat Light"/>
                <a:sym typeface="Montserrat Light"/>
              </a:defRPr>
            </a:lvl5pPr>
            <a:lvl6pPr indent="-457200" lvl="5" marL="27432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6pPr>
            <a:lvl7pPr indent="-457200" lvl="6" marL="32004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7pPr>
            <a:lvl8pPr indent="-457200" lvl="7" marL="36576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8pPr>
            <a:lvl9pPr indent="-457200" lvl="8" marL="41148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sldLayoutIdLst>
    <p:sldLayoutId id="2147483649" r:id="rId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4320">
          <p15:clr>
            <a:srgbClr val="A4A3A4"/>
          </p15:clr>
        </p15:guide>
        <p15:guide id="2" pos="7678">
          <p15:clr>
            <a:srgbClr val="A4A3A4"/>
          </p15:clr>
        </p15:guide>
        <p15:guide id="3" pos="958">
          <p15:clr>
            <a:srgbClr val="A4A3A4"/>
          </p15:clr>
        </p15:guide>
        <p15:guide id="4" pos="14398">
          <p15:clr>
            <a:srgbClr val="A4A3A4"/>
          </p15:clr>
        </p15:guide>
        <p15:guide id="5" orient="horz" pos="8160">
          <p15:clr>
            <a:srgbClr val="A4A3A4"/>
          </p15:clr>
        </p15:guide>
        <p15:guide id="6" orient="horz" pos="480">
          <p15:clr>
            <a:srgbClr val="A4A3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2.jpg"/><Relationship Id="rId4" Type="http://schemas.openxmlformats.org/officeDocument/2006/relationships/image" Target="../media/image31.jpg"/><Relationship Id="rId5" Type="http://schemas.openxmlformats.org/officeDocument/2006/relationships/image" Target="../media/image30.png"/><Relationship Id="rId6" Type="http://schemas.openxmlformats.org/officeDocument/2006/relationships/image" Target="../media/image27.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0.jpg"/><Relationship Id="rId4" Type="http://schemas.openxmlformats.org/officeDocument/2006/relationships/image" Target="../media/image16.png"/><Relationship Id="rId5" Type="http://schemas.openxmlformats.org/officeDocument/2006/relationships/image" Target="../media/image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2.png"/><Relationship Id="rId4" Type="http://schemas.openxmlformats.org/officeDocument/2006/relationships/image" Target="../media/image5.png"/><Relationship Id="rId5" Type="http://schemas.openxmlformats.org/officeDocument/2006/relationships/image" Target="../media/image3.png"/><Relationship Id="rId6" Type="http://schemas.openxmlformats.org/officeDocument/2006/relationships/image" Target="../media/image4.jpg"/><Relationship Id="rId7" Type="http://schemas.openxmlformats.org/officeDocument/2006/relationships/image" Target="../media/image1.png"/><Relationship Id="rId8"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5.png"/><Relationship Id="rId4" Type="http://schemas.openxmlformats.org/officeDocument/2006/relationships/image" Target="../media/image9.jpg"/><Relationship Id="rId5" Type="http://schemas.openxmlformats.org/officeDocument/2006/relationships/image" Target="../media/image2.jpg"/><Relationship Id="rId6" Type="http://schemas.openxmlformats.org/officeDocument/2006/relationships/image" Target="../media/image8.jpg"/><Relationship Id="rId7" Type="http://schemas.openxmlformats.org/officeDocument/2006/relationships/image" Target="../media/image11.png"/><Relationship Id="rId8" Type="http://schemas.openxmlformats.org/officeDocument/2006/relationships/image" Target="../media/image1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8.jpg"/><Relationship Id="rId4" Type="http://schemas.openxmlformats.org/officeDocument/2006/relationships/image" Target="../media/image1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8.jpg"/><Relationship Id="rId4" Type="http://schemas.openxmlformats.org/officeDocument/2006/relationships/image" Target="../media/image14.jpg"/><Relationship Id="rId5" Type="http://schemas.openxmlformats.org/officeDocument/2006/relationships/image" Target="../media/image13.png"/><Relationship Id="rId6"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4.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4.jpg"/><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jpg"/><Relationship Id="rId4" Type="http://schemas.openxmlformats.org/officeDocument/2006/relationships/image" Target="../media/image8.jpg"/><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image" Target="../media/image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1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1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1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1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1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9.jpg"/><Relationship Id="rId4" Type="http://schemas.openxmlformats.org/officeDocument/2006/relationships/image" Target="../media/image2.jpg"/><Relationship Id="rId5" Type="http://schemas.openxmlformats.org/officeDocument/2006/relationships/image" Target="../media/image12.png"/><Relationship Id="rId6" Type="http://schemas.openxmlformats.org/officeDocument/2006/relationships/image" Target="../media/image14.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1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1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18.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34.jpg"/><Relationship Id="rId4" Type="http://schemas.openxmlformats.org/officeDocument/2006/relationships/image" Target="../media/image26.gif"/><Relationship Id="rId9" Type="http://schemas.openxmlformats.org/officeDocument/2006/relationships/image" Target="../media/image33.png"/><Relationship Id="rId5" Type="http://schemas.openxmlformats.org/officeDocument/2006/relationships/image" Target="../media/image20.jpg"/><Relationship Id="rId6" Type="http://schemas.openxmlformats.org/officeDocument/2006/relationships/image" Target="../media/image21.png"/><Relationship Id="rId7" Type="http://schemas.openxmlformats.org/officeDocument/2006/relationships/image" Target="../media/image29.png"/><Relationship Id="rId8" Type="http://schemas.openxmlformats.org/officeDocument/2006/relationships/image" Target="../media/image19.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18.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18.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35.jpg"/><Relationship Id="rId4" Type="http://schemas.openxmlformats.org/officeDocument/2006/relationships/image" Target="../media/image25.png"/><Relationship Id="rId5" Type="http://schemas.openxmlformats.org/officeDocument/2006/relationships/image" Target="../media/image23.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18.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 Id="rId3" Type="http://schemas.openxmlformats.org/officeDocument/2006/relationships/image" Target="../media/image18.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image" Target="../media/image32.png"/><Relationship Id="rId4" Type="http://schemas.openxmlformats.org/officeDocument/2006/relationships/image" Target="../media/image24.png"/><Relationship Id="rId5" Type="http://schemas.openxmlformats.org/officeDocument/2006/relationships/image" Target="../media/image36.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 Id="rId3" Type="http://schemas.openxmlformats.org/officeDocument/2006/relationships/image" Target="../media/image6.jp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1" Type="http://schemas.openxmlformats.org/officeDocument/2006/relationships/hyperlink" Target="https://unsplash.com/es/fotos/ZdUNNTZdHag" TargetMode="External"/><Relationship Id="rId10" Type="http://schemas.openxmlformats.org/officeDocument/2006/relationships/hyperlink" Target="https://unsplash.com/photos/OpgJPy3zjDE" TargetMode="External"/><Relationship Id="rId13" Type="http://schemas.openxmlformats.org/officeDocument/2006/relationships/hyperlink" Target="https://dribbble.com/shots/12047781-Digital-Agency-Hero" TargetMode="External"/><Relationship Id="rId12" Type="http://schemas.openxmlformats.org/officeDocument/2006/relationships/hyperlink" Target="https://dribbble.com/shots/12047781-Digital-Agency-Hero" TargetMode="External"/><Relationship Id="rId1" Type="http://schemas.openxmlformats.org/officeDocument/2006/relationships/slideLayout" Target="../slideLayouts/slideLayout1.xml"/><Relationship Id="rId2" Type="http://schemas.openxmlformats.org/officeDocument/2006/relationships/notesSlide" Target="../notesSlides/notesSlide99.xml"/><Relationship Id="rId3" Type="http://schemas.openxmlformats.org/officeDocument/2006/relationships/hyperlink" Target="https://unsplash.com/es/fotos/VnfqkxCSCrU" TargetMode="External"/><Relationship Id="rId4" Type="http://schemas.openxmlformats.org/officeDocument/2006/relationships/hyperlink" Target="https://unsplash.com/photos/tZc3vjPCk-Q" TargetMode="External"/><Relationship Id="rId9" Type="http://schemas.openxmlformats.org/officeDocument/2006/relationships/hyperlink" Target="https://fonts.google.com/specimen/Montserrat" TargetMode="External"/><Relationship Id="rId15" Type="http://schemas.openxmlformats.org/officeDocument/2006/relationships/hyperlink" Target="https://slidenest.com/" TargetMode="External"/><Relationship Id="rId14" Type="http://schemas.openxmlformats.org/officeDocument/2006/relationships/hyperlink" Target="https://dribbble.com/shots/21782982-Softphone-App-wip-p2" TargetMode="External"/><Relationship Id="rId5" Type="http://schemas.openxmlformats.org/officeDocument/2006/relationships/hyperlink" Target="https://unsplash.com/photos/pl9DrjAMV6I" TargetMode="External"/><Relationship Id="rId6" Type="http://schemas.openxmlformats.org/officeDocument/2006/relationships/hyperlink" Target="https://unsplash.com/es/fotos/TCeSrR11chw" TargetMode="External"/><Relationship Id="rId7" Type="http://schemas.openxmlformats.org/officeDocument/2006/relationships/hyperlink" Target="https://unsplash.com/photos/wKOKidNT14w" TargetMode="External"/><Relationship Id="rId8" Type="http://schemas.openxmlformats.org/officeDocument/2006/relationships/hyperlink" Target="https://fonts.google.com/specimen/Playfair+Display"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 name="Shape 20"/>
        <p:cNvGrpSpPr/>
        <p:nvPr/>
      </p:nvGrpSpPr>
      <p:grpSpPr>
        <a:xfrm>
          <a:off x="0" y="0"/>
          <a:ext cx="0" cy="0"/>
          <a:chOff x="0" y="0"/>
          <a:chExt cx="0" cy="0"/>
        </a:xfrm>
      </p:grpSpPr>
      <p:sp>
        <p:nvSpPr>
          <p:cNvPr id="21" name="Google Shape;21;p5"/>
          <p:cNvSpPr/>
          <p:nvPr/>
        </p:nvSpPr>
        <p:spPr>
          <a:xfrm>
            <a:off x="-3730088" y="5272282"/>
            <a:ext cx="8011200" cy="8011200"/>
          </a:xfrm>
          <a:prstGeom prst="ellipse">
            <a:avLst/>
          </a:prstGeom>
          <a:noFill/>
          <a:ln cap="rnd" cmpd="sng" w="254000">
            <a:solidFill>
              <a:schemeClr val="l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3600" u="none" cap="none" strike="noStrike">
              <a:solidFill>
                <a:schemeClr val="lt1"/>
              </a:solidFill>
              <a:latin typeface="Montserrat Light"/>
              <a:ea typeface="Montserrat Light"/>
              <a:cs typeface="Montserrat Light"/>
              <a:sym typeface="Montserrat Light"/>
            </a:endParaRPr>
          </a:p>
        </p:txBody>
      </p:sp>
      <p:sp>
        <p:nvSpPr>
          <p:cNvPr id="22" name="Google Shape;22;p5"/>
          <p:cNvSpPr/>
          <p:nvPr/>
        </p:nvSpPr>
        <p:spPr>
          <a:xfrm>
            <a:off x="14183883" y="-5696094"/>
            <a:ext cx="15376745" cy="18497111"/>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29803"/>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nvGrpSpPr>
          <p:cNvPr id="23" name="Google Shape;23;p5"/>
          <p:cNvGrpSpPr/>
          <p:nvPr/>
        </p:nvGrpSpPr>
        <p:grpSpPr>
          <a:xfrm>
            <a:off x="20087276" y="9398553"/>
            <a:ext cx="1461110" cy="1317528"/>
            <a:chOff x="13668051" y="2148234"/>
            <a:chExt cx="1461110" cy="1317528"/>
          </a:xfrm>
        </p:grpSpPr>
        <p:sp>
          <p:nvSpPr>
            <p:cNvPr id="24" name="Google Shape;24;p5"/>
            <p:cNvSpPr/>
            <p:nvPr/>
          </p:nvSpPr>
          <p:spPr>
            <a:xfrm>
              <a:off x="13668053" y="2148234"/>
              <a:ext cx="1461108" cy="1317528"/>
            </a:xfrm>
            <a:custGeom>
              <a:rect b="b" l="l" r="r" t="t"/>
              <a:pathLst>
                <a:path extrusionOk="0" h="1317528" w="1461108">
                  <a:moveTo>
                    <a:pt x="1461108" y="0"/>
                  </a:moveTo>
                  <a:cubicBezTo>
                    <a:pt x="1312470" y="781749"/>
                    <a:pt x="1279340" y="1253957"/>
                    <a:pt x="988187" y="1306510"/>
                  </a:cubicBezTo>
                  <a:cubicBezTo>
                    <a:pt x="550460" y="1385519"/>
                    <a:pt x="107448" y="1013927"/>
                    <a:pt x="0" y="1008130"/>
                  </a:cubicBezTo>
                  <a:cubicBezTo>
                    <a:pt x="0" y="1008130"/>
                    <a:pt x="55418" y="1189411"/>
                    <a:pt x="45133" y="1190983"/>
                  </a:cubicBezTo>
                </a:path>
              </a:pathLst>
            </a:custGeom>
            <a:noFill/>
            <a:ln cap="rnd" cmpd="sng" w="508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5" name="Google Shape;25;p5"/>
            <p:cNvSpPr/>
            <p:nvPr/>
          </p:nvSpPr>
          <p:spPr>
            <a:xfrm>
              <a:off x="13668051" y="3089077"/>
              <a:ext cx="197962" cy="45119"/>
            </a:xfrm>
            <a:custGeom>
              <a:rect b="b" l="l" r="r" t="t"/>
              <a:pathLst>
                <a:path extrusionOk="0" h="45119" w="197962">
                  <a:moveTo>
                    <a:pt x="197962" y="0"/>
                  </a:moveTo>
                  <a:cubicBezTo>
                    <a:pt x="197962" y="0"/>
                    <a:pt x="57728" y="18093"/>
                    <a:pt x="0" y="45119"/>
                  </a:cubicBezTo>
                </a:path>
              </a:pathLst>
            </a:custGeom>
            <a:noFill/>
            <a:ln cap="rnd" cmpd="sng" w="508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sp>
        <p:nvSpPr>
          <p:cNvPr id="26" name="Google Shape;26;p5"/>
          <p:cNvSpPr txBox="1"/>
          <p:nvPr/>
        </p:nvSpPr>
        <p:spPr>
          <a:xfrm>
            <a:off x="11673425" y="4235313"/>
            <a:ext cx="12148800" cy="56337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lang="en-US" sz="12000">
                <a:solidFill>
                  <a:schemeClr val="accent2"/>
                </a:solidFill>
                <a:latin typeface="Playfair Display ExtraBold"/>
                <a:ea typeface="Playfair Display ExtraBold"/>
                <a:cs typeface="Playfair Display ExtraBold"/>
                <a:sym typeface="Playfair Display ExtraBold"/>
              </a:rPr>
              <a:t>POVs &amp; Experience Prototypes</a:t>
            </a:r>
            <a:endParaRPr sz="12000">
              <a:solidFill>
                <a:schemeClr val="accent2"/>
              </a:solidFill>
              <a:latin typeface="Playfair Display ExtraBold"/>
              <a:ea typeface="Playfair Display ExtraBold"/>
              <a:cs typeface="Playfair Display ExtraBold"/>
              <a:sym typeface="Playfair Display ExtraBold"/>
            </a:endParaRPr>
          </a:p>
        </p:txBody>
      </p:sp>
      <p:pic>
        <p:nvPicPr>
          <p:cNvPr id="27" name="Google Shape;27;p5"/>
          <p:cNvPicPr preferRelativeResize="0"/>
          <p:nvPr/>
        </p:nvPicPr>
        <p:blipFill>
          <a:blip r:embed="rId3">
            <a:alphaModFix/>
          </a:blip>
          <a:stretch>
            <a:fillRect/>
          </a:stretch>
        </p:blipFill>
        <p:spPr>
          <a:xfrm>
            <a:off x="-13643250" y="-455300"/>
            <a:ext cx="24377650" cy="14626590"/>
          </a:xfrm>
          <a:prstGeom prst="rect">
            <a:avLst/>
          </a:prstGeom>
          <a:noFill/>
          <a:ln cap="rnd" cmpd="sng" w="254000">
            <a:solidFill>
              <a:schemeClr val="lt2"/>
            </a:solidFill>
            <a:prstDash val="solid"/>
            <a:round/>
            <a:headEnd len="sm" w="sm" type="none"/>
            <a:tailEnd len="sm" w="sm" type="none"/>
          </a:ln>
        </p:spPr>
      </p:pic>
      <p:sp>
        <p:nvSpPr>
          <p:cNvPr id="28" name="Google Shape;28;p5"/>
          <p:cNvSpPr/>
          <p:nvPr/>
        </p:nvSpPr>
        <p:spPr>
          <a:xfrm>
            <a:off x="8569236" y="997539"/>
            <a:ext cx="4083552" cy="1134659"/>
          </a:xfrm>
          <a:custGeom>
            <a:rect b="b" l="l" r="r" t="t"/>
            <a:pathLst>
              <a:path extrusionOk="0" h="1134659" w="4083552">
                <a:moveTo>
                  <a:pt x="4083553" y="21372"/>
                </a:moveTo>
                <a:cubicBezTo>
                  <a:pt x="4026719" y="6821"/>
                  <a:pt x="3969247" y="-663"/>
                  <a:pt x="3910502" y="46"/>
                </a:cubicBezTo>
                <a:cubicBezTo>
                  <a:pt x="3662795" y="3041"/>
                  <a:pt x="3436857" y="137432"/>
                  <a:pt x="3228523" y="256345"/>
                </a:cubicBezTo>
                <a:cubicBezTo>
                  <a:pt x="3007464" y="382515"/>
                  <a:pt x="2780166" y="518096"/>
                  <a:pt x="2523966" y="556977"/>
                </a:cubicBezTo>
                <a:cubicBezTo>
                  <a:pt x="2228622" y="601803"/>
                  <a:pt x="1934580" y="530748"/>
                  <a:pt x="1646720" y="471494"/>
                </a:cubicBezTo>
                <a:cubicBezTo>
                  <a:pt x="1351661" y="410757"/>
                  <a:pt x="1059912" y="371686"/>
                  <a:pt x="764786" y="453551"/>
                </a:cubicBezTo>
                <a:cubicBezTo>
                  <a:pt x="498296" y="527469"/>
                  <a:pt x="254849" y="662530"/>
                  <a:pt x="0" y="766438"/>
                </a:cubicBezTo>
                <a:moveTo>
                  <a:pt x="4083553" y="389592"/>
                </a:moveTo>
                <a:cubicBezTo>
                  <a:pt x="4026719" y="375031"/>
                  <a:pt x="3969247" y="367548"/>
                  <a:pt x="3910502" y="368266"/>
                </a:cubicBezTo>
                <a:cubicBezTo>
                  <a:pt x="3662795" y="371261"/>
                  <a:pt x="3436857" y="505652"/>
                  <a:pt x="3228523" y="624555"/>
                </a:cubicBezTo>
                <a:cubicBezTo>
                  <a:pt x="3007464" y="750735"/>
                  <a:pt x="2780166" y="886315"/>
                  <a:pt x="2523966" y="925198"/>
                </a:cubicBezTo>
                <a:cubicBezTo>
                  <a:pt x="2228622" y="970023"/>
                  <a:pt x="1934580" y="898967"/>
                  <a:pt x="1646720" y="839714"/>
                </a:cubicBezTo>
                <a:cubicBezTo>
                  <a:pt x="1351661" y="778977"/>
                  <a:pt x="1059912" y="739906"/>
                  <a:pt x="764786" y="821761"/>
                </a:cubicBezTo>
                <a:cubicBezTo>
                  <a:pt x="498296" y="895679"/>
                  <a:pt x="254849" y="1030751"/>
                  <a:pt x="0" y="1134659"/>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 name="Shape 33"/>
        <p:cNvGrpSpPr/>
        <p:nvPr/>
      </p:nvGrpSpPr>
      <p:grpSpPr>
        <a:xfrm>
          <a:off x="0" y="0"/>
          <a:ext cx="0" cy="0"/>
          <a:chOff x="0" y="0"/>
          <a:chExt cx="0" cy="0"/>
        </a:xfrm>
      </p:grpSpPr>
      <p:pic>
        <p:nvPicPr>
          <p:cNvPr id="34" name="Google Shape;34;p6"/>
          <p:cNvPicPr preferRelativeResize="0"/>
          <p:nvPr/>
        </p:nvPicPr>
        <p:blipFill rotWithShape="1">
          <a:blip r:embed="rId3">
            <a:alphaModFix/>
          </a:blip>
          <a:srcRect b="31520" l="11355" r="27264" t="35356"/>
          <a:stretch/>
        </p:blipFill>
        <p:spPr>
          <a:xfrm>
            <a:off x="1183000" y="3595825"/>
            <a:ext cx="4354800" cy="4178100"/>
          </a:xfrm>
          <a:prstGeom prst="ellipse">
            <a:avLst/>
          </a:prstGeom>
          <a:noFill/>
          <a:ln>
            <a:noFill/>
          </a:ln>
        </p:spPr>
      </p:pic>
      <p:sp>
        <p:nvSpPr>
          <p:cNvPr id="35" name="Google Shape;35;p6"/>
          <p:cNvSpPr/>
          <p:nvPr/>
        </p:nvSpPr>
        <p:spPr>
          <a:xfrm rot="10800000">
            <a:off x="199" y="7884627"/>
            <a:ext cx="24440018" cy="11947588"/>
          </a:xfrm>
          <a:custGeom>
            <a:rect b="b" l="l" r="r" t="t"/>
            <a:pathLst>
              <a:path extrusionOk="0" h="3798915" w="7771071">
                <a:moveTo>
                  <a:pt x="0" y="0"/>
                </a:moveTo>
                <a:lnTo>
                  <a:pt x="0" y="3004195"/>
                </a:lnTo>
                <a:cubicBezTo>
                  <a:pt x="1029936" y="3551538"/>
                  <a:pt x="2900561" y="4252841"/>
                  <a:pt x="4683474" y="3402830"/>
                </a:cubicBezTo>
                <a:cubicBezTo>
                  <a:pt x="6040372" y="2755915"/>
                  <a:pt x="7080109" y="2473349"/>
                  <a:pt x="7771072" y="2351490"/>
                </a:cubicBezTo>
                <a:lnTo>
                  <a:pt x="7771072" y="0"/>
                </a:lnTo>
                <a:lnTo>
                  <a:pt x="0" y="0"/>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6" name="Google Shape;36;p6"/>
          <p:cNvSpPr/>
          <p:nvPr/>
        </p:nvSpPr>
        <p:spPr>
          <a:xfrm rot="10800000">
            <a:off x="20068714" y="10983882"/>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1">
              <a:alpha val="29411"/>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nvGrpSpPr>
          <p:cNvPr id="37" name="Google Shape;37;p6"/>
          <p:cNvGrpSpPr/>
          <p:nvPr/>
        </p:nvGrpSpPr>
        <p:grpSpPr>
          <a:xfrm>
            <a:off x="18821490" y="11168905"/>
            <a:ext cx="4110770" cy="3406279"/>
            <a:chOff x="11832502" y="9210519"/>
            <a:chExt cx="1328283" cy="1100646"/>
          </a:xfrm>
        </p:grpSpPr>
        <p:sp>
          <p:nvSpPr>
            <p:cNvPr id="38" name="Google Shape;38;p6"/>
            <p:cNvSpPr/>
            <p:nvPr/>
          </p:nvSpPr>
          <p:spPr>
            <a:xfrm>
              <a:off x="11832502" y="9210519"/>
              <a:ext cx="1328283" cy="1100646"/>
            </a:xfrm>
            <a:custGeom>
              <a:rect b="b" l="l" r="r" t="t"/>
              <a:pathLst>
                <a:path extrusionOk="0" h="1100646" w="1328283">
                  <a:moveTo>
                    <a:pt x="1307359" y="0"/>
                  </a:moveTo>
                  <a:cubicBezTo>
                    <a:pt x="1339394" y="283916"/>
                    <a:pt x="1372914" y="701020"/>
                    <a:pt x="1093904" y="885185"/>
                  </a:cubicBezTo>
                  <a:cubicBezTo>
                    <a:pt x="1010030" y="940546"/>
                    <a:pt x="839812" y="929177"/>
                    <a:pt x="795648" y="824072"/>
                  </a:cubicBezTo>
                  <a:cubicBezTo>
                    <a:pt x="763124" y="746647"/>
                    <a:pt x="767569" y="627653"/>
                    <a:pt x="807747" y="554853"/>
                  </a:cubicBezTo>
                  <a:cubicBezTo>
                    <a:pt x="823267" y="526731"/>
                    <a:pt x="846126" y="499963"/>
                    <a:pt x="877292" y="492156"/>
                  </a:cubicBezTo>
                  <a:cubicBezTo>
                    <a:pt x="934275" y="477882"/>
                    <a:pt x="957031" y="531499"/>
                    <a:pt x="950439" y="577707"/>
                  </a:cubicBezTo>
                  <a:cubicBezTo>
                    <a:pt x="939258" y="656091"/>
                    <a:pt x="908274" y="754660"/>
                    <a:pt x="862915" y="820730"/>
                  </a:cubicBezTo>
                  <a:cubicBezTo>
                    <a:pt x="762708" y="966694"/>
                    <a:pt x="592666" y="1066617"/>
                    <a:pt x="414252" y="1070693"/>
                  </a:cubicBezTo>
                  <a:cubicBezTo>
                    <a:pt x="345742" y="1072258"/>
                    <a:pt x="277447" y="1061132"/>
                    <a:pt x="210981" y="1044458"/>
                  </a:cubicBezTo>
                  <a:cubicBezTo>
                    <a:pt x="137737" y="1026083"/>
                    <a:pt x="69720" y="995545"/>
                    <a:pt x="0" y="967670"/>
                  </a:cubicBezTo>
                  <a:cubicBezTo>
                    <a:pt x="0" y="967670"/>
                    <a:pt x="0" y="1043657"/>
                    <a:pt x="28508" y="1100647"/>
                  </a:cubicBezTo>
                </a:path>
              </a:pathLst>
            </a:custGeom>
            <a:noFill/>
            <a:ln cap="rnd" cmpd="sng" w="508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9" name="Google Shape;39;p6"/>
            <p:cNvSpPr/>
            <p:nvPr/>
          </p:nvSpPr>
          <p:spPr>
            <a:xfrm>
              <a:off x="11832502" y="10149694"/>
              <a:ext cx="142541" cy="28494"/>
            </a:xfrm>
            <a:custGeom>
              <a:rect b="b" l="l" r="r" t="t"/>
              <a:pathLst>
                <a:path extrusionOk="0" h="28494" w="142541">
                  <a:moveTo>
                    <a:pt x="142542" y="0"/>
                  </a:moveTo>
                  <a:cubicBezTo>
                    <a:pt x="142542" y="0"/>
                    <a:pt x="57728" y="1469"/>
                    <a:pt x="0" y="28495"/>
                  </a:cubicBezTo>
                </a:path>
              </a:pathLst>
            </a:custGeom>
            <a:noFill/>
            <a:ln cap="rnd" cmpd="sng" w="508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sp>
        <p:nvSpPr>
          <p:cNvPr id="40" name="Google Shape;40;p6"/>
          <p:cNvSpPr/>
          <p:nvPr/>
        </p:nvSpPr>
        <p:spPr>
          <a:xfrm rot="10800000">
            <a:off x="-2891017" y="-10183482"/>
            <a:ext cx="15605339" cy="11419834"/>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1">
              <a:alpha val="29411"/>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nvGrpSpPr>
          <p:cNvPr id="41" name="Google Shape;41;p6"/>
          <p:cNvGrpSpPr/>
          <p:nvPr/>
        </p:nvGrpSpPr>
        <p:grpSpPr>
          <a:xfrm rot="-1800069">
            <a:off x="-662921" y="-377868"/>
            <a:ext cx="4532642" cy="3226635"/>
            <a:chOff x="11441023" y="7688998"/>
            <a:chExt cx="1494001" cy="1063529"/>
          </a:xfrm>
        </p:grpSpPr>
        <p:sp>
          <p:nvSpPr>
            <p:cNvPr id="42" name="Google Shape;42;p6"/>
            <p:cNvSpPr/>
            <p:nvPr/>
          </p:nvSpPr>
          <p:spPr>
            <a:xfrm>
              <a:off x="11441023" y="7688998"/>
              <a:ext cx="1494001" cy="1063529"/>
            </a:xfrm>
            <a:custGeom>
              <a:rect b="b" l="l" r="r" t="t"/>
              <a:pathLst>
                <a:path extrusionOk="0" h="1063529" w="1494001">
                  <a:moveTo>
                    <a:pt x="1494002" y="214135"/>
                  </a:moveTo>
                  <a:cubicBezTo>
                    <a:pt x="1297520" y="107460"/>
                    <a:pt x="1075942" y="-8738"/>
                    <a:pt x="845950" y="519"/>
                  </a:cubicBezTo>
                  <a:cubicBezTo>
                    <a:pt x="746543" y="4520"/>
                    <a:pt x="618895" y="38168"/>
                    <a:pt x="551226" y="116714"/>
                  </a:cubicBezTo>
                  <a:cubicBezTo>
                    <a:pt x="473387" y="207065"/>
                    <a:pt x="469584" y="368051"/>
                    <a:pt x="509362" y="473930"/>
                  </a:cubicBezTo>
                  <a:cubicBezTo>
                    <a:pt x="524702" y="514759"/>
                    <a:pt x="547795" y="553993"/>
                    <a:pt x="582704" y="580015"/>
                  </a:cubicBezTo>
                  <a:cubicBezTo>
                    <a:pt x="617614" y="606037"/>
                    <a:pt x="665821" y="616752"/>
                    <a:pt x="705771" y="599511"/>
                  </a:cubicBezTo>
                  <a:cubicBezTo>
                    <a:pt x="719887" y="593418"/>
                    <a:pt x="732810" y="583836"/>
                    <a:pt x="741059" y="570827"/>
                  </a:cubicBezTo>
                  <a:cubicBezTo>
                    <a:pt x="752936" y="552096"/>
                    <a:pt x="754005" y="528368"/>
                    <a:pt x="750949" y="506381"/>
                  </a:cubicBezTo>
                  <a:cubicBezTo>
                    <a:pt x="740514" y="431319"/>
                    <a:pt x="682589" y="365092"/>
                    <a:pt x="609764" y="344963"/>
                  </a:cubicBezTo>
                  <a:cubicBezTo>
                    <a:pt x="426336" y="294263"/>
                    <a:pt x="237797" y="486604"/>
                    <a:pt x="171522" y="641055"/>
                  </a:cubicBezTo>
                  <a:cubicBezTo>
                    <a:pt x="144529" y="703961"/>
                    <a:pt x="129344" y="771419"/>
                    <a:pt x="119968" y="839258"/>
                  </a:cubicBezTo>
                  <a:cubicBezTo>
                    <a:pt x="109636" y="914015"/>
                    <a:pt x="112494" y="988482"/>
                    <a:pt x="112255" y="1063530"/>
                  </a:cubicBezTo>
                  <a:cubicBezTo>
                    <a:pt x="112255" y="1063530"/>
                    <a:pt x="42035" y="1035087"/>
                    <a:pt x="0" y="987334"/>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3" name="Google Shape;43;p6"/>
            <p:cNvSpPr/>
            <p:nvPr/>
          </p:nvSpPr>
          <p:spPr>
            <a:xfrm>
              <a:off x="11553278" y="8631091"/>
              <a:ext cx="79485" cy="121436"/>
            </a:xfrm>
            <a:custGeom>
              <a:rect b="b" l="l" r="r" t="t"/>
              <a:pathLst>
                <a:path extrusionOk="0" h="121436" w="79485">
                  <a:moveTo>
                    <a:pt x="79486" y="0"/>
                  </a:moveTo>
                  <a:cubicBezTo>
                    <a:pt x="79486" y="0"/>
                    <a:pt x="46502" y="78052"/>
                    <a:pt x="0" y="121436"/>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sp>
        <p:nvSpPr>
          <p:cNvPr id="44" name="Google Shape;44;p6"/>
          <p:cNvSpPr txBox="1"/>
          <p:nvPr/>
        </p:nvSpPr>
        <p:spPr>
          <a:xfrm>
            <a:off x="12532751" y="9279800"/>
            <a:ext cx="5538600" cy="11760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3200">
                <a:solidFill>
                  <a:schemeClr val="dk1"/>
                </a:solidFill>
                <a:latin typeface="Montserrat Light"/>
                <a:ea typeface="Montserrat Light"/>
                <a:cs typeface="Montserrat Light"/>
                <a:sym typeface="Montserrat Light"/>
              </a:rPr>
              <a:t>‘23/’24</a:t>
            </a:r>
            <a:endParaRPr sz="3200">
              <a:solidFill>
                <a:schemeClr val="dk1"/>
              </a:solidFill>
              <a:latin typeface="Montserrat Light"/>
              <a:ea typeface="Montserrat Light"/>
              <a:cs typeface="Montserrat Light"/>
              <a:sym typeface="Montserrat Light"/>
            </a:endParaRPr>
          </a:p>
          <a:p>
            <a:pPr indent="0" lvl="0" marL="0" marR="0" rtl="0" algn="ctr">
              <a:lnSpc>
                <a:spcPct val="120000"/>
              </a:lnSpc>
              <a:spcBef>
                <a:spcPts val="0"/>
              </a:spcBef>
              <a:spcAft>
                <a:spcPts val="0"/>
              </a:spcAft>
              <a:buNone/>
            </a:pPr>
            <a:r>
              <a:rPr lang="en-US" sz="3200">
                <a:solidFill>
                  <a:schemeClr val="dk1"/>
                </a:solidFill>
                <a:latin typeface="Montserrat Light"/>
                <a:ea typeface="Montserrat Light"/>
                <a:cs typeface="Montserrat Light"/>
                <a:sym typeface="Montserrat Light"/>
              </a:rPr>
              <a:t>Miami, FL</a:t>
            </a:r>
            <a:endParaRPr sz="3200">
              <a:solidFill>
                <a:schemeClr val="dk1"/>
              </a:solidFill>
              <a:latin typeface="Montserrat Light"/>
              <a:ea typeface="Montserrat Light"/>
              <a:cs typeface="Montserrat Light"/>
              <a:sym typeface="Montserrat Light"/>
            </a:endParaRPr>
          </a:p>
        </p:txBody>
      </p:sp>
      <p:sp>
        <p:nvSpPr>
          <p:cNvPr id="45" name="Google Shape;45;p6"/>
          <p:cNvSpPr txBox="1"/>
          <p:nvPr/>
        </p:nvSpPr>
        <p:spPr>
          <a:xfrm>
            <a:off x="12456562" y="8138817"/>
            <a:ext cx="6273000" cy="831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chemeClr val="accent4"/>
                </a:solidFill>
                <a:latin typeface="Playfair Display"/>
                <a:ea typeface="Playfair Display"/>
                <a:cs typeface="Playfair Display"/>
                <a:sym typeface="Playfair Display"/>
              </a:rPr>
              <a:t>Francis Santiago</a:t>
            </a:r>
            <a:endParaRPr/>
          </a:p>
        </p:txBody>
      </p:sp>
      <p:sp>
        <p:nvSpPr>
          <p:cNvPr id="46" name="Google Shape;46;p6"/>
          <p:cNvSpPr txBox="1"/>
          <p:nvPr/>
        </p:nvSpPr>
        <p:spPr>
          <a:xfrm>
            <a:off x="6569500" y="9279800"/>
            <a:ext cx="5784000" cy="11760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3200">
                <a:solidFill>
                  <a:schemeClr val="dk1"/>
                </a:solidFill>
                <a:latin typeface="Montserrat Light"/>
                <a:ea typeface="Montserrat Light"/>
                <a:cs typeface="Montserrat Light"/>
                <a:sym typeface="Montserrat Light"/>
              </a:rPr>
              <a:t>‘25</a:t>
            </a:r>
            <a:endParaRPr sz="3200">
              <a:solidFill>
                <a:schemeClr val="dk1"/>
              </a:solidFill>
              <a:latin typeface="Montserrat Light"/>
              <a:ea typeface="Montserrat Light"/>
              <a:cs typeface="Montserrat Light"/>
              <a:sym typeface="Montserrat Light"/>
            </a:endParaRPr>
          </a:p>
          <a:p>
            <a:pPr indent="0" lvl="0" marL="0" marR="0" rtl="0" algn="ctr">
              <a:lnSpc>
                <a:spcPct val="120000"/>
              </a:lnSpc>
              <a:spcBef>
                <a:spcPts val="0"/>
              </a:spcBef>
              <a:spcAft>
                <a:spcPts val="0"/>
              </a:spcAft>
              <a:buNone/>
            </a:pPr>
            <a:r>
              <a:rPr lang="en-US" sz="3200">
                <a:solidFill>
                  <a:schemeClr val="dk1"/>
                </a:solidFill>
                <a:latin typeface="Montserrat Light"/>
                <a:ea typeface="Montserrat Light"/>
                <a:cs typeface="Montserrat Light"/>
                <a:sym typeface="Montserrat Light"/>
              </a:rPr>
              <a:t>Suzhou, China</a:t>
            </a:r>
            <a:endParaRPr sz="3200">
              <a:solidFill>
                <a:schemeClr val="dk1"/>
              </a:solidFill>
              <a:latin typeface="Montserrat Light"/>
              <a:ea typeface="Montserrat Light"/>
              <a:cs typeface="Montserrat Light"/>
              <a:sym typeface="Montserrat Light"/>
            </a:endParaRPr>
          </a:p>
        </p:txBody>
      </p:sp>
      <p:sp>
        <p:nvSpPr>
          <p:cNvPr id="47" name="Google Shape;47;p6"/>
          <p:cNvSpPr txBox="1"/>
          <p:nvPr/>
        </p:nvSpPr>
        <p:spPr>
          <a:xfrm>
            <a:off x="6441326" y="8138817"/>
            <a:ext cx="6273000" cy="831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rgbClr val="DCF6F5"/>
                </a:solidFill>
                <a:latin typeface="Playfair Display"/>
                <a:ea typeface="Playfair Display"/>
                <a:cs typeface="Playfair Display"/>
                <a:sym typeface="Playfair Display"/>
              </a:rPr>
              <a:t>Charlotte Zhu</a:t>
            </a:r>
            <a:endParaRPr>
              <a:solidFill>
                <a:srgbClr val="DCF6F5"/>
              </a:solidFill>
            </a:endParaRPr>
          </a:p>
        </p:txBody>
      </p:sp>
      <p:sp>
        <p:nvSpPr>
          <p:cNvPr id="48" name="Google Shape;48;p6"/>
          <p:cNvSpPr txBox="1"/>
          <p:nvPr/>
        </p:nvSpPr>
        <p:spPr>
          <a:xfrm>
            <a:off x="591099" y="9279800"/>
            <a:ext cx="5538600" cy="11760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3200">
                <a:solidFill>
                  <a:schemeClr val="dk1"/>
                </a:solidFill>
                <a:latin typeface="Montserrat Light"/>
                <a:ea typeface="Montserrat Light"/>
                <a:cs typeface="Montserrat Light"/>
                <a:sym typeface="Montserrat Light"/>
              </a:rPr>
              <a:t>‘25</a:t>
            </a:r>
            <a:endParaRPr sz="3200">
              <a:solidFill>
                <a:schemeClr val="dk1"/>
              </a:solidFill>
              <a:latin typeface="Montserrat Light"/>
              <a:ea typeface="Montserrat Light"/>
              <a:cs typeface="Montserrat Light"/>
              <a:sym typeface="Montserrat Light"/>
            </a:endParaRPr>
          </a:p>
          <a:p>
            <a:pPr indent="0" lvl="0" marL="0" marR="0" rtl="0" algn="ctr">
              <a:lnSpc>
                <a:spcPct val="120000"/>
              </a:lnSpc>
              <a:spcBef>
                <a:spcPts val="0"/>
              </a:spcBef>
              <a:spcAft>
                <a:spcPts val="0"/>
              </a:spcAft>
              <a:buNone/>
            </a:pPr>
            <a:r>
              <a:rPr lang="en-US" sz="3200">
                <a:solidFill>
                  <a:schemeClr val="dk1"/>
                </a:solidFill>
                <a:latin typeface="Montserrat Light"/>
                <a:ea typeface="Montserrat Light"/>
                <a:cs typeface="Montserrat Light"/>
                <a:sym typeface="Montserrat Light"/>
              </a:rPr>
              <a:t>Boston, MA</a:t>
            </a:r>
            <a:endParaRPr sz="3200">
              <a:solidFill>
                <a:schemeClr val="dk1"/>
              </a:solidFill>
              <a:latin typeface="Montserrat Light"/>
              <a:ea typeface="Montserrat Light"/>
              <a:cs typeface="Montserrat Light"/>
              <a:sym typeface="Montserrat Light"/>
            </a:endParaRPr>
          </a:p>
        </p:txBody>
      </p:sp>
      <p:sp>
        <p:nvSpPr>
          <p:cNvPr id="49" name="Google Shape;49;p6"/>
          <p:cNvSpPr txBox="1"/>
          <p:nvPr/>
        </p:nvSpPr>
        <p:spPr>
          <a:xfrm>
            <a:off x="390189" y="8138817"/>
            <a:ext cx="6273000" cy="831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chemeClr val="dk2"/>
                </a:solidFill>
                <a:latin typeface="Playfair Display"/>
                <a:ea typeface="Playfair Display"/>
                <a:cs typeface="Playfair Display"/>
                <a:sym typeface="Playfair Display"/>
              </a:rPr>
              <a:t>Allen Naliath</a:t>
            </a:r>
            <a:endParaRPr>
              <a:solidFill>
                <a:schemeClr val="dk2"/>
              </a:solidFill>
            </a:endParaRPr>
          </a:p>
        </p:txBody>
      </p:sp>
      <p:sp>
        <p:nvSpPr>
          <p:cNvPr id="50" name="Google Shape;50;p6"/>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lang="en-US" sz="8000">
                <a:solidFill>
                  <a:schemeClr val="dk2"/>
                </a:solidFill>
                <a:latin typeface="Playfair Display ExtraBold"/>
                <a:ea typeface="Playfair Display ExtraBold"/>
                <a:cs typeface="Playfair Display ExtraBold"/>
                <a:sym typeface="Playfair Display ExtraBold"/>
              </a:rPr>
              <a:t>Meet  Our Team</a:t>
            </a:r>
            <a:endParaRPr/>
          </a:p>
        </p:txBody>
      </p:sp>
      <p:sp>
        <p:nvSpPr>
          <p:cNvPr id="51" name="Google Shape;51;p6"/>
          <p:cNvSpPr txBox="1"/>
          <p:nvPr/>
        </p:nvSpPr>
        <p:spPr>
          <a:xfrm>
            <a:off x="18881951" y="9279800"/>
            <a:ext cx="5538600" cy="11760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3200">
                <a:solidFill>
                  <a:schemeClr val="dk1"/>
                </a:solidFill>
                <a:latin typeface="Montserrat Light"/>
                <a:ea typeface="Montserrat Light"/>
                <a:cs typeface="Montserrat Light"/>
                <a:sym typeface="Montserrat Light"/>
              </a:rPr>
              <a:t>‘23/’24</a:t>
            </a:r>
            <a:endParaRPr sz="3200">
              <a:solidFill>
                <a:schemeClr val="dk1"/>
              </a:solidFill>
              <a:latin typeface="Montserrat Light"/>
              <a:ea typeface="Montserrat Light"/>
              <a:cs typeface="Montserrat Light"/>
              <a:sym typeface="Montserrat Light"/>
            </a:endParaRPr>
          </a:p>
          <a:p>
            <a:pPr indent="0" lvl="0" marL="0" marR="0" rtl="0" algn="ctr">
              <a:lnSpc>
                <a:spcPct val="120000"/>
              </a:lnSpc>
              <a:spcBef>
                <a:spcPts val="0"/>
              </a:spcBef>
              <a:spcAft>
                <a:spcPts val="0"/>
              </a:spcAft>
              <a:buNone/>
            </a:pPr>
            <a:r>
              <a:rPr lang="en-US" sz="3200">
                <a:solidFill>
                  <a:schemeClr val="dk1"/>
                </a:solidFill>
                <a:latin typeface="Montserrat Light"/>
                <a:ea typeface="Montserrat Light"/>
                <a:cs typeface="Montserrat Light"/>
                <a:sym typeface="Montserrat Light"/>
              </a:rPr>
              <a:t>Hong Kong</a:t>
            </a:r>
            <a:endParaRPr sz="3200">
              <a:solidFill>
                <a:schemeClr val="dk1"/>
              </a:solidFill>
              <a:latin typeface="Montserrat Light"/>
              <a:ea typeface="Montserrat Light"/>
              <a:cs typeface="Montserrat Light"/>
              <a:sym typeface="Montserrat Light"/>
            </a:endParaRPr>
          </a:p>
        </p:txBody>
      </p:sp>
      <p:sp>
        <p:nvSpPr>
          <p:cNvPr id="52" name="Google Shape;52;p6"/>
          <p:cNvSpPr txBox="1"/>
          <p:nvPr/>
        </p:nvSpPr>
        <p:spPr>
          <a:xfrm>
            <a:off x="18329701" y="8023355"/>
            <a:ext cx="6273000" cy="831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chemeClr val="accent3"/>
                </a:solidFill>
                <a:latin typeface="Playfair Display"/>
                <a:ea typeface="Playfair Display"/>
                <a:cs typeface="Playfair Display"/>
                <a:sym typeface="Playfair Display"/>
              </a:rPr>
              <a:t>Yishu Chen</a:t>
            </a:r>
            <a:endParaRPr/>
          </a:p>
        </p:txBody>
      </p:sp>
      <p:pic>
        <p:nvPicPr>
          <p:cNvPr id="53" name="Google Shape;53;p6"/>
          <p:cNvPicPr preferRelativeResize="0"/>
          <p:nvPr/>
        </p:nvPicPr>
        <p:blipFill rotWithShape="1">
          <a:blip r:embed="rId4">
            <a:alphaModFix/>
          </a:blip>
          <a:srcRect b="4412" l="2489" r="2480" t="4412"/>
          <a:stretch/>
        </p:blipFill>
        <p:spPr>
          <a:xfrm>
            <a:off x="7284100" y="3595825"/>
            <a:ext cx="4354800" cy="4178100"/>
          </a:xfrm>
          <a:prstGeom prst="ellipse">
            <a:avLst/>
          </a:prstGeom>
          <a:noFill/>
          <a:ln>
            <a:noFill/>
          </a:ln>
        </p:spPr>
      </p:pic>
      <p:pic>
        <p:nvPicPr>
          <p:cNvPr id="54" name="Google Shape;54;p6"/>
          <p:cNvPicPr preferRelativeResize="0"/>
          <p:nvPr/>
        </p:nvPicPr>
        <p:blipFill rotWithShape="1">
          <a:blip r:embed="rId5">
            <a:alphaModFix/>
          </a:blip>
          <a:srcRect b="661" l="0" r="0" t="651"/>
          <a:stretch/>
        </p:blipFill>
        <p:spPr>
          <a:xfrm>
            <a:off x="19288800" y="3595825"/>
            <a:ext cx="4354800" cy="4178100"/>
          </a:xfrm>
          <a:prstGeom prst="ellipse">
            <a:avLst/>
          </a:prstGeom>
          <a:noFill/>
          <a:ln>
            <a:noFill/>
          </a:ln>
        </p:spPr>
      </p:pic>
      <p:pic>
        <p:nvPicPr>
          <p:cNvPr id="55" name="Google Shape;55;p6"/>
          <p:cNvPicPr preferRelativeResize="0"/>
          <p:nvPr/>
        </p:nvPicPr>
        <p:blipFill rotWithShape="1">
          <a:blip r:embed="rId6">
            <a:alphaModFix/>
          </a:blip>
          <a:srcRect b="-2214" l="2521" r="29316" t="15716"/>
          <a:stretch/>
        </p:blipFill>
        <p:spPr>
          <a:xfrm>
            <a:off x="13091900" y="3429325"/>
            <a:ext cx="4591500" cy="4511100"/>
          </a:xfrm>
          <a:prstGeom prst="ellipse">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7"/>
          <p:cNvSpPr/>
          <p:nvPr/>
        </p:nvSpPr>
        <p:spPr>
          <a:xfrm>
            <a:off x="3026800" y="7865125"/>
            <a:ext cx="17631900" cy="2160300"/>
          </a:xfrm>
          <a:prstGeom prst="rect">
            <a:avLst/>
          </a:prstGeom>
          <a:solidFill>
            <a:schemeClr val="accent6">
              <a:alpha val="298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Montserrat Light"/>
              <a:ea typeface="Montserrat Light"/>
              <a:cs typeface="Montserrat Light"/>
              <a:sym typeface="Montserrat Light"/>
            </a:endParaRPr>
          </a:p>
        </p:txBody>
      </p:sp>
      <p:sp>
        <p:nvSpPr>
          <p:cNvPr id="61" name="Google Shape;61;p7"/>
          <p:cNvSpPr/>
          <p:nvPr/>
        </p:nvSpPr>
        <p:spPr>
          <a:xfrm>
            <a:off x="3026800" y="10457300"/>
            <a:ext cx="17631900" cy="2160300"/>
          </a:xfrm>
          <a:prstGeom prst="rect">
            <a:avLst/>
          </a:prstGeom>
          <a:solidFill>
            <a:schemeClr val="accent6">
              <a:alpha val="298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Montserrat Light"/>
              <a:ea typeface="Montserrat Light"/>
              <a:cs typeface="Montserrat Light"/>
              <a:sym typeface="Montserrat Light"/>
            </a:endParaRPr>
          </a:p>
        </p:txBody>
      </p:sp>
      <p:sp>
        <p:nvSpPr>
          <p:cNvPr id="62" name="Google Shape;62;p7"/>
          <p:cNvSpPr/>
          <p:nvPr/>
        </p:nvSpPr>
        <p:spPr>
          <a:xfrm>
            <a:off x="3026800" y="5272950"/>
            <a:ext cx="17631900" cy="2160300"/>
          </a:xfrm>
          <a:prstGeom prst="rect">
            <a:avLst/>
          </a:prstGeom>
          <a:solidFill>
            <a:schemeClr val="accent6">
              <a:alpha val="298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Montserrat Light"/>
              <a:ea typeface="Montserrat Light"/>
              <a:cs typeface="Montserrat Light"/>
              <a:sym typeface="Montserrat Light"/>
            </a:endParaRPr>
          </a:p>
        </p:txBody>
      </p:sp>
      <p:sp>
        <p:nvSpPr>
          <p:cNvPr id="63" name="Google Shape;63;p7"/>
          <p:cNvSpPr/>
          <p:nvPr/>
        </p:nvSpPr>
        <p:spPr>
          <a:xfrm>
            <a:off x="9598488" y="0"/>
            <a:ext cx="11060100" cy="13716000"/>
          </a:xfrm>
          <a:prstGeom prst="rect">
            <a:avLst/>
          </a:prstGeom>
          <a:solidFill>
            <a:schemeClr val="accent6">
              <a:alpha val="298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Montserrat Light"/>
              <a:ea typeface="Montserrat Light"/>
              <a:cs typeface="Montserrat Light"/>
              <a:sym typeface="Montserrat Light"/>
            </a:endParaRPr>
          </a:p>
        </p:txBody>
      </p:sp>
      <p:sp>
        <p:nvSpPr>
          <p:cNvPr id="64" name="Google Shape;64;p7"/>
          <p:cNvSpPr/>
          <p:nvPr/>
        </p:nvSpPr>
        <p:spPr>
          <a:xfrm>
            <a:off x="-1486984" y="9054858"/>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5" name="Google Shape;65;p7"/>
          <p:cNvSpPr/>
          <p:nvPr/>
        </p:nvSpPr>
        <p:spPr>
          <a:xfrm>
            <a:off x="-490970" y="10068082"/>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6" name="Google Shape;66;p7"/>
          <p:cNvSpPr/>
          <p:nvPr/>
        </p:nvSpPr>
        <p:spPr>
          <a:xfrm rot="6299965">
            <a:off x="22197830" y="760857"/>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7" name="Google Shape;67;p7"/>
          <p:cNvSpPr/>
          <p:nvPr/>
        </p:nvSpPr>
        <p:spPr>
          <a:xfrm rot="5400000">
            <a:off x="-5500658" y="-14615963"/>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8" name="Google Shape;68;p7"/>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Narrowing Down Domain</a:t>
            </a:r>
            <a:endParaRPr/>
          </a:p>
        </p:txBody>
      </p:sp>
      <p:sp>
        <p:nvSpPr>
          <p:cNvPr id="69" name="Google Shape;69;p7"/>
          <p:cNvSpPr/>
          <p:nvPr/>
        </p:nvSpPr>
        <p:spPr>
          <a:xfrm>
            <a:off x="3026800" y="2680775"/>
            <a:ext cx="17631900" cy="2160300"/>
          </a:xfrm>
          <a:prstGeom prst="rect">
            <a:avLst/>
          </a:prstGeom>
          <a:solidFill>
            <a:schemeClr val="accent6">
              <a:alpha val="298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Montserrat Light"/>
              <a:ea typeface="Montserrat Light"/>
              <a:cs typeface="Montserrat Light"/>
              <a:sym typeface="Montserrat Light"/>
            </a:endParaRPr>
          </a:p>
        </p:txBody>
      </p:sp>
      <p:sp>
        <p:nvSpPr>
          <p:cNvPr id="70" name="Google Shape;70;p7"/>
          <p:cNvSpPr txBox="1"/>
          <p:nvPr/>
        </p:nvSpPr>
        <p:spPr>
          <a:xfrm>
            <a:off x="9935924" y="10984975"/>
            <a:ext cx="8711400" cy="1256100"/>
          </a:xfrm>
          <a:prstGeom prst="rect">
            <a:avLst/>
          </a:prstGeom>
          <a:noFill/>
          <a:ln>
            <a:noFill/>
          </a:ln>
        </p:spPr>
        <p:txBody>
          <a:bodyPr anchorCtr="0" anchor="t" bIns="45700" lIns="91425" spcFirstLastPara="1" rIns="91425" wrap="square" tIns="45700">
            <a:spAutoFit/>
          </a:bodyPr>
          <a:lstStyle/>
          <a:p>
            <a:pPr indent="0" lvl="0" marL="0" marR="0" rtl="0" algn="l">
              <a:lnSpc>
                <a:spcPct val="110000"/>
              </a:lnSpc>
              <a:spcBef>
                <a:spcPts val="0"/>
              </a:spcBef>
              <a:spcAft>
                <a:spcPts val="0"/>
              </a:spcAft>
              <a:buNone/>
            </a:pPr>
            <a:r>
              <a:rPr lang="en-US" sz="3600">
                <a:solidFill>
                  <a:schemeClr val="lt1"/>
                </a:solidFill>
                <a:latin typeface="Montserrat Light"/>
                <a:ea typeface="Montserrat Light"/>
                <a:cs typeface="Montserrat Light"/>
                <a:sym typeface="Montserrat Light"/>
              </a:rPr>
              <a:t>Observed that entertainment media revolved around video content</a:t>
            </a:r>
            <a:endParaRPr>
              <a:solidFill>
                <a:schemeClr val="lt1"/>
              </a:solidFill>
            </a:endParaRPr>
          </a:p>
        </p:txBody>
      </p:sp>
      <p:sp>
        <p:nvSpPr>
          <p:cNvPr id="71" name="Google Shape;71;p7"/>
          <p:cNvSpPr txBox="1"/>
          <p:nvPr/>
        </p:nvSpPr>
        <p:spPr>
          <a:xfrm>
            <a:off x="9935924" y="8394275"/>
            <a:ext cx="10126800" cy="1256100"/>
          </a:xfrm>
          <a:prstGeom prst="rect">
            <a:avLst/>
          </a:prstGeom>
          <a:noFill/>
          <a:ln>
            <a:noFill/>
          </a:ln>
        </p:spPr>
        <p:txBody>
          <a:bodyPr anchorCtr="0" anchor="t" bIns="45700" lIns="91425" spcFirstLastPara="1" rIns="91425" wrap="square" tIns="45700">
            <a:spAutoFit/>
          </a:bodyPr>
          <a:lstStyle/>
          <a:p>
            <a:pPr indent="0" lvl="0" marL="0" marR="0" rtl="0" algn="l">
              <a:lnSpc>
                <a:spcPct val="110000"/>
              </a:lnSpc>
              <a:spcBef>
                <a:spcPts val="0"/>
              </a:spcBef>
              <a:spcAft>
                <a:spcPts val="0"/>
              </a:spcAft>
              <a:buNone/>
            </a:pPr>
            <a:r>
              <a:rPr lang="en-US" sz="3600">
                <a:solidFill>
                  <a:schemeClr val="lt1"/>
                </a:solidFill>
                <a:latin typeface="Montserrat Light"/>
                <a:ea typeface="Montserrat Light"/>
                <a:cs typeface="Montserrat Light"/>
                <a:sym typeface="Montserrat Light"/>
              </a:rPr>
              <a:t>Decided there is more interest and need surrounding entertainment/media</a:t>
            </a:r>
            <a:endParaRPr>
              <a:solidFill>
                <a:schemeClr val="lt1"/>
              </a:solidFill>
            </a:endParaRPr>
          </a:p>
        </p:txBody>
      </p:sp>
      <p:sp>
        <p:nvSpPr>
          <p:cNvPr id="72" name="Google Shape;72;p7"/>
          <p:cNvSpPr txBox="1"/>
          <p:nvPr/>
        </p:nvSpPr>
        <p:spPr>
          <a:xfrm>
            <a:off x="9935924" y="5803575"/>
            <a:ext cx="10126800" cy="1256100"/>
          </a:xfrm>
          <a:prstGeom prst="rect">
            <a:avLst/>
          </a:prstGeom>
          <a:noFill/>
          <a:ln>
            <a:noFill/>
          </a:ln>
        </p:spPr>
        <p:txBody>
          <a:bodyPr anchorCtr="0" anchor="t" bIns="45700" lIns="91425" spcFirstLastPara="1" rIns="91425" wrap="square" tIns="45700">
            <a:spAutoFit/>
          </a:bodyPr>
          <a:lstStyle/>
          <a:p>
            <a:pPr indent="0" lvl="0" marL="0" marR="0" rtl="0" algn="l">
              <a:lnSpc>
                <a:spcPct val="110000"/>
              </a:lnSpc>
              <a:spcBef>
                <a:spcPts val="0"/>
              </a:spcBef>
              <a:spcAft>
                <a:spcPts val="0"/>
              </a:spcAft>
              <a:buNone/>
            </a:pPr>
            <a:r>
              <a:rPr lang="en-US" sz="3600">
                <a:solidFill>
                  <a:schemeClr val="lt1"/>
                </a:solidFill>
                <a:latin typeface="Montserrat Light"/>
                <a:ea typeface="Montserrat Light"/>
                <a:cs typeface="Montserrat Light"/>
                <a:sym typeface="Montserrat Light"/>
              </a:rPr>
              <a:t>Explored both lost and found and media entertainment realms during interviews</a:t>
            </a:r>
            <a:endParaRPr>
              <a:solidFill>
                <a:schemeClr val="lt1"/>
              </a:solidFill>
            </a:endParaRPr>
          </a:p>
        </p:txBody>
      </p:sp>
      <p:sp>
        <p:nvSpPr>
          <p:cNvPr id="73" name="Google Shape;73;p7"/>
          <p:cNvSpPr txBox="1"/>
          <p:nvPr/>
        </p:nvSpPr>
        <p:spPr>
          <a:xfrm>
            <a:off x="9935924" y="3212875"/>
            <a:ext cx="8280600" cy="1256100"/>
          </a:xfrm>
          <a:prstGeom prst="rect">
            <a:avLst/>
          </a:prstGeom>
          <a:noFill/>
          <a:ln>
            <a:noFill/>
          </a:ln>
        </p:spPr>
        <p:txBody>
          <a:bodyPr anchorCtr="0" anchor="t" bIns="45700" lIns="91425" spcFirstLastPara="1" rIns="91425" wrap="square" tIns="45700">
            <a:spAutoFit/>
          </a:bodyPr>
          <a:lstStyle/>
          <a:p>
            <a:pPr indent="0" lvl="0" marL="0" marR="0" rtl="0" algn="l">
              <a:lnSpc>
                <a:spcPct val="110000"/>
              </a:lnSpc>
              <a:spcBef>
                <a:spcPts val="0"/>
              </a:spcBef>
              <a:spcAft>
                <a:spcPts val="0"/>
              </a:spcAft>
              <a:buNone/>
            </a:pPr>
            <a:r>
              <a:rPr lang="en-US" sz="3600">
                <a:solidFill>
                  <a:schemeClr val="lt1"/>
                </a:solidFill>
                <a:latin typeface="Montserrat Light"/>
                <a:ea typeface="Montserrat Light"/>
                <a:cs typeface="Montserrat Light"/>
                <a:sym typeface="Montserrat Light"/>
              </a:rPr>
              <a:t>Reflected on personal needs and experiences to kickoff project</a:t>
            </a:r>
            <a:endParaRPr>
              <a:solidFill>
                <a:schemeClr val="lt1"/>
              </a:solidFill>
            </a:endParaRPr>
          </a:p>
        </p:txBody>
      </p:sp>
      <p:grpSp>
        <p:nvGrpSpPr>
          <p:cNvPr id="74" name="Google Shape;74;p7"/>
          <p:cNvGrpSpPr/>
          <p:nvPr/>
        </p:nvGrpSpPr>
        <p:grpSpPr>
          <a:xfrm>
            <a:off x="3650666" y="10123164"/>
            <a:ext cx="6312358" cy="2322675"/>
            <a:chOff x="3683700" y="9361164"/>
            <a:chExt cx="6312358" cy="2322675"/>
          </a:xfrm>
        </p:grpSpPr>
        <p:sp>
          <p:nvSpPr>
            <p:cNvPr id="75" name="Google Shape;75;p7"/>
            <p:cNvSpPr txBox="1"/>
            <p:nvPr/>
          </p:nvSpPr>
          <p:spPr>
            <a:xfrm>
              <a:off x="3683700" y="10852839"/>
              <a:ext cx="6273000" cy="8310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4800">
                  <a:solidFill>
                    <a:srgbClr val="FFF2CC"/>
                  </a:solidFill>
                  <a:latin typeface="Playfair Display"/>
                  <a:ea typeface="Playfair Display"/>
                  <a:cs typeface="Playfair Display"/>
                  <a:sym typeface="Playfair Display"/>
                </a:rPr>
                <a:t>Focus</a:t>
              </a:r>
              <a:endParaRPr b="1" sz="4800">
                <a:solidFill>
                  <a:srgbClr val="FFF2CC"/>
                </a:solidFill>
                <a:latin typeface="Playfair Display"/>
                <a:ea typeface="Playfair Display"/>
                <a:cs typeface="Playfair Display"/>
                <a:sym typeface="Playfair Display"/>
              </a:endParaRPr>
            </a:p>
          </p:txBody>
        </p:sp>
        <p:cxnSp>
          <p:nvCxnSpPr>
            <p:cNvPr id="76" name="Google Shape;76;p7"/>
            <p:cNvCxnSpPr/>
            <p:nvPr/>
          </p:nvCxnSpPr>
          <p:spPr>
            <a:xfrm>
              <a:off x="3803798" y="10852853"/>
              <a:ext cx="1800000" cy="0"/>
            </a:xfrm>
            <a:prstGeom prst="straightConnector1">
              <a:avLst/>
            </a:prstGeom>
            <a:noFill/>
            <a:ln cap="rnd" cmpd="sng" w="63500">
              <a:solidFill>
                <a:srgbClr val="FFF2CC"/>
              </a:solidFill>
              <a:prstDash val="solid"/>
              <a:round/>
              <a:headEnd len="sm" w="sm" type="none"/>
              <a:tailEnd len="sm" w="sm" type="none"/>
            </a:ln>
          </p:spPr>
        </p:cxnSp>
        <p:sp>
          <p:nvSpPr>
            <p:cNvPr id="77" name="Google Shape;77;p7"/>
            <p:cNvSpPr txBox="1"/>
            <p:nvPr/>
          </p:nvSpPr>
          <p:spPr>
            <a:xfrm>
              <a:off x="3743758" y="9361164"/>
              <a:ext cx="6252300" cy="13236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0" lang="en-US" sz="8000">
                  <a:solidFill>
                    <a:srgbClr val="FFF2CC"/>
                  </a:solidFill>
                  <a:latin typeface="Playfair Display ExtraBold"/>
                  <a:ea typeface="Playfair Display ExtraBold"/>
                  <a:cs typeface="Playfair Display ExtraBold"/>
                  <a:sym typeface="Playfair Display ExtraBold"/>
                </a:rPr>
                <a:t>04</a:t>
              </a:r>
              <a:endParaRPr>
                <a:solidFill>
                  <a:srgbClr val="FFF2CC"/>
                </a:solidFill>
              </a:endParaRPr>
            </a:p>
          </p:txBody>
        </p:sp>
      </p:grpSp>
      <p:grpSp>
        <p:nvGrpSpPr>
          <p:cNvPr id="78" name="Google Shape;78;p7"/>
          <p:cNvGrpSpPr/>
          <p:nvPr/>
        </p:nvGrpSpPr>
        <p:grpSpPr>
          <a:xfrm>
            <a:off x="3650666" y="7622608"/>
            <a:ext cx="6317100" cy="2271765"/>
            <a:chOff x="3635147" y="6550814"/>
            <a:chExt cx="6317100" cy="2271765"/>
          </a:xfrm>
        </p:grpSpPr>
        <p:sp>
          <p:nvSpPr>
            <p:cNvPr id="79" name="Google Shape;79;p7"/>
            <p:cNvSpPr txBox="1"/>
            <p:nvPr/>
          </p:nvSpPr>
          <p:spPr>
            <a:xfrm>
              <a:off x="3657198" y="7991579"/>
              <a:ext cx="6273000" cy="8310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4800">
                  <a:solidFill>
                    <a:schemeClr val="accent2"/>
                  </a:solidFill>
                  <a:latin typeface="Playfair Display"/>
                  <a:ea typeface="Playfair Display"/>
                  <a:cs typeface="Playfair Display"/>
                  <a:sym typeface="Playfair Display"/>
                </a:rPr>
                <a:t>Decision</a:t>
              </a:r>
              <a:endParaRPr/>
            </a:p>
          </p:txBody>
        </p:sp>
        <p:cxnSp>
          <p:nvCxnSpPr>
            <p:cNvPr id="80" name="Google Shape;80;p7"/>
            <p:cNvCxnSpPr/>
            <p:nvPr/>
          </p:nvCxnSpPr>
          <p:spPr>
            <a:xfrm>
              <a:off x="3657188" y="7933003"/>
              <a:ext cx="1800000" cy="0"/>
            </a:xfrm>
            <a:prstGeom prst="straightConnector1">
              <a:avLst/>
            </a:prstGeom>
            <a:noFill/>
            <a:ln cap="rnd" cmpd="sng" w="63500">
              <a:solidFill>
                <a:schemeClr val="accent2"/>
              </a:solidFill>
              <a:prstDash val="solid"/>
              <a:round/>
              <a:headEnd len="sm" w="sm" type="none"/>
              <a:tailEnd len="sm" w="sm" type="none"/>
            </a:ln>
          </p:spPr>
        </p:cxnSp>
        <p:sp>
          <p:nvSpPr>
            <p:cNvPr id="81" name="Google Shape;81;p7"/>
            <p:cNvSpPr txBox="1"/>
            <p:nvPr/>
          </p:nvSpPr>
          <p:spPr>
            <a:xfrm>
              <a:off x="3635147" y="6550814"/>
              <a:ext cx="6317100" cy="13236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0" lang="en-US" sz="8000">
                  <a:solidFill>
                    <a:schemeClr val="accent2"/>
                  </a:solidFill>
                  <a:latin typeface="Playfair Display ExtraBold"/>
                  <a:ea typeface="Playfair Display ExtraBold"/>
                  <a:cs typeface="Playfair Display ExtraBold"/>
                  <a:sym typeface="Playfair Display ExtraBold"/>
                </a:rPr>
                <a:t>03</a:t>
              </a:r>
              <a:endParaRPr/>
            </a:p>
          </p:txBody>
        </p:sp>
      </p:grpSp>
      <p:grpSp>
        <p:nvGrpSpPr>
          <p:cNvPr id="82" name="Google Shape;82;p7"/>
          <p:cNvGrpSpPr/>
          <p:nvPr/>
        </p:nvGrpSpPr>
        <p:grpSpPr>
          <a:xfrm>
            <a:off x="3650666" y="5006276"/>
            <a:ext cx="6273000" cy="2387540"/>
            <a:chOff x="3574463" y="3977845"/>
            <a:chExt cx="6273000" cy="2387540"/>
          </a:xfrm>
        </p:grpSpPr>
        <p:sp>
          <p:nvSpPr>
            <p:cNvPr id="83" name="Google Shape;83;p7"/>
            <p:cNvSpPr txBox="1"/>
            <p:nvPr/>
          </p:nvSpPr>
          <p:spPr>
            <a:xfrm>
              <a:off x="3574463" y="5534385"/>
              <a:ext cx="6273000" cy="8310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4800">
                  <a:solidFill>
                    <a:schemeClr val="accent3"/>
                  </a:solidFill>
                  <a:latin typeface="Playfair Display"/>
                  <a:ea typeface="Playfair Display"/>
                  <a:cs typeface="Playfair Display"/>
                  <a:sym typeface="Playfair Display"/>
                </a:rPr>
                <a:t>Exploration</a:t>
              </a:r>
              <a:endParaRPr/>
            </a:p>
          </p:txBody>
        </p:sp>
        <p:cxnSp>
          <p:nvCxnSpPr>
            <p:cNvPr id="84" name="Google Shape;84;p7"/>
            <p:cNvCxnSpPr/>
            <p:nvPr/>
          </p:nvCxnSpPr>
          <p:spPr>
            <a:xfrm>
              <a:off x="3657203" y="5353272"/>
              <a:ext cx="1800000" cy="0"/>
            </a:xfrm>
            <a:prstGeom prst="straightConnector1">
              <a:avLst/>
            </a:prstGeom>
            <a:noFill/>
            <a:ln cap="rnd" cmpd="sng" w="63500">
              <a:solidFill>
                <a:schemeClr val="accent3"/>
              </a:solidFill>
              <a:prstDash val="solid"/>
              <a:round/>
              <a:headEnd len="sm" w="sm" type="none"/>
              <a:tailEnd len="sm" w="sm" type="none"/>
            </a:ln>
          </p:spPr>
        </p:cxnSp>
        <p:sp>
          <p:nvSpPr>
            <p:cNvPr id="85" name="Google Shape;85;p7"/>
            <p:cNvSpPr txBox="1"/>
            <p:nvPr/>
          </p:nvSpPr>
          <p:spPr>
            <a:xfrm>
              <a:off x="3574463" y="3977845"/>
              <a:ext cx="6273000" cy="13236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0" lang="en-US" sz="8000">
                  <a:solidFill>
                    <a:schemeClr val="accent3"/>
                  </a:solidFill>
                  <a:latin typeface="Playfair Display ExtraBold"/>
                  <a:ea typeface="Playfair Display ExtraBold"/>
                  <a:cs typeface="Playfair Display ExtraBold"/>
                  <a:sym typeface="Playfair Display ExtraBold"/>
                </a:rPr>
                <a:t>02</a:t>
              </a:r>
              <a:endParaRPr/>
            </a:p>
          </p:txBody>
        </p:sp>
      </p:grpSp>
      <p:grpSp>
        <p:nvGrpSpPr>
          <p:cNvPr id="86" name="Google Shape;86;p7"/>
          <p:cNvGrpSpPr/>
          <p:nvPr/>
        </p:nvGrpSpPr>
        <p:grpSpPr>
          <a:xfrm>
            <a:off x="3650665" y="2406520"/>
            <a:ext cx="6508124" cy="2370965"/>
            <a:chOff x="3345866" y="1492120"/>
            <a:chExt cx="6508124" cy="2370965"/>
          </a:xfrm>
        </p:grpSpPr>
        <p:sp>
          <p:nvSpPr>
            <p:cNvPr id="87" name="Google Shape;87;p7"/>
            <p:cNvSpPr txBox="1"/>
            <p:nvPr/>
          </p:nvSpPr>
          <p:spPr>
            <a:xfrm>
              <a:off x="3345866" y="3032085"/>
              <a:ext cx="6273000" cy="8310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4800">
                  <a:solidFill>
                    <a:schemeClr val="accent4"/>
                  </a:solidFill>
                  <a:latin typeface="Playfair Display"/>
                  <a:ea typeface="Playfair Display"/>
                  <a:cs typeface="Playfair Display"/>
                  <a:sym typeface="Playfair Display"/>
                </a:rPr>
                <a:t> Reflection</a:t>
              </a:r>
              <a:endParaRPr/>
            </a:p>
          </p:txBody>
        </p:sp>
        <p:cxnSp>
          <p:nvCxnSpPr>
            <p:cNvPr id="88" name="Google Shape;88;p7"/>
            <p:cNvCxnSpPr/>
            <p:nvPr/>
          </p:nvCxnSpPr>
          <p:spPr>
            <a:xfrm>
              <a:off x="3580993" y="2882022"/>
              <a:ext cx="1800000" cy="0"/>
            </a:xfrm>
            <a:prstGeom prst="straightConnector1">
              <a:avLst/>
            </a:prstGeom>
            <a:noFill/>
            <a:ln cap="rnd" cmpd="sng" w="63500">
              <a:solidFill>
                <a:schemeClr val="accent4"/>
              </a:solidFill>
              <a:prstDash val="solid"/>
              <a:round/>
              <a:headEnd len="sm" w="sm" type="none"/>
              <a:tailEnd len="sm" w="sm" type="none"/>
            </a:ln>
          </p:spPr>
        </p:cxnSp>
        <p:sp>
          <p:nvSpPr>
            <p:cNvPr id="89" name="Google Shape;89;p7"/>
            <p:cNvSpPr txBox="1"/>
            <p:nvPr/>
          </p:nvSpPr>
          <p:spPr>
            <a:xfrm>
              <a:off x="3580990" y="1492120"/>
              <a:ext cx="6273000" cy="13236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0" lang="en-US" sz="8000">
                  <a:solidFill>
                    <a:schemeClr val="accent4"/>
                  </a:solidFill>
                  <a:latin typeface="Playfair Display ExtraBold"/>
                  <a:ea typeface="Playfair Display ExtraBold"/>
                  <a:cs typeface="Playfair Display ExtraBold"/>
                  <a:sym typeface="Playfair Display ExtraBold"/>
                </a:rPr>
                <a:t>01</a:t>
              </a:r>
              <a:endParaRPr/>
            </a:p>
          </p:txBody>
        </p:sp>
      </p:grpSp>
      <p:sp>
        <p:nvSpPr>
          <p:cNvPr id="90" name="Google Shape;90;p7"/>
          <p:cNvSpPr/>
          <p:nvPr/>
        </p:nvSpPr>
        <p:spPr>
          <a:xfrm rot="10800000">
            <a:off x="16892916" y="1448274"/>
            <a:ext cx="7690757" cy="4320263"/>
          </a:xfrm>
          <a:custGeom>
            <a:rect b="b" l="l" r="r" t="t"/>
            <a:pathLst>
              <a:path extrusionOk="0" h="1444904" w="1444952">
                <a:moveTo>
                  <a:pt x="722477" y="0"/>
                </a:moveTo>
                <a:lnTo>
                  <a:pt x="0" y="1444904"/>
                </a:lnTo>
                <a:lnTo>
                  <a:pt x="1444952" y="1444904"/>
                </a:lnTo>
                <a:lnTo>
                  <a:pt x="722477" y="0"/>
                </a:lnTo>
                <a:close/>
              </a:path>
            </a:pathLst>
          </a:custGeom>
          <a:solidFill>
            <a:schemeClr val="accent6">
              <a:alpha val="14900"/>
            </a:schemeClr>
          </a:solidFill>
          <a:ln>
            <a:noFill/>
          </a:ln>
          <a:effectLst>
            <a:reflection blurRad="0" dir="5400000" dist="628650" endA="0" endPos="30000" fadeDir="5400012" kx="0" rotWithShape="0" algn="bl" stPos="0" sy="-100000" ky="0"/>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rgbClr val="4A86E8"/>
              </a:solidFill>
              <a:latin typeface="Montserrat Light"/>
              <a:ea typeface="Montserrat Light"/>
              <a:cs typeface="Montserrat Light"/>
              <a:sym typeface="Montserrat Light"/>
            </a:endParaRPr>
          </a:p>
        </p:txBody>
      </p:sp>
      <p:sp>
        <p:nvSpPr>
          <p:cNvPr id="91" name="Google Shape;91;p7"/>
          <p:cNvSpPr/>
          <p:nvPr/>
        </p:nvSpPr>
        <p:spPr>
          <a:xfrm rot="10800000">
            <a:off x="17895351" y="4243116"/>
            <a:ext cx="5685886" cy="3839832"/>
          </a:xfrm>
          <a:custGeom>
            <a:rect b="b" l="l" r="r" t="t"/>
            <a:pathLst>
              <a:path extrusionOk="0" h="1444904" w="1444952">
                <a:moveTo>
                  <a:pt x="722477" y="0"/>
                </a:moveTo>
                <a:lnTo>
                  <a:pt x="0" y="1444904"/>
                </a:lnTo>
                <a:lnTo>
                  <a:pt x="1444952" y="1444904"/>
                </a:lnTo>
                <a:lnTo>
                  <a:pt x="722477" y="0"/>
                </a:lnTo>
                <a:close/>
              </a:path>
            </a:pathLst>
          </a:custGeom>
          <a:solidFill>
            <a:schemeClr val="accent6">
              <a:alpha val="14900"/>
            </a:schemeClr>
          </a:solidFill>
          <a:ln>
            <a:noFill/>
          </a:ln>
          <a:effectLst>
            <a:reflection blurRad="0" dir="5400000" dist="628650" endA="0" endPos="30000" fadeDir="5400012" kx="0" rotWithShape="0" algn="bl" stPos="0" sy="-100000" ky="0"/>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rgbClr val="4A86E8"/>
              </a:solidFill>
              <a:latin typeface="Montserrat Light"/>
              <a:ea typeface="Montserrat Light"/>
              <a:cs typeface="Montserrat Light"/>
              <a:sym typeface="Montserrat Light"/>
            </a:endParaRPr>
          </a:p>
        </p:txBody>
      </p:sp>
      <p:sp>
        <p:nvSpPr>
          <p:cNvPr id="92" name="Google Shape;92;p7"/>
          <p:cNvSpPr/>
          <p:nvPr/>
        </p:nvSpPr>
        <p:spPr>
          <a:xfrm rot="10800000">
            <a:off x="18341480" y="7058288"/>
            <a:ext cx="4793628" cy="2980115"/>
          </a:xfrm>
          <a:custGeom>
            <a:rect b="b" l="l" r="r" t="t"/>
            <a:pathLst>
              <a:path extrusionOk="0" h="1444904" w="1444952">
                <a:moveTo>
                  <a:pt x="722477" y="0"/>
                </a:moveTo>
                <a:lnTo>
                  <a:pt x="0" y="1444904"/>
                </a:lnTo>
                <a:lnTo>
                  <a:pt x="1444952" y="1444904"/>
                </a:lnTo>
                <a:lnTo>
                  <a:pt x="722477" y="0"/>
                </a:lnTo>
                <a:close/>
              </a:path>
            </a:pathLst>
          </a:custGeom>
          <a:solidFill>
            <a:schemeClr val="accent6">
              <a:alpha val="14900"/>
            </a:schemeClr>
          </a:solidFill>
          <a:ln>
            <a:noFill/>
          </a:ln>
          <a:effectLst>
            <a:reflection blurRad="0" dir="5400000" dist="628650" endA="0" endPos="30000" fadeDir="5400012" kx="0" rotWithShape="0" algn="bl" stPos="0" sy="-100000" ky="0"/>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rgbClr val="4A86E8"/>
              </a:solidFill>
              <a:latin typeface="Montserrat Light"/>
              <a:ea typeface="Montserrat Light"/>
              <a:cs typeface="Montserrat Light"/>
              <a:sym typeface="Montserrat Light"/>
            </a:endParaRPr>
          </a:p>
        </p:txBody>
      </p:sp>
      <p:sp>
        <p:nvSpPr>
          <p:cNvPr id="93" name="Google Shape;93;p7"/>
          <p:cNvSpPr/>
          <p:nvPr/>
        </p:nvSpPr>
        <p:spPr>
          <a:xfrm rot="10800000">
            <a:off x="19027833" y="9360166"/>
            <a:ext cx="3420924" cy="2120397"/>
          </a:xfrm>
          <a:custGeom>
            <a:rect b="b" l="l" r="r" t="t"/>
            <a:pathLst>
              <a:path extrusionOk="0" h="1444904" w="1444952">
                <a:moveTo>
                  <a:pt x="722477" y="0"/>
                </a:moveTo>
                <a:lnTo>
                  <a:pt x="0" y="1444904"/>
                </a:lnTo>
                <a:lnTo>
                  <a:pt x="1444952" y="1444904"/>
                </a:lnTo>
                <a:lnTo>
                  <a:pt x="722477" y="0"/>
                </a:lnTo>
                <a:close/>
              </a:path>
            </a:pathLst>
          </a:custGeom>
          <a:solidFill>
            <a:schemeClr val="accent6">
              <a:alpha val="14900"/>
            </a:schemeClr>
          </a:solidFill>
          <a:ln>
            <a:noFill/>
          </a:ln>
          <a:effectLst>
            <a:reflection blurRad="0" dir="5400000" dist="628650" endA="0" endPos="30000" fadeDir="5400012" kx="0" rotWithShape="0" algn="bl" stPos="0" sy="-100000" ky="0"/>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rgbClr val="4A86E8"/>
              </a:solidFill>
              <a:latin typeface="Montserrat Light"/>
              <a:ea typeface="Montserrat Light"/>
              <a:cs typeface="Montserrat Light"/>
              <a:sym typeface="Montserrat Light"/>
            </a:endParaRPr>
          </a:p>
        </p:txBody>
      </p:sp>
      <p:sp>
        <p:nvSpPr>
          <p:cNvPr id="94" name="Google Shape;94;p7"/>
          <p:cNvSpPr/>
          <p:nvPr/>
        </p:nvSpPr>
        <p:spPr>
          <a:xfrm rot="10800000">
            <a:off x="19490217" y="10952879"/>
            <a:ext cx="2496155" cy="1593007"/>
          </a:xfrm>
          <a:custGeom>
            <a:rect b="b" l="l" r="r" t="t"/>
            <a:pathLst>
              <a:path extrusionOk="0" h="1444904" w="1444952">
                <a:moveTo>
                  <a:pt x="722477" y="0"/>
                </a:moveTo>
                <a:lnTo>
                  <a:pt x="0" y="1444904"/>
                </a:lnTo>
                <a:lnTo>
                  <a:pt x="1444952" y="1444904"/>
                </a:lnTo>
                <a:lnTo>
                  <a:pt x="722477" y="0"/>
                </a:lnTo>
                <a:close/>
              </a:path>
            </a:pathLst>
          </a:custGeom>
          <a:solidFill>
            <a:schemeClr val="accent6">
              <a:alpha val="14900"/>
            </a:schemeClr>
          </a:solidFill>
          <a:ln>
            <a:noFill/>
          </a:ln>
          <a:effectLst>
            <a:reflection blurRad="0" dir="5400000" dist="628650" endA="0" endPos="30000" fadeDir="5400012" kx="0" rotWithShape="0" algn="bl" stPos="0" sy="-100000" ky="0"/>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rgbClr val="4A86E8"/>
              </a:solidFill>
              <a:latin typeface="Montserrat Light"/>
              <a:ea typeface="Montserrat Light"/>
              <a:cs typeface="Montserrat Light"/>
              <a:sym typeface="Montserrat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8"/>
          <p:cNvSpPr/>
          <p:nvPr/>
        </p:nvSpPr>
        <p:spPr>
          <a:xfrm flipH="1" rot="-5400000">
            <a:off x="15664076" y="-3874079"/>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1">
              <a:alpha val="196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00" name="Google Shape;100;p8"/>
          <p:cNvSpPr/>
          <p:nvPr/>
        </p:nvSpPr>
        <p:spPr>
          <a:xfrm>
            <a:off x="-1682385" y="3526863"/>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01" name="Google Shape;101;p8"/>
          <p:cNvSpPr/>
          <p:nvPr/>
        </p:nvSpPr>
        <p:spPr>
          <a:xfrm>
            <a:off x="-1048999" y="4476467"/>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02" name="Google Shape;102;p8"/>
          <p:cNvSpPr/>
          <p:nvPr/>
        </p:nvSpPr>
        <p:spPr>
          <a:xfrm rot="5400000">
            <a:off x="-9357581" y="10142180"/>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03" name="Google Shape;103;p8"/>
          <p:cNvSpPr/>
          <p:nvPr/>
        </p:nvSpPr>
        <p:spPr>
          <a:xfrm rot="10800000">
            <a:off x="5036486" y="-967128"/>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04" name="Google Shape;104;p8"/>
          <p:cNvSpPr/>
          <p:nvPr/>
        </p:nvSpPr>
        <p:spPr>
          <a:xfrm rot="6299965">
            <a:off x="21265039" y="-4852226"/>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05" name="Google Shape;105;p8"/>
          <p:cNvSpPr txBox="1"/>
          <p:nvPr/>
        </p:nvSpPr>
        <p:spPr>
          <a:xfrm>
            <a:off x="3706784" y="3733350"/>
            <a:ext cx="16964100" cy="62493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lang="en-US" sz="20000">
                <a:solidFill>
                  <a:schemeClr val="accent4"/>
                </a:solidFill>
                <a:latin typeface="Playfair Display ExtraBold"/>
                <a:ea typeface="Playfair Display ExtraBold"/>
                <a:cs typeface="Playfair Display ExtraBold"/>
                <a:sym typeface="Playfair Display ExtraBold"/>
              </a:rPr>
              <a:t>More Interviews</a:t>
            </a:r>
            <a:endParaRPr sz="200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9"/>
          <p:cNvSpPr/>
          <p:nvPr/>
        </p:nvSpPr>
        <p:spPr>
          <a:xfrm rot="-5400000">
            <a:off x="-1227080" y="8425634"/>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11" name="Google Shape;111;p9"/>
          <p:cNvSpPr/>
          <p:nvPr/>
        </p:nvSpPr>
        <p:spPr>
          <a:xfrm rot="5400000">
            <a:off x="11150659" y="-4357971"/>
            <a:ext cx="14650146" cy="10265838"/>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12" name="Google Shape;112;p9"/>
          <p:cNvSpPr/>
          <p:nvPr/>
        </p:nvSpPr>
        <p:spPr>
          <a:xfrm rot="10800000">
            <a:off x="18170810" y="-561151"/>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13" name="Google Shape;113;p9"/>
          <p:cNvSpPr/>
          <p:nvPr/>
        </p:nvSpPr>
        <p:spPr>
          <a:xfrm>
            <a:off x="19821948" y="728087"/>
            <a:ext cx="4083552" cy="1134659"/>
          </a:xfrm>
          <a:custGeom>
            <a:rect b="b" l="l" r="r" t="t"/>
            <a:pathLst>
              <a:path extrusionOk="0" h="1134659" w="4083552">
                <a:moveTo>
                  <a:pt x="4083553" y="21372"/>
                </a:moveTo>
                <a:cubicBezTo>
                  <a:pt x="4026719" y="6821"/>
                  <a:pt x="3969247" y="-663"/>
                  <a:pt x="3910502" y="46"/>
                </a:cubicBezTo>
                <a:cubicBezTo>
                  <a:pt x="3662795" y="3041"/>
                  <a:pt x="3436857" y="137432"/>
                  <a:pt x="3228523" y="256345"/>
                </a:cubicBezTo>
                <a:cubicBezTo>
                  <a:pt x="3007464" y="382515"/>
                  <a:pt x="2780166" y="518096"/>
                  <a:pt x="2523966" y="556977"/>
                </a:cubicBezTo>
                <a:cubicBezTo>
                  <a:pt x="2228622" y="601803"/>
                  <a:pt x="1934580" y="530748"/>
                  <a:pt x="1646720" y="471494"/>
                </a:cubicBezTo>
                <a:cubicBezTo>
                  <a:pt x="1351661" y="410757"/>
                  <a:pt x="1059912" y="371686"/>
                  <a:pt x="764786" y="453551"/>
                </a:cubicBezTo>
                <a:cubicBezTo>
                  <a:pt x="498296" y="527469"/>
                  <a:pt x="254849" y="662530"/>
                  <a:pt x="0" y="766438"/>
                </a:cubicBezTo>
                <a:moveTo>
                  <a:pt x="4083553" y="389592"/>
                </a:moveTo>
                <a:cubicBezTo>
                  <a:pt x="4026719" y="375031"/>
                  <a:pt x="3969247" y="367548"/>
                  <a:pt x="3910502" y="368266"/>
                </a:cubicBezTo>
                <a:cubicBezTo>
                  <a:pt x="3662795" y="371261"/>
                  <a:pt x="3436857" y="505652"/>
                  <a:pt x="3228523" y="624555"/>
                </a:cubicBezTo>
                <a:cubicBezTo>
                  <a:pt x="3007464" y="750735"/>
                  <a:pt x="2780166" y="886315"/>
                  <a:pt x="2523966" y="925198"/>
                </a:cubicBezTo>
                <a:cubicBezTo>
                  <a:pt x="2228622" y="970023"/>
                  <a:pt x="1934580" y="898967"/>
                  <a:pt x="1646720" y="839714"/>
                </a:cubicBezTo>
                <a:cubicBezTo>
                  <a:pt x="1351661" y="778977"/>
                  <a:pt x="1059912" y="739906"/>
                  <a:pt x="764786" y="821761"/>
                </a:cubicBezTo>
                <a:cubicBezTo>
                  <a:pt x="498296" y="895679"/>
                  <a:pt x="254849" y="1030751"/>
                  <a:pt x="0" y="1134659"/>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14" name="Google Shape;114;p9"/>
          <p:cNvSpPr/>
          <p:nvPr/>
        </p:nvSpPr>
        <p:spPr>
          <a:xfrm rot="10800000">
            <a:off x="-11160422" y="-13308597"/>
            <a:ext cx="15378657" cy="18499410"/>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nvGrpSpPr>
          <p:cNvPr id="115" name="Google Shape;115;p9"/>
          <p:cNvGrpSpPr/>
          <p:nvPr/>
        </p:nvGrpSpPr>
        <p:grpSpPr>
          <a:xfrm>
            <a:off x="26352197" y="6227881"/>
            <a:ext cx="1417205" cy="2944273"/>
            <a:chOff x="11480223" y="3864292"/>
            <a:chExt cx="1417205" cy="2944273"/>
          </a:xfrm>
        </p:grpSpPr>
        <p:sp>
          <p:nvSpPr>
            <p:cNvPr id="116" name="Google Shape;116;p9"/>
            <p:cNvSpPr/>
            <p:nvPr/>
          </p:nvSpPr>
          <p:spPr>
            <a:xfrm>
              <a:off x="11480223" y="3864292"/>
              <a:ext cx="1417205" cy="2944273"/>
            </a:xfrm>
            <a:custGeom>
              <a:rect b="b" l="l" r="r" t="t"/>
              <a:pathLst>
                <a:path extrusionOk="0" h="2364" w="1138">
                  <a:moveTo>
                    <a:pt x="1042" y="0"/>
                  </a:moveTo>
                  <a:lnTo>
                    <a:pt x="95" y="0"/>
                  </a:lnTo>
                  <a:cubicBezTo>
                    <a:pt x="42" y="0"/>
                    <a:pt x="0" y="42"/>
                    <a:pt x="0" y="95"/>
                  </a:cubicBezTo>
                  <a:lnTo>
                    <a:pt x="0" y="2267"/>
                  </a:lnTo>
                  <a:cubicBezTo>
                    <a:pt x="0" y="2320"/>
                    <a:pt x="42" y="2363"/>
                    <a:pt x="95" y="2363"/>
                  </a:cubicBezTo>
                  <a:lnTo>
                    <a:pt x="1042" y="2363"/>
                  </a:lnTo>
                  <a:cubicBezTo>
                    <a:pt x="1095" y="2363"/>
                    <a:pt x="1137" y="2320"/>
                    <a:pt x="1137" y="2267"/>
                  </a:cubicBezTo>
                  <a:lnTo>
                    <a:pt x="1137" y="95"/>
                  </a:lnTo>
                  <a:cubicBezTo>
                    <a:pt x="1137" y="42"/>
                    <a:pt x="1095" y="0"/>
                    <a:pt x="1042" y="0"/>
                  </a:cubicBezTo>
                </a:path>
              </a:pathLst>
            </a:custGeom>
            <a:solidFill>
              <a:srgbClr val="767DD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17" name="Google Shape;117;p9"/>
            <p:cNvSpPr/>
            <p:nvPr/>
          </p:nvSpPr>
          <p:spPr>
            <a:xfrm>
              <a:off x="12095441" y="4040073"/>
              <a:ext cx="258171" cy="27464"/>
            </a:xfrm>
            <a:custGeom>
              <a:rect b="b" l="l" r="r" t="t"/>
              <a:pathLst>
                <a:path extrusionOk="0" h="23" w="206">
                  <a:moveTo>
                    <a:pt x="205" y="11"/>
                  </a:moveTo>
                  <a:lnTo>
                    <a:pt x="205" y="11"/>
                  </a:lnTo>
                  <a:cubicBezTo>
                    <a:pt x="205" y="17"/>
                    <a:pt x="198" y="22"/>
                    <a:pt x="190" y="22"/>
                  </a:cubicBezTo>
                  <a:lnTo>
                    <a:pt x="15" y="22"/>
                  </a:lnTo>
                  <a:cubicBezTo>
                    <a:pt x="6" y="22"/>
                    <a:pt x="0" y="17"/>
                    <a:pt x="0" y="11"/>
                  </a:cubicBezTo>
                  <a:cubicBezTo>
                    <a:pt x="0" y="5"/>
                    <a:pt x="6" y="0"/>
                    <a:pt x="15" y="0"/>
                  </a:cubicBezTo>
                  <a:lnTo>
                    <a:pt x="190" y="0"/>
                  </a:lnTo>
                  <a:cubicBezTo>
                    <a:pt x="198" y="0"/>
                    <a:pt x="205" y="5"/>
                    <a:pt x="205" y="11"/>
                  </a:cubicBezTo>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18" name="Google Shape;118;p9"/>
            <p:cNvSpPr/>
            <p:nvPr/>
          </p:nvSpPr>
          <p:spPr>
            <a:xfrm>
              <a:off x="12024030" y="4034575"/>
              <a:ext cx="43944" cy="43944"/>
            </a:xfrm>
            <a:custGeom>
              <a:rect b="b" l="l" r="r" t="t"/>
              <a:pathLst>
                <a:path extrusionOk="0" h="35" w="35">
                  <a:moveTo>
                    <a:pt x="0" y="17"/>
                  </a:moveTo>
                  <a:lnTo>
                    <a:pt x="0" y="17"/>
                  </a:lnTo>
                  <a:cubicBezTo>
                    <a:pt x="0" y="8"/>
                    <a:pt x="8" y="0"/>
                    <a:pt x="18" y="0"/>
                  </a:cubicBezTo>
                  <a:cubicBezTo>
                    <a:pt x="27" y="0"/>
                    <a:pt x="34" y="8"/>
                    <a:pt x="34" y="17"/>
                  </a:cubicBezTo>
                  <a:cubicBezTo>
                    <a:pt x="34" y="26"/>
                    <a:pt x="27" y="34"/>
                    <a:pt x="18" y="34"/>
                  </a:cubicBezTo>
                  <a:cubicBezTo>
                    <a:pt x="8" y="34"/>
                    <a:pt x="0" y="26"/>
                    <a:pt x="0" y="17"/>
                  </a:cubicBezTo>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19" name="Google Shape;119;p9"/>
            <p:cNvSpPr/>
            <p:nvPr/>
          </p:nvSpPr>
          <p:spPr>
            <a:xfrm>
              <a:off x="12172347" y="3946690"/>
              <a:ext cx="32958" cy="38453"/>
            </a:xfrm>
            <a:custGeom>
              <a:rect b="b" l="l" r="r" t="t"/>
              <a:pathLst>
                <a:path extrusionOk="0" h="29" w="28">
                  <a:moveTo>
                    <a:pt x="0" y="14"/>
                  </a:moveTo>
                  <a:lnTo>
                    <a:pt x="0" y="14"/>
                  </a:lnTo>
                  <a:cubicBezTo>
                    <a:pt x="0" y="6"/>
                    <a:pt x="6" y="0"/>
                    <a:pt x="14" y="0"/>
                  </a:cubicBezTo>
                  <a:cubicBezTo>
                    <a:pt x="22" y="0"/>
                    <a:pt x="27" y="6"/>
                    <a:pt x="27" y="14"/>
                  </a:cubicBezTo>
                  <a:cubicBezTo>
                    <a:pt x="27" y="22"/>
                    <a:pt x="22" y="28"/>
                    <a:pt x="14" y="28"/>
                  </a:cubicBezTo>
                  <a:cubicBezTo>
                    <a:pt x="6" y="28"/>
                    <a:pt x="0" y="22"/>
                    <a:pt x="0" y="14"/>
                  </a:cubicBezTo>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20" name="Google Shape;120;p9"/>
            <p:cNvSpPr/>
            <p:nvPr/>
          </p:nvSpPr>
          <p:spPr>
            <a:xfrm>
              <a:off x="12078960" y="6517432"/>
              <a:ext cx="219722" cy="225217"/>
            </a:xfrm>
            <a:custGeom>
              <a:rect b="b" l="l" r="r" t="t"/>
              <a:pathLst>
                <a:path extrusionOk="0" h="180" w="178">
                  <a:moveTo>
                    <a:pt x="89" y="179"/>
                  </a:moveTo>
                  <a:lnTo>
                    <a:pt x="89" y="179"/>
                  </a:lnTo>
                  <a:cubicBezTo>
                    <a:pt x="40" y="179"/>
                    <a:pt x="0" y="139"/>
                    <a:pt x="0" y="90"/>
                  </a:cubicBezTo>
                  <a:cubicBezTo>
                    <a:pt x="0" y="41"/>
                    <a:pt x="40" y="0"/>
                    <a:pt x="89" y="0"/>
                  </a:cubicBezTo>
                  <a:cubicBezTo>
                    <a:pt x="137" y="0"/>
                    <a:pt x="177" y="41"/>
                    <a:pt x="177" y="90"/>
                  </a:cubicBezTo>
                  <a:cubicBezTo>
                    <a:pt x="177" y="139"/>
                    <a:pt x="137" y="179"/>
                    <a:pt x="89" y="179"/>
                  </a:cubicBezTo>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21" name="Google Shape;121;p9"/>
            <p:cNvSpPr/>
            <p:nvPr/>
          </p:nvSpPr>
          <p:spPr>
            <a:xfrm>
              <a:off x="12073472" y="6511940"/>
              <a:ext cx="230708" cy="236199"/>
            </a:xfrm>
            <a:custGeom>
              <a:rect b="b" l="l" r="r" t="t"/>
              <a:pathLst>
                <a:path extrusionOk="0" h="188" w="186">
                  <a:moveTo>
                    <a:pt x="93" y="0"/>
                  </a:moveTo>
                  <a:lnTo>
                    <a:pt x="93" y="0"/>
                  </a:lnTo>
                  <a:cubicBezTo>
                    <a:pt x="42" y="0"/>
                    <a:pt x="0" y="43"/>
                    <a:pt x="0" y="94"/>
                  </a:cubicBezTo>
                  <a:cubicBezTo>
                    <a:pt x="0" y="145"/>
                    <a:pt x="42" y="187"/>
                    <a:pt x="93" y="187"/>
                  </a:cubicBezTo>
                  <a:cubicBezTo>
                    <a:pt x="144" y="187"/>
                    <a:pt x="185" y="145"/>
                    <a:pt x="185" y="94"/>
                  </a:cubicBezTo>
                  <a:cubicBezTo>
                    <a:pt x="185" y="43"/>
                    <a:pt x="144" y="0"/>
                    <a:pt x="93" y="0"/>
                  </a:cubicBezTo>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22" name="Google Shape;122;p9"/>
            <p:cNvSpPr/>
            <p:nvPr/>
          </p:nvSpPr>
          <p:spPr>
            <a:xfrm>
              <a:off x="11524164" y="4215847"/>
              <a:ext cx="1312837" cy="2241164"/>
            </a:xfrm>
            <a:custGeom>
              <a:rect b="b" l="l" r="r" t="t"/>
              <a:pathLst>
                <a:path extrusionOk="0" h="1801" w="1055">
                  <a:moveTo>
                    <a:pt x="1054" y="1800"/>
                  </a:moveTo>
                  <a:lnTo>
                    <a:pt x="0" y="1800"/>
                  </a:lnTo>
                  <a:lnTo>
                    <a:pt x="0" y="0"/>
                  </a:lnTo>
                  <a:lnTo>
                    <a:pt x="1054" y="0"/>
                  </a:lnTo>
                  <a:lnTo>
                    <a:pt x="1054" y="1800"/>
                  </a:lnTo>
                </a:path>
              </a:pathLst>
            </a:custGeom>
            <a:solidFill>
              <a:srgbClr val="DCF6F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23" name="Google Shape;123;p9"/>
            <p:cNvSpPr/>
            <p:nvPr/>
          </p:nvSpPr>
          <p:spPr>
            <a:xfrm>
              <a:off x="11595572" y="5446289"/>
              <a:ext cx="109861" cy="109861"/>
            </a:xfrm>
            <a:custGeom>
              <a:rect b="b" l="l" r="r" t="t"/>
              <a:pathLst>
                <a:path extrusionOk="0" h="87" w="87">
                  <a:moveTo>
                    <a:pt x="86" y="44"/>
                  </a:moveTo>
                  <a:lnTo>
                    <a:pt x="86" y="44"/>
                  </a:lnTo>
                  <a:cubicBezTo>
                    <a:pt x="86" y="68"/>
                    <a:pt x="67" y="86"/>
                    <a:pt x="43" y="86"/>
                  </a:cubicBezTo>
                  <a:cubicBezTo>
                    <a:pt x="19" y="86"/>
                    <a:pt x="0" y="68"/>
                    <a:pt x="0" y="44"/>
                  </a:cubicBezTo>
                  <a:cubicBezTo>
                    <a:pt x="0" y="20"/>
                    <a:pt x="19" y="0"/>
                    <a:pt x="43" y="0"/>
                  </a:cubicBezTo>
                  <a:cubicBezTo>
                    <a:pt x="67" y="0"/>
                    <a:pt x="86" y="20"/>
                    <a:pt x="86" y="44"/>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24" name="Google Shape;124;p9"/>
            <p:cNvSpPr/>
            <p:nvPr/>
          </p:nvSpPr>
          <p:spPr>
            <a:xfrm>
              <a:off x="11595572" y="4342185"/>
              <a:ext cx="109861" cy="109861"/>
            </a:xfrm>
            <a:custGeom>
              <a:rect b="b" l="l" r="r" t="t"/>
              <a:pathLst>
                <a:path extrusionOk="0" h="87" w="87">
                  <a:moveTo>
                    <a:pt x="86" y="43"/>
                  </a:moveTo>
                  <a:lnTo>
                    <a:pt x="86" y="43"/>
                  </a:lnTo>
                  <a:cubicBezTo>
                    <a:pt x="86" y="66"/>
                    <a:pt x="67" y="86"/>
                    <a:pt x="43" y="86"/>
                  </a:cubicBezTo>
                  <a:cubicBezTo>
                    <a:pt x="19" y="86"/>
                    <a:pt x="0" y="66"/>
                    <a:pt x="0" y="43"/>
                  </a:cubicBezTo>
                  <a:cubicBezTo>
                    <a:pt x="0" y="19"/>
                    <a:pt x="19" y="0"/>
                    <a:pt x="43" y="0"/>
                  </a:cubicBezTo>
                  <a:cubicBezTo>
                    <a:pt x="67" y="0"/>
                    <a:pt x="86" y="19"/>
                    <a:pt x="86" y="43"/>
                  </a:cubicBezTo>
                </a:path>
              </a:pathLst>
            </a:custGeom>
            <a:solidFill>
              <a:srgbClr val="2CB7A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25" name="Google Shape;125;p9"/>
            <p:cNvSpPr/>
            <p:nvPr/>
          </p:nvSpPr>
          <p:spPr>
            <a:xfrm>
              <a:off x="11601067" y="4594866"/>
              <a:ext cx="1164526" cy="747053"/>
            </a:xfrm>
            <a:custGeom>
              <a:rect b="b" l="l" r="r" t="t"/>
              <a:pathLst>
                <a:path extrusionOk="0" h="599" w="933">
                  <a:moveTo>
                    <a:pt x="932" y="598"/>
                  </a:moveTo>
                  <a:lnTo>
                    <a:pt x="0" y="598"/>
                  </a:lnTo>
                  <a:lnTo>
                    <a:pt x="0" y="0"/>
                  </a:lnTo>
                  <a:lnTo>
                    <a:pt x="932" y="0"/>
                  </a:lnTo>
                  <a:lnTo>
                    <a:pt x="932" y="598"/>
                  </a:lnTo>
                </a:path>
              </a:pathLst>
            </a:custGeom>
            <a:solidFill>
              <a:srgbClr val="9AE6E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26" name="Google Shape;126;p9"/>
            <p:cNvSpPr/>
            <p:nvPr/>
          </p:nvSpPr>
          <p:spPr>
            <a:xfrm>
              <a:off x="11595572" y="5781363"/>
              <a:ext cx="109861" cy="109861"/>
            </a:xfrm>
            <a:custGeom>
              <a:rect b="b" l="l" r="r" t="t"/>
              <a:pathLst>
                <a:path extrusionOk="0" h="88" w="87">
                  <a:moveTo>
                    <a:pt x="86" y="44"/>
                  </a:moveTo>
                  <a:lnTo>
                    <a:pt x="86" y="44"/>
                  </a:lnTo>
                  <a:cubicBezTo>
                    <a:pt x="86" y="68"/>
                    <a:pt x="67" y="87"/>
                    <a:pt x="43" y="87"/>
                  </a:cubicBezTo>
                  <a:cubicBezTo>
                    <a:pt x="19" y="87"/>
                    <a:pt x="0" y="68"/>
                    <a:pt x="0" y="44"/>
                  </a:cubicBezTo>
                  <a:cubicBezTo>
                    <a:pt x="0" y="20"/>
                    <a:pt x="19" y="0"/>
                    <a:pt x="43" y="0"/>
                  </a:cubicBezTo>
                  <a:cubicBezTo>
                    <a:pt x="67" y="0"/>
                    <a:pt x="86" y="20"/>
                    <a:pt x="86" y="44"/>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27" name="Google Shape;127;p9"/>
            <p:cNvSpPr/>
            <p:nvPr/>
          </p:nvSpPr>
          <p:spPr>
            <a:xfrm>
              <a:off x="11743886" y="5797848"/>
              <a:ext cx="1032694" cy="76903"/>
            </a:xfrm>
            <a:custGeom>
              <a:rect b="b" l="l" r="r" t="t"/>
              <a:pathLst>
                <a:path extrusionOk="0" h="63" w="827">
                  <a:moveTo>
                    <a:pt x="794" y="0"/>
                  </a:moveTo>
                  <a:lnTo>
                    <a:pt x="31" y="0"/>
                  </a:lnTo>
                  <a:cubicBezTo>
                    <a:pt x="14" y="0"/>
                    <a:pt x="0" y="15"/>
                    <a:pt x="0" y="32"/>
                  </a:cubicBezTo>
                  <a:cubicBezTo>
                    <a:pt x="0" y="48"/>
                    <a:pt x="14" y="62"/>
                    <a:pt x="31" y="62"/>
                  </a:cubicBezTo>
                  <a:lnTo>
                    <a:pt x="794" y="62"/>
                  </a:lnTo>
                  <a:cubicBezTo>
                    <a:pt x="811" y="62"/>
                    <a:pt x="826" y="48"/>
                    <a:pt x="826" y="32"/>
                  </a:cubicBezTo>
                  <a:cubicBezTo>
                    <a:pt x="826" y="15"/>
                    <a:pt x="811" y="0"/>
                    <a:pt x="794" y="0"/>
                  </a:cubicBezTo>
                </a:path>
              </a:pathLst>
            </a:custGeom>
            <a:solidFill>
              <a:srgbClr val="9AE6E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28" name="Google Shape;128;p9"/>
            <p:cNvSpPr/>
            <p:nvPr/>
          </p:nvSpPr>
          <p:spPr>
            <a:xfrm>
              <a:off x="11595576" y="5611084"/>
              <a:ext cx="1181008" cy="76903"/>
            </a:xfrm>
            <a:custGeom>
              <a:rect b="b" l="l" r="r" t="t"/>
              <a:pathLst>
                <a:path extrusionOk="0" h="62" w="946">
                  <a:moveTo>
                    <a:pt x="913" y="0"/>
                  </a:moveTo>
                  <a:lnTo>
                    <a:pt x="31" y="0"/>
                  </a:lnTo>
                  <a:cubicBezTo>
                    <a:pt x="13" y="0"/>
                    <a:pt x="0" y="13"/>
                    <a:pt x="0" y="30"/>
                  </a:cubicBezTo>
                  <a:cubicBezTo>
                    <a:pt x="0" y="48"/>
                    <a:pt x="13" y="61"/>
                    <a:pt x="31" y="61"/>
                  </a:cubicBezTo>
                  <a:lnTo>
                    <a:pt x="913" y="61"/>
                  </a:lnTo>
                  <a:cubicBezTo>
                    <a:pt x="930" y="61"/>
                    <a:pt x="945" y="48"/>
                    <a:pt x="945" y="30"/>
                  </a:cubicBezTo>
                  <a:cubicBezTo>
                    <a:pt x="945" y="13"/>
                    <a:pt x="930" y="0"/>
                    <a:pt x="913" y="0"/>
                  </a:cubicBezTo>
                </a:path>
              </a:pathLst>
            </a:custGeom>
            <a:solidFill>
              <a:srgbClr val="9AE6E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29" name="Google Shape;129;p9"/>
            <p:cNvSpPr/>
            <p:nvPr/>
          </p:nvSpPr>
          <p:spPr>
            <a:xfrm>
              <a:off x="11743886" y="5462770"/>
              <a:ext cx="1032694" cy="76903"/>
            </a:xfrm>
            <a:custGeom>
              <a:rect b="b" l="l" r="r" t="t"/>
              <a:pathLst>
                <a:path extrusionOk="0" h="62" w="827">
                  <a:moveTo>
                    <a:pt x="794" y="0"/>
                  </a:moveTo>
                  <a:lnTo>
                    <a:pt x="31" y="0"/>
                  </a:lnTo>
                  <a:cubicBezTo>
                    <a:pt x="14" y="0"/>
                    <a:pt x="0" y="14"/>
                    <a:pt x="0" y="31"/>
                  </a:cubicBezTo>
                  <a:cubicBezTo>
                    <a:pt x="0" y="48"/>
                    <a:pt x="14" y="61"/>
                    <a:pt x="31" y="61"/>
                  </a:cubicBezTo>
                  <a:lnTo>
                    <a:pt x="794" y="61"/>
                  </a:lnTo>
                  <a:cubicBezTo>
                    <a:pt x="811" y="61"/>
                    <a:pt x="826" y="48"/>
                    <a:pt x="826" y="31"/>
                  </a:cubicBezTo>
                  <a:cubicBezTo>
                    <a:pt x="826" y="14"/>
                    <a:pt x="811" y="0"/>
                    <a:pt x="794" y="0"/>
                  </a:cubicBezTo>
                </a:path>
              </a:pathLst>
            </a:custGeom>
            <a:solidFill>
              <a:srgbClr val="9AE6E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30" name="Google Shape;130;p9"/>
            <p:cNvSpPr/>
            <p:nvPr/>
          </p:nvSpPr>
          <p:spPr>
            <a:xfrm>
              <a:off x="11743886" y="4358670"/>
              <a:ext cx="1032694" cy="76903"/>
            </a:xfrm>
            <a:custGeom>
              <a:rect b="b" l="l" r="r" t="t"/>
              <a:pathLst>
                <a:path extrusionOk="0" h="62" w="827">
                  <a:moveTo>
                    <a:pt x="794" y="0"/>
                  </a:moveTo>
                  <a:lnTo>
                    <a:pt x="31" y="0"/>
                  </a:lnTo>
                  <a:cubicBezTo>
                    <a:pt x="14" y="0"/>
                    <a:pt x="0" y="13"/>
                    <a:pt x="0" y="31"/>
                  </a:cubicBezTo>
                  <a:cubicBezTo>
                    <a:pt x="0" y="48"/>
                    <a:pt x="14" y="61"/>
                    <a:pt x="31" y="61"/>
                  </a:cubicBezTo>
                  <a:lnTo>
                    <a:pt x="794" y="61"/>
                  </a:lnTo>
                  <a:cubicBezTo>
                    <a:pt x="811" y="61"/>
                    <a:pt x="826" y="48"/>
                    <a:pt x="826" y="31"/>
                  </a:cubicBezTo>
                  <a:cubicBezTo>
                    <a:pt x="826" y="13"/>
                    <a:pt x="811" y="0"/>
                    <a:pt x="794" y="0"/>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grpSp>
      <p:sp>
        <p:nvSpPr>
          <p:cNvPr id="131" name="Google Shape;131;p9"/>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Finding MORE Participants</a:t>
            </a:r>
            <a:endParaRPr/>
          </a:p>
        </p:txBody>
      </p:sp>
      <p:pic>
        <p:nvPicPr>
          <p:cNvPr id="132" name="Google Shape;132;p9"/>
          <p:cNvPicPr preferRelativeResize="0"/>
          <p:nvPr/>
        </p:nvPicPr>
        <p:blipFill rotWithShape="1">
          <a:blip r:embed="rId3">
            <a:alphaModFix/>
          </a:blip>
          <a:srcRect b="0" l="9003" r="8995" t="0"/>
          <a:stretch/>
        </p:blipFill>
        <p:spPr>
          <a:xfrm>
            <a:off x="2496600" y="4439550"/>
            <a:ext cx="7050900" cy="4836900"/>
          </a:xfrm>
          <a:prstGeom prst="roundRect">
            <a:avLst>
              <a:gd fmla="val 16667" name="adj"/>
            </a:avLst>
          </a:prstGeom>
          <a:noFill/>
          <a:ln>
            <a:noFill/>
          </a:ln>
        </p:spPr>
      </p:pic>
      <p:grpSp>
        <p:nvGrpSpPr>
          <p:cNvPr id="133" name="Google Shape;133;p9"/>
          <p:cNvGrpSpPr/>
          <p:nvPr/>
        </p:nvGrpSpPr>
        <p:grpSpPr>
          <a:xfrm>
            <a:off x="10640713" y="5080666"/>
            <a:ext cx="3323858" cy="3366908"/>
            <a:chOff x="10603913" y="2699553"/>
            <a:chExt cx="3323858" cy="3366908"/>
          </a:xfrm>
        </p:grpSpPr>
        <p:sp>
          <p:nvSpPr>
            <p:cNvPr id="134" name="Google Shape;134;p9"/>
            <p:cNvSpPr/>
            <p:nvPr/>
          </p:nvSpPr>
          <p:spPr>
            <a:xfrm>
              <a:off x="10603913" y="2996098"/>
              <a:ext cx="3323857" cy="3070364"/>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rgbClr val="2330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pic>
          <p:nvPicPr>
            <p:cNvPr id="135" name="Google Shape;135;p9"/>
            <p:cNvPicPr preferRelativeResize="0"/>
            <p:nvPr/>
          </p:nvPicPr>
          <p:blipFill rotWithShape="1">
            <a:blip r:embed="rId4">
              <a:alphaModFix/>
            </a:blip>
            <a:srcRect b="8917" l="0" r="0" t="0"/>
            <a:stretch/>
          </p:blipFill>
          <p:spPr>
            <a:xfrm>
              <a:off x="10603913" y="2699553"/>
              <a:ext cx="3323850" cy="3027359"/>
            </a:xfrm>
            <a:prstGeom prst="rect">
              <a:avLst/>
            </a:prstGeom>
            <a:noFill/>
            <a:ln>
              <a:noFill/>
            </a:ln>
          </p:spPr>
        </p:pic>
      </p:grpSp>
      <p:sp>
        <p:nvSpPr>
          <p:cNvPr id="136" name="Google Shape;136;p9"/>
          <p:cNvSpPr txBox="1"/>
          <p:nvPr/>
        </p:nvSpPr>
        <p:spPr>
          <a:xfrm>
            <a:off x="2410750" y="9704588"/>
            <a:ext cx="7050900" cy="831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chemeClr val="dk2"/>
                </a:solidFill>
                <a:latin typeface="Playfair Display"/>
                <a:ea typeface="Playfair Display"/>
                <a:cs typeface="Playfair Display"/>
                <a:sym typeface="Playfair Display"/>
              </a:rPr>
              <a:t>Young Extreme User</a:t>
            </a:r>
            <a:endParaRPr>
              <a:solidFill>
                <a:schemeClr val="dk2"/>
              </a:solidFill>
            </a:endParaRPr>
          </a:p>
        </p:txBody>
      </p:sp>
      <p:pic>
        <p:nvPicPr>
          <p:cNvPr id="137" name="Google Shape;137;p9"/>
          <p:cNvPicPr preferRelativeResize="0"/>
          <p:nvPr/>
        </p:nvPicPr>
        <p:blipFill rotWithShape="1">
          <a:blip r:embed="rId5">
            <a:alphaModFix/>
          </a:blip>
          <a:srcRect b="12156" l="0" r="0" t="12148"/>
          <a:stretch/>
        </p:blipFill>
        <p:spPr>
          <a:xfrm>
            <a:off x="15057800" y="4439550"/>
            <a:ext cx="7050900" cy="4836900"/>
          </a:xfrm>
          <a:prstGeom prst="roundRect">
            <a:avLst>
              <a:gd fmla="val 16667" name="adj"/>
            </a:avLst>
          </a:prstGeom>
          <a:noFill/>
          <a:ln>
            <a:noFill/>
          </a:ln>
        </p:spPr>
      </p:pic>
      <p:sp>
        <p:nvSpPr>
          <p:cNvPr id="138" name="Google Shape;138;p9"/>
          <p:cNvSpPr txBox="1"/>
          <p:nvPr/>
        </p:nvSpPr>
        <p:spPr>
          <a:xfrm>
            <a:off x="15057788" y="9704600"/>
            <a:ext cx="7050900" cy="831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chemeClr val="dk2"/>
                </a:solidFill>
                <a:latin typeface="Playfair Display"/>
                <a:ea typeface="Playfair Display"/>
                <a:cs typeface="Playfair Display"/>
                <a:sym typeface="Playfair Display"/>
              </a:rPr>
              <a:t>Expert</a:t>
            </a:r>
            <a:endParaRPr>
              <a:solidFill>
                <a:schemeClr val="dk2"/>
              </a:solidFill>
            </a:endParaRPr>
          </a:p>
        </p:txBody>
      </p:sp>
      <p:sp>
        <p:nvSpPr>
          <p:cNvPr id="139" name="Google Shape;139;p9"/>
          <p:cNvSpPr txBox="1"/>
          <p:nvPr/>
        </p:nvSpPr>
        <p:spPr>
          <a:xfrm>
            <a:off x="2355295" y="10690775"/>
            <a:ext cx="7333500" cy="5850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Expand Users’ Age Range</a:t>
            </a:r>
            <a:endParaRPr>
              <a:solidFill>
                <a:schemeClr val="lt1"/>
              </a:solidFill>
            </a:endParaRPr>
          </a:p>
        </p:txBody>
      </p:sp>
      <p:sp>
        <p:nvSpPr>
          <p:cNvPr id="140" name="Google Shape;140;p9"/>
          <p:cNvSpPr txBox="1"/>
          <p:nvPr/>
        </p:nvSpPr>
        <p:spPr>
          <a:xfrm>
            <a:off x="14808995" y="10690775"/>
            <a:ext cx="7333500" cy="5850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Acquire Professional Views</a:t>
            </a:r>
            <a:endParaRPr>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10"/>
          <p:cNvSpPr/>
          <p:nvPr/>
        </p:nvSpPr>
        <p:spPr>
          <a:xfrm rot="10800000">
            <a:off x="-2887890" y="-10181194"/>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1">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nvGrpSpPr>
          <p:cNvPr id="147" name="Google Shape;147;p10"/>
          <p:cNvGrpSpPr/>
          <p:nvPr/>
        </p:nvGrpSpPr>
        <p:grpSpPr>
          <a:xfrm rot="-1711048">
            <a:off x="1679557" y="412399"/>
            <a:ext cx="3967299" cy="2739797"/>
            <a:chOff x="11441023" y="7688998"/>
            <a:chExt cx="1494001" cy="1063529"/>
          </a:xfrm>
        </p:grpSpPr>
        <p:sp>
          <p:nvSpPr>
            <p:cNvPr id="148" name="Google Shape;148;p10"/>
            <p:cNvSpPr/>
            <p:nvPr/>
          </p:nvSpPr>
          <p:spPr>
            <a:xfrm>
              <a:off x="11441023" y="7688998"/>
              <a:ext cx="1494001" cy="1063529"/>
            </a:xfrm>
            <a:custGeom>
              <a:rect b="b" l="l" r="r" t="t"/>
              <a:pathLst>
                <a:path extrusionOk="0" h="1063529" w="1494001">
                  <a:moveTo>
                    <a:pt x="1494002" y="214135"/>
                  </a:moveTo>
                  <a:cubicBezTo>
                    <a:pt x="1297520" y="107460"/>
                    <a:pt x="1075942" y="-8738"/>
                    <a:pt x="845950" y="519"/>
                  </a:cubicBezTo>
                  <a:cubicBezTo>
                    <a:pt x="746543" y="4520"/>
                    <a:pt x="618895" y="38168"/>
                    <a:pt x="551226" y="116714"/>
                  </a:cubicBezTo>
                  <a:cubicBezTo>
                    <a:pt x="473387" y="207065"/>
                    <a:pt x="469584" y="368051"/>
                    <a:pt x="509362" y="473930"/>
                  </a:cubicBezTo>
                  <a:cubicBezTo>
                    <a:pt x="524702" y="514759"/>
                    <a:pt x="547795" y="553993"/>
                    <a:pt x="582704" y="580015"/>
                  </a:cubicBezTo>
                  <a:cubicBezTo>
                    <a:pt x="617614" y="606037"/>
                    <a:pt x="665821" y="616752"/>
                    <a:pt x="705771" y="599511"/>
                  </a:cubicBezTo>
                  <a:cubicBezTo>
                    <a:pt x="719887" y="593418"/>
                    <a:pt x="732810" y="583836"/>
                    <a:pt x="741059" y="570827"/>
                  </a:cubicBezTo>
                  <a:cubicBezTo>
                    <a:pt x="752936" y="552096"/>
                    <a:pt x="754005" y="528368"/>
                    <a:pt x="750949" y="506381"/>
                  </a:cubicBezTo>
                  <a:cubicBezTo>
                    <a:pt x="740514" y="431319"/>
                    <a:pt x="682589" y="365092"/>
                    <a:pt x="609764" y="344963"/>
                  </a:cubicBezTo>
                  <a:cubicBezTo>
                    <a:pt x="426336" y="294263"/>
                    <a:pt x="237797" y="486604"/>
                    <a:pt x="171522" y="641055"/>
                  </a:cubicBezTo>
                  <a:cubicBezTo>
                    <a:pt x="144529" y="703961"/>
                    <a:pt x="129344" y="771419"/>
                    <a:pt x="119968" y="839258"/>
                  </a:cubicBezTo>
                  <a:cubicBezTo>
                    <a:pt x="109636" y="914015"/>
                    <a:pt x="112494" y="988482"/>
                    <a:pt x="112255" y="1063530"/>
                  </a:cubicBezTo>
                  <a:cubicBezTo>
                    <a:pt x="112255" y="1063530"/>
                    <a:pt x="42035" y="1035087"/>
                    <a:pt x="0" y="987334"/>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49" name="Google Shape;149;p10"/>
            <p:cNvSpPr/>
            <p:nvPr/>
          </p:nvSpPr>
          <p:spPr>
            <a:xfrm>
              <a:off x="11553278" y="8631091"/>
              <a:ext cx="79485" cy="121436"/>
            </a:xfrm>
            <a:custGeom>
              <a:rect b="b" l="l" r="r" t="t"/>
              <a:pathLst>
                <a:path extrusionOk="0" h="121436" w="79485">
                  <a:moveTo>
                    <a:pt x="79486" y="0"/>
                  </a:moveTo>
                  <a:cubicBezTo>
                    <a:pt x="79486" y="0"/>
                    <a:pt x="46502" y="78052"/>
                    <a:pt x="0" y="121436"/>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grpSp>
        <p:nvGrpSpPr>
          <p:cNvPr id="150" name="Google Shape;150;p10"/>
          <p:cNvGrpSpPr/>
          <p:nvPr/>
        </p:nvGrpSpPr>
        <p:grpSpPr>
          <a:xfrm>
            <a:off x="8114789" y="6990308"/>
            <a:ext cx="4133208" cy="3882810"/>
            <a:chOff x="-7486705" y="8041075"/>
            <a:chExt cx="4110600" cy="4997825"/>
          </a:xfrm>
        </p:grpSpPr>
        <p:sp>
          <p:nvSpPr>
            <p:cNvPr id="151" name="Google Shape;151;p10"/>
            <p:cNvSpPr txBox="1"/>
            <p:nvPr/>
          </p:nvSpPr>
          <p:spPr>
            <a:xfrm>
              <a:off x="-7340302" y="9243000"/>
              <a:ext cx="3817800" cy="37959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3200">
                  <a:solidFill>
                    <a:schemeClr val="dk1"/>
                  </a:solidFill>
                  <a:latin typeface="Montserrat Light"/>
                  <a:ea typeface="Montserrat Light"/>
                  <a:cs typeface="Montserrat Light"/>
                  <a:sym typeface="Montserrat Light"/>
                </a:rPr>
                <a:t>32</a:t>
              </a:r>
              <a:endParaRPr sz="3200">
                <a:solidFill>
                  <a:schemeClr val="dk1"/>
                </a:solidFill>
                <a:latin typeface="Montserrat Light"/>
                <a:ea typeface="Montserrat Light"/>
                <a:cs typeface="Montserrat Light"/>
                <a:sym typeface="Montserrat Light"/>
              </a:endParaRPr>
            </a:p>
            <a:p>
              <a:pPr indent="0" lvl="0" marL="0" marR="0" rtl="0" algn="ctr">
                <a:lnSpc>
                  <a:spcPct val="120000"/>
                </a:lnSpc>
                <a:spcBef>
                  <a:spcPts val="0"/>
                </a:spcBef>
                <a:spcAft>
                  <a:spcPts val="0"/>
                </a:spcAft>
                <a:buNone/>
              </a:pPr>
              <a:r>
                <a:rPr lang="en-US" sz="3200">
                  <a:solidFill>
                    <a:schemeClr val="dk1"/>
                  </a:solidFill>
                  <a:latin typeface="Montserrat Light"/>
                  <a:ea typeface="Montserrat Light"/>
                  <a:cs typeface="Montserrat Light"/>
                  <a:sym typeface="Montserrat Light"/>
                </a:rPr>
                <a:t>chemical instrument company</a:t>
              </a:r>
              <a:endParaRPr sz="3200">
                <a:solidFill>
                  <a:schemeClr val="dk1"/>
                </a:solidFill>
                <a:latin typeface="Montserrat Light"/>
                <a:ea typeface="Montserrat Light"/>
                <a:cs typeface="Montserrat Light"/>
                <a:sym typeface="Montserrat Light"/>
              </a:endParaRPr>
            </a:p>
            <a:p>
              <a:pPr indent="0" lvl="0" marL="0" marR="0" rtl="0" algn="ctr">
                <a:lnSpc>
                  <a:spcPct val="120000"/>
                </a:lnSpc>
                <a:spcBef>
                  <a:spcPts val="0"/>
                </a:spcBef>
                <a:spcAft>
                  <a:spcPts val="0"/>
                </a:spcAft>
                <a:buNone/>
              </a:pPr>
              <a:r>
                <a:rPr lang="en-US" sz="3200">
                  <a:solidFill>
                    <a:schemeClr val="dk1"/>
                  </a:solidFill>
                  <a:latin typeface="Montserrat Light"/>
                  <a:ea typeface="Montserrat Light"/>
                  <a:cs typeface="Montserrat Light"/>
                  <a:sym typeface="Montserrat Light"/>
                </a:rPr>
                <a:t>Mountain View</a:t>
              </a:r>
              <a:endParaRPr sz="3200">
                <a:solidFill>
                  <a:schemeClr val="dk1"/>
                </a:solidFill>
                <a:latin typeface="Montserrat Light"/>
                <a:ea typeface="Montserrat Light"/>
                <a:cs typeface="Montserrat Light"/>
                <a:sym typeface="Montserrat Light"/>
              </a:endParaRPr>
            </a:p>
          </p:txBody>
        </p:sp>
        <p:sp>
          <p:nvSpPr>
            <p:cNvPr id="152" name="Google Shape;152;p10"/>
            <p:cNvSpPr txBox="1"/>
            <p:nvPr/>
          </p:nvSpPr>
          <p:spPr>
            <a:xfrm>
              <a:off x="-7486705" y="8041075"/>
              <a:ext cx="4110600" cy="10698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rgbClr val="C7CCFC"/>
                  </a:solidFill>
                  <a:latin typeface="Playfair Display"/>
                  <a:ea typeface="Playfair Display"/>
                  <a:cs typeface="Playfair Display"/>
                  <a:sym typeface="Playfair Display"/>
                </a:rPr>
                <a:t>Zirui</a:t>
              </a:r>
              <a:endParaRPr>
                <a:solidFill>
                  <a:srgbClr val="C7CCFC"/>
                </a:solidFill>
              </a:endParaRPr>
            </a:p>
          </p:txBody>
        </p:sp>
      </p:grpSp>
      <p:sp>
        <p:nvSpPr>
          <p:cNvPr id="153" name="Google Shape;153;p10"/>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Last tim</a:t>
            </a:r>
            <a:r>
              <a:rPr lang="en-US" sz="8000">
                <a:solidFill>
                  <a:schemeClr val="dk2"/>
                </a:solidFill>
                <a:latin typeface="Playfair Display ExtraBold"/>
                <a:ea typeface="Playfair Display ExtraBold"/>
                <a:cs typeface="Playfair Display ExtraBold"/>
                <a:sym typeface="Playfair Display ExtraBold"/>
              </a:rPr>
              <a:t>e we interviewed…</a:t>
            </a:r>
            <a:endParaRPr/>
          </a:p>
        </p:txBody>
      </p:sp>
      <p:grpSp>
        <p:nvGrpSpPr>
          <p:cNvPr id="154" name="Google Shape;154;p10"/>
          <p:cNvGrpSpPr/>
          <p:nvPr/>
        </p:nvGrpSpPr>
        <p:grpSpPr>
          <a:xfrm>
            <a:off x="12578856" y="7049503"/>
            <a:ext cx="3584661" cy="3320335"/>
            <a:chOff x="362500" y="8041075"/>
            <a:chExt cx="4263900" cy="4273825"/>
          </a:xfrm>
        </p:grpSpPr>
        <p:sp>
          <p:nvSpPr>
            <p:cNvPr id="155" name="Google Shape;155;p10"/>
            <p:cNvSpPr txBox="1"/>
            <p:nvPr/>
          </p:nvSpPr>
          <p:spPr>
            <a:xfrm>
              <a:off x="362500" y="9279800"/>
              <a:ext cx="4263900" cy="30351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3200">
                  <a:solidFill>
                    <a:schemeClr val="dk1"/>
                  </a:solidFill>
                  <a:latin typeface="Montserrat Light"/>
                  <a:ea typeface="Montserrat Light"/>
                  <a:cs typeface="Montserrat Light"/>
                  <a:sym typeface="Montserrat Light"/>
                </a:rPr>
                <a:t>35</a:t>
              </a:r>
              <a:endParaRPr sz="3200">
                <a:solidFill>
                  <a:schemeClr val="dk1"/>
                </a:solidFill>
                <a:latin typeface="Montserrat Light"/>
                <a:ea typeface="Montserrat Light"/>
                <a:cs typeface="Montserrat Light"/>
                <a:sym typeface="Montserrat Light"/>
              </a:endParaRPr>
            </a:p>
            <a:p>
              <a:pPr indent="0" lvl="0" marL="0" marR="0" rtl="0" algn="ctr">
                <a:lnSpc>
                  <a:spcPct val="120000"/>
                </a:lnSpc>
                <a:spcBef>
                  <a:spcPts val="0"/>
                </a:spcBef>
                <a:spcAft>
                  <a:spcPts val="0"/>
                </a:spcAft>
                <a:buNone/>
              </a:pPr>
              <a:r>
                <a:rPr lang="en-US" sz="3200">
                  <a:solidFill>
                    <a:schemeClr val="dk1"/>
                  </a:solidFill>
                  <a:latin typeface="Montserrat Light"/>
                  <a:ea typeface="Montserrat Light"/>
                  <a:cs typeface="Montserrat Light"/>
                  <a:sym typeface="Montserrat Light"/>
                </a:rPr>
                <a:t>college admissions consultant</a:t>
              </a:r>
              <a:endParaRPr/>
            </a:p>
          </p:txBody>
        </p:sp>
        <p:sp>
          <p:nvSpPr>
            <p:cNvPr id="156" name="Google Shape;156;p10"/>
            <p:cNvSpPr txBox="1"/>
            <p:nvPr/>
          </p:nvSpPr>
          <p:spPr>
            <a:xfrm>
              <a:off x="439146" y="8041075"/>
              <a:ext cx="4110600" cy="10698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rgbClr val="FF95AC"/>
                  </a:solidFill>
                  <a:latin typeface="Playfair Display"/>
                  <a:ea typeface="Playfair Display"/>
                  <a:cs typeface="Playfair Display"/>
                  <a:sym typeface="Playfair Display"/>
                </a:rPr>
                <a:t>Collin</a:t>
              </a:r>
              <a:endParaRPr>
                <a:solidFill>
                  <a:srgbClr val="FF95AC"/>
                </a:solidFill>
              </a:endParaRPr>
            </a:p>
          </p:txBody>
        </p:sp>
      </p:grpSp>
      <p:grpSp>
        <p:nvGrpSpPr>
          <p:cNvPr id="157" name="Google Shape;157;p10"/>
          <p:cNvGrpSpPr/>
          <p:nvPr/>
        </p:nvGrpSpPr>
        <p:grpSpPr>
          <a:xfrm>
            <a:off x="4056807" y="6962143"/>
            <a:ext cx="4049232" cy="3911400"/>
            <a:chOff x="-190093" y="8041075"/>
            <a:chExt cx="4816500" cy="5034625"/>
          </a:xfrm>
        </p:grpSpPr>
        <p:sp>
          <p:nvSpPr>
            <p:cNvPr id="158" name="Google Shape;158;p10"/>
            <p:cNvSpPr txBox="1"/>
            <p:nvPr/>
          </p:nvSpPr>
          <p:spPr>
            <a:xfrm>
              <a:off x="-190093" y="9279800"/>
              <a:ext cx="4816500" cy="37959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3200">
                  <a:solidFill>
                    <a:schemeClr val="dk1"/>
                  </a:solidFill>
                  <a:latin typeface="Montserrat Light"/>
                  <a:ea typeface="Montserrat Light"/>
                  <a:cs typeface="Montserrat Light"/>
                  <a:sym typeface="Montserrat Light"/>
                </a:rPr>
                <a:t>52  </a:t>
              </a:r>
              <a:endParaRPr sz="3200">
                <a:solidFill>
                  <a:schemeClr val="dk1"/>
                </a:solidFill>
                <a:latin typeface="Montserrat Light"/>
                <a:ea typeface="Montserrat Light"/>
                <a:cs typeface="Montserrat Light"/>
                <a:sym typeface="Montserrat Light"/>
              </a:endParaRPr>
            </a:p>
            <a:p>
              <a:pPr indent="0" lvl="0" marL="0" marR="0" rtl="0" algn="ctr">
                <a:lnSpc>
                  <a:spcPct val="120000"/>
                </a:lnSpc>
                <a:spcBef>
                  <a:spcPts val="0"/>
                </a:spcBef>
                <a:spcAft>
                  <a:spcPts val="0"/>
                </a:spcAft>
                <a:buNone/>
              </a:pPr>
              <a:r>
                <a:rPr lang="en-US" sz="3200">
                  <a:solidFill>
                    <a:schemeClr val="dk1"/>
                  </a:solidFill>
                  <a:latin typeface="Montserrat Light"/>
                  <a:ea typeface="Montserrat Light"/>
                  <a:cs typeface="Montserrat Light"/>
                  <a:sym typeface="Montserrat Light"/>
                </a:rPr>
                <a:t>commercials at a solar panel company </a:t>
              </a:r>
              <a:endParaRPr sz="3200">
                <a:solidFill>
                  <a:schemeClr val="dk1"/>
                </a:solidFill>
                <a:latin typeface="Montserrat Light"/>
                <a:ea typeface="Montserrat Light"/>
                <a:cs typeface="Montserrat Light"/>
                <a:sym typeface="Montserrat Light"/>
              </a:endParaRPr>
            </a:p>
            <a:p>
              <a:pPr indent="0" lvl="0" marL="0" marR="0" rtl="0" algn="ctr">
                <a:lnSpc>
                  <a:spcPct val="120000"/>
                </a:lnSpc>
                <a:spcBef>
                  <a:spcPts val="0"/>
                </a:spcBef>
                <a:spcAft>
                  <a:spcPts val="0"/>
                </a:spcAft>
                <a:buNone/>
              </a:pPr>
              <a:r>
                <a:rPr lang="en-US" sz="3200">
                  <a:solidFill>
                    <a:schemeClr val="dk1"/>
                  </a:solidFill>
                  <a:latin typeface="Montserrat Light"/>
                  <a:ea typeface="Montserrat Light"/>
                  <a:cs typeface="Montserrat Light"/>
                  <a:sym typeface="Montserrat Light"/>
                </a:rPr>
                <a:t>Palo Alto</a:t>
              </a:r>
              <a:endParaRPr/>
            </a:p>
          </p:txBody>
        </p:sp>
        <p:sp>
          <p:nvSpPr>
            <p:cNvPr id="159" name="Google Shape;159;p10"/>
            <p:cNvSpPr txBox="1"/>
            <p:nvPr/>
          </p:nvSpPr>
          <p:spPr>
            <a:xfrm>
              <a:off x="162846" y="8041075"/>
              <a:ext cx="4110600" cy="10698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rgbClr val="DCF6F5"/>
                  </a:solidFill>
                  <a:latin typeface="Playfair Display"/>
                  <a:ea typeface="Playfair Display"/>
                  <a:cs typeface="Playfair Display"/>
                  <a:sym typeface="Playfair Display"/>
                </a:rPr>
                <a:t>David</a:t>
              </a:r>
              <a:endParaRPr>
                <a:solidFill>
                  <a:srgbClr val="DCF6F5"/>
                </a:solidFill>
              </a:endParaRPr>
            </a:p>
          </p:txBody>
        </p:sp>
      </p:grpSp>
      <p:grpSp>
        <p:nvGrpSpPr>
          <p:cNvPr id="160" name="Google Shape;160;p10"/>
          <p:cNvGrpSpPr/>
          <p:nvPr/>
        </p:nvGrpSpPr>
        <p:grpSpPr>
          <a:xfrm>
            <a:off x="13814120" y="-3624662"/>
            <a:ext cx="4748049" cy="3376604"/>
            <a:chOff x="-1351850" y="8041075"/>
            <a:chExt cx="5346300" cy="4040450"/>
          </a:xfrm>
        </p:grpSpPr>
        <p:sp>
          <p:nvSpPr>
            <p:cNvPr id="161" name="Google Shape;161;p10"/>
            <p:cNvSpPr txBox="1"/>
            <p:nvPr/>
          </p:nvSpPr>
          <p:spPr>
            <a:xfrm>
              <a:off x="-1351850" y="9259725"/>
              <a:ext cx="5346300" cy="2821800"/>
            </a:xfrm>
            <a:prstGeom prst="rect">
              <a:avLst/>
            </a:prstGeom>
            <a:noFill/>
            <a:ln>
              <a:noFill/>
            </a:ln>
          </p:spPr>
          <p:txBody>
            <a:bodyPr anchorCtr="0" anchor="t" bIns="45700" lIns="91425" spcFirstLastPara="1" rIns="91425" wrap="square" tIns="45700">
              <a:spAutoFit/>
            </a:bodyPr>
            <a:lstStyle/>
            <a:p>
              <a:pPr indent="-317500" lvl="0" marL="457200" marR="0" rtl="0" algn="ctr">
                <a:lnSpc>
                  <a:spcPct val="120000"/>
                </a:lnSpc>
                <a:spcBef>
                  <a:spcPts val="0"/>
                </a:spcBef>
                <a:spcAft>
                  <a:spcPts val="0"/>
                </a:spcAft>
                <a:buSzPts val="1400"/>
                <a:buChar char="-"/>
              </a:pPr>
              <a:r>
                <a:rPr lang="en-US" sz="3200">
                  <a:solidFill>
                    <a:schemeClr val="dk1"/>
                  </a:solidFill>
                  <a:latin typeface="Montserrat Light"/>
                  <a:ea typeface="Montserrat Light"/>
                  <a:cs typeface="Montserrat Light"/>
                  <a:sym typeface="Montserrat Light"/>
                </a:rPr>
                <a:t>17-yr-old </a:t>
              </a:r>
              <a:endParaRPr sz="3200">
                <a:solidFill>
                  <a:schemeClr val="dk1"/>
                </a:solidFill>
                <a:latin typeface="Montserrat Light"/>
                <a:ea typeface="Montserrat Light"/>
                <a:cs typeface="Montserrat Light"/>
                <a:sym typeface="Montserrat Light"/>
              </a:endParaRPr>
            </a:p>
            <a:p>
              <a:pPr indent="-317500" lvl="0" marL="457200" marR="0" rtl="0" algn="ctr">
                <a:lnSpc>
                  <a:spcPct val="120000"/>
                </a:lnSpc>
                <a:spcBef>
                  <a:spcPts val="0"/>
                </a:spcBef>
                <a:spcAft>
                  <a:spcPts val="0"/>
                </a:spcAft>
                <a:buSzPts val="1400"/>
                <a:buChar char="-"/>
              </a:pPr>
              <a:r>
                <a:rPr lang="en-US" sz="3200">
                  <a:solidFill>
                    <a:schemeClr val="dk1"/>
                  </a:solidFill>
                  <a:latin typeface="Montserrat Light"/>
                  <a:ea typeface="Montserrat Light"/>
                  <a:cs typeface="Montserrat Light"/>
                  <a:sym typeface="Montserrat Light"/>
                </a:rPr>
                <a:t>high school student</a:t>
              </a:r>
              <a:endParaRPr sz="3200">
                <a:solidFill>
                  <a:schemeClr val="dk1"/>
                </a:solidFill>
                <a:latin typeface="Montserrat Light"/>
                <a:ea typeface="Montserrat Light"/>
                <a:cs typeface="Montserrat Light"/>
                <a:sym typeface="Montserrat Light"/>
              </a:endParaRPr>
            </a:p>
            <a:p>
              <a:pPr indent="0" lvl="0" marL="457200" marR="0" rtl="0" algn="ctr">
                <a:lnSpc>
                  <a:spcPct val="120000"/>
                </a:lnSpc>
                <a:spcBef>
                  <a:spcPts val="0"/>
                </a:spcBef>
                <a:spcAft>
                  <a:spcPts val="0"/>
                </a:spcAft>
                <a:buNone/>
              </a:pPr>
              <a:r>
                <a:rPr lang="en-US" sz="3200">
                  <a:solidFill>
                    <a:schemeClr val="dk1"/>
                  </a:solidFill>
                  <a:latin typeface="Montserrat Light"/>
                  <a:ea typeface="Montserrat Light"/>
                  <a:cs typeface="Montserrat Light"/>
                  <a:sym typeface="Montserrat Light"/>
                </a:rPr>
                <a:t>Palo Alto</a:t>
              </a:r>
              <a:endParaRPr sz="3200">
                <a:solidFill>
                  <a:schemeClr val="dk1"/>
                </a:solidFill>
                <a:latin typeface="Montserrat Light"/>
                <a:ea typeface="Montserrat Light"/>
                <a:cs typeface="Montserrat Light"/>
                <a:sym typeface="Montserrat Light"/>
              </a:endParaRPr>
            </a:p>
            <a:p>
              <a:pPr indent="0" lvl="0" marL="457200" marR="0" rtl="0" algn="l">
                <a:lnSpc>
                  <a:spcPct val="120000"/>
                </a:lnSpc>
                <a:spcBef>
                  <a:spcPts val="0"/>
                </a:spcBef>
                <a:spcAft>
                  <a:spcPts val="0"/>
                </a:spcAft>
                <a:buNone/>
              </a:pPr>
              <a:r>
                <a:t/>
              </a:r>
              <a:endParaRPr sz="3200">
                <a:solidFill>
                  <a:schemeClr val="dk1"/>
                </a:solidFill>
                <a:latin typeface="Montserrat Light"/>
                <a:ea typeface="Montserrat Light"/>
                <a:cs typeface="Montserrat Light"/>
                <a:sym typeface="Montserrat Light"/>
              </a:endParaRPr>
            </a:p>
          </p:txBody>
        </p:sp>
        <p:sp>
          <p:nvSpPr>
            <p:cNvPr id="162" name="Google Shape;162;p10"/>
            <p:cNvSpPr txBox="1"/>
            <p:nvPr/>
          </p:nvSpPr>
          <p:spPr>
            <a:xfrm>
              <a:off x="-657792" y="8041075"/>
              <a:ext cx="4110600" cy="9945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chemeClr val="accent2"/>
                  </a:solidFill>
                  <a:latin typeface="Playfair Display"/>
                  <a:ea typeface="Playfair Display"/>
                  <a:cs typeface="Playfair Display"/>
                  <a:sym typeface="Playfair Display"/>
                </a:rPr>
                <a:t>Julian</a:t>
              </a:r>
              <a:endParaRPr/>
            </a:p>
          </p:txBody>
        </p:sp>
      </p:grpSp>
      <p:grpSp>
        <p:nvGrpSpPr>
          <p:cNvPr id="163" name="Google Shape;163;p10"/>
          <p:cNvGrpSpPr/>
          <p:nvPr/>
        </p:nvGrpSpPr>
        <p:grpSpPr>
          <a:xfrm>
            <a:off x="16350376" y="7049513"/>
            <a:ext cx="3584661" cy="3911400"/>
            <a:chOff x="798387" y="8041075"/>
            <a:chExt cx="4263900" cy="5034625"/>
          </a:xfrm>
        </p:grpSpPr>
        <p:sp>
          <p:nvSpPr>
            <p:cNvPr id="164" name="Google Shape;164;p10"/>
            <p:cNvSpPr txBox="1"/>
            <p:nvPr/>
          </p:nvSpPr>
          <p:spPr>
            <a:xfrm>
              <a:off x="798387" y="9279800"/>
              <a:ext cx="4263900" cy="37959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3200">
                  <a:solidFill>
                    <a:schemeClr val="dk1"/>
                  </a:solidFill>
                  <a:latin typeface="Montserrat Light"/>
                  <a:ea typeface="Montserrat Light"/>
                  <a:cs typeface="Montserrat Light"/>
                  <a:sym typeface="Montserrat Light"/>
                </a:rPr>
                <a:t>32 </a:t>
              </a:r>
              <a:endParaRPr sz="3200">
                <a:solidFill>
                  <a:schemeClr val="dk1"/>
                </a:solidFill>
                <a:latin typeface="Montserrat Light"/>
                <a:ea typeface="Montserrat Light"/>
                <a:cs typeface="Montserrat Light"/>
                <a:sym typeface="Montserrat Light"/>
              </a:endParaRPr>
            </a:p>
            <a:p>
              <a:pPr indent="0" lvl="0" marL="0" marR="0" rtl="0" algn="ctr">
                <a:lnSpc>
                  <a:spcPct val="120000"/>
                </a:lnSpc>
                <a:spcBef>
                  <a:spcPts val="0"/>
                </a:spcBef>
                <a:spcAft>
                  <a:spcPts val="0"/>
                </a:spcAft>
                <a:buNone/>
              </a:pPr>
              <a:r>
                <a:rPr lang="en-US" sz="3200">
                  <a:solidFill>
                    <a:schemeClr val="dk1"/>
                  </a:solidFill>
                  <a:latin typeface="Montserrat Light"/>
                  <a:ea typeface="Montserrat Light"/>
                  <a:cs typeface="Montserrat Light"/>
                  <a:sym typeface="Montserrat Light"/>
                </a:rPr>
                <a:t>residential director</a:t>
              </a:r>
              <a:endParaRPr sz="3200">
                <a:solidFill>
                  <a:schemeClr val="dk1"/>
                </a:solidFill>
                <a:latin typeface="Montserrat Light"/>
                <a:ea typeface="Montserrat Light"/>
                <a:cs typeface="Montserrat Light"/>
                <a:sym typeface="Montserrat Light"/>
              </a:endParaRPr>
            </a:p>
            <a:p>
              <a:pPr indent="0" lvl="0" marL="0" marR="0" rtl="0" algn="ctr">
                <a:lnSpc>
                  <a:spcPct val="120000"/>
                </a:lnSpc>
                <a:spcBef>
                  <a:spcPts val="0"/>
                </a:spcBef>
                <a:spcAft>
                  <a:spcPts val="0"/>
                </a:spcAft>
                <a:buNone/>
              </a:pPr>
              <a:r>
                <a:rPr lang="en-US" sz="3200">
                  <a:solidFill>
                    <a:schemeClr val="dk1"/>
                  </a:solidFill>
                  <a:latin typeface="Montserrat Light"/>
                  <a:ea typeface="Montserrat Light"/>
                  <a:cs typeface="Montserrat Light"/>
                  <a:sym typeface="Montserrat Light"/>
                </a:rPr>
                <a:t>@ Stanford</a:t>
              </a:r>
              <a:endParaRPr sz="3200">
                <a:solidFill>
                  <a:schemeClr val="dk1"/>
                </a:solidFill>
                <a:latin typeface="Montserrat Light"/>
                <a:ea typeface="Montserrat Light"/>
                <a:cs typeface="Montserrat Light"/>
                <a:sym typeface="Montserrat Light"/>
              </a:endParaRPr>
            </a:p>
            <a:p>
              <a:pPr indent="0" lvl="0" marL="0" marR="0" rtl="0" algn="ctr">
                <a:lnSpc>
                  <a:spcPct val="120000"/>
                </a:lnSpc>
                <a:spcBef>
                  <a:spcPts val="0"/>
                </a:spcBef>
                <a:spcAft>
                  <a:spcPts val="0"/>
                </a:spcAft>
                <a:buNone/>
              </a:pPr>
              <a:r>
                <a:t/>
              </a:r>
              <a:endParaRPr sz="3200">
                <a:solidFill>
                  <a:schemeClr val="dk1"/>
                </a:solidFill>
                <a:latin typeface="Montserrat Light"/>
                <a:ea typeface="Montserrat Light"/>
                <a:cs typeface="Montserrat Light"/>
                <a:sym typeface="Montserrat Light"/>
              </a:endParaRPr>
            </a:p>
          </p:txBody>
        </p:sp>
        <p:sp>
          <p:nvSpPr>
            <p:cNvPr id="165" name="Google Shape;165;p10"/>
            <p:cNvSpPr txBox="1"/>
            <p:nvPr/>
          </p:nvSpPr>
          <p:spPr>
            <a:xfrm>
              <a:off x="875033" y="8041075"/>
              <a:ext cx="4110600" cy="10698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rgbClr val="FCE5CD"/>
                  </a:solidFill>
                  <a:latin typeface="Playfair Display"/>
                  <a:ea typeface="Playfair Display"/>
                  <a:cs typeface="Playfair Display"/>
                  <a:sym typeface="Playfair Display"/>
                </a:rPr>
                <a:t>DJ</a:t>
              </a:r>
              <a:endParaRPr>
                <a:solidFill>
                  <a:srgbClr val="FCE5CD"/>
                </a:solidFill>
              </a:endParaRPr>
            </a:p>
          </p:txBody>
        </p:sp>
      </p:grpSp>
      <p:pic>
        <p:nvPicPr>
          <p:cNvPr id="166" name="Google Shape;166;p10"/>
          <p:cNvPicPr preferRelativeResize="0"/>
          <p:nvPr/>
        </p:nvPicPr>
        <p:blipFill>
          <a:blip r:embed="rId3">
            <a:alphaModFix/>
          </a:blip>
          <a:stretch>
            <a:fillRect/>
          </a:stretch>
        </p:blipFill>
        <p:spPr>
          <a:xfrm>
            <a:off x="16587308" y="3465348"/>
            <a:ext cx="3530192" cy="3262592"/>
          </a:xfrm>
          <a:prstGeom prst="rect">
            <a:avLst/>
          </a:prstGeom>
          <a:noFill/>
          <a:ln>
            <a:noFill/>
          </a:ln>
        </p:spPr>
      </p:pic>
      <p:pic>
        <p:nvPicPr>
          <p:cNvPr id="167" name="Google Shape;167;p10"/>
          <p:cNvPicPr preferRelativeResize="0"/>
          <p:nvPr/>
        </p:nvPicPr>
        <p:blipFill>
          <a:blip r:embed="rId4">
            <a:alphaModFix/>
          </a:blip>
          <a:stretch>
            <a:fillRect/>
          </a:stretch>
        </p:blipFill>
        <p:spPr>
          <a:xfrm>
            <a:off x="9808464" y="-4181765"/>
            <a:ext cx="3786627" cy="3539687"/>
          </a:xfrm>
          <a:prstGeom prst="rect">
            <a:avLst/>
          </a:prstGeom>
          <a:noFill/>
          <a:ln>
            <a:noFill/>
          </a:ln>
        </p:spPr>
      </p:pic>
      <p:pic>
        <p:nvPicPr>
          <p:cNvPr id="168" name="Google Shape;168;p10"/>
          <p:cNvPicPr preferRelativeResize="0"/>
          <p:nvPr/>
        </p:nvPicPr>
        <p:blipFill>
          <a:blip r:embed="rId5">
            <a:alphaModFix/>
          </a:blip>
          <a:stretch>
            <a:fillRect/>
          </a:stretch>
        </p:blipFill>
        <p:spPr>
          <a:xfrm>
            <a:off x="12555630" y="3370286"/>
            <a:ext cx="3530191" cy="3262573"/>
          </a:xfrm>
          <a:prstGeom prst="rect">
            <a:avLst/>
          </a:prstGeom>
          <a:noFill/>
          <a:ln>
            <a:noFill/>
          </a:ln>
        </p:spPr>
      </p:pic>
      <p:pic>
        <p:nvPicPr>
          <p:cNvPr id="169" name="Google Shape;169;p10"/>
          <p:cNvPicPr preferRelativeResize="0"/>
          <p:nvPr/>
        </p:nvPicPr>
        <p:blipFill>
          <a:blip r:embed="rId6">
            <a:alphaModFix/>
          </a:blip>
          <a:stretch>
            <a:fillRect/>
          </a:stretch>
        </p:blipFill>
        <p:spPr>
          <a:xfrm>
            <a:off x="4289092" y="3319938"/>
            <a:ext cx="3584700" cy="3312900"/>
          </a:xfrm>
          <a:prstGeom prst="ellipse">
            <a:avLst/>
          </a:prstGeom>
          <a:noFill/>
          <a:ln>
            <a:noFill/>
          </a:ln>
        </p:spPr>
      </p:pic>
      <p:pic>
        <p:nvPicPr>
          <p:cNvPr id="170" name="Google Shape;170;p10"/>
          <p:cNvPicPr preferRelativeResize="0"/>
          <p:nvPr/>
        </p:nvPicPr>
        <p:blipFill rotWithShape="1">
          <a:blip r:embed="rId7">
            <a:alphaModFix/>
          </a:blip>
          <a:srcRect b="0" l="17259" r="14167" t="0"/>
          <a:stretch/>
        </p:blipFill>
        <p:spPr>
          <a:xfrm>
            <a:off x="8360401" y="3393712"/>
            <a:ext cx="3584700" cy="3215400"/>
          </a:xfrm>
          <a:prstGeom prst="ellipse">
            <a:avLst/>
          </a:prstGeom>
          <a:noFill/>
          <a:ln>
            <a:noFill/>
          </a:ln>
        </p:spPr>
      </p:pic>
      <p:cxnSp>
        <p:nvCxnSpPr>
          <p:cNvPr id="171" name="Google Shape;171;p10"/>
          <p:cNvCxnSpPr/>
          <p:nvPr/>
        </p:nvCxnSpPr>
        <p:spPr>
          <a:xfrm flipH="1" rot="10800000">
            <a:off x="4841378" y="11938850"/>
            <a:ext cx="13720800" cy="27300"/>
          </a:xfrm>
          <a:prstGeom prst="straightConnector1">
            <a:avLst/>
          </a:prstGeom>
          <a:noFill/>
          <a:ln cap="flat" cmpd="sng" w="76200">
            <a:solidFill>
              <a:schemeClr val="accent5"/>
            </a:solidFill>
            <a:prstDash val="solid"/>
            <a:round/>
            <a:headEnd len="med" w="med" type="none"/>
            <a:tailEnd len="med" w="med" type="triangle"/>
          </a:ln>
          <a:effectLst>
            <a:outerShdw blurRad="57150" rotWithShape="0" algn="bl" dir="5400000" dist="19050">
              <a:srgbClr val="000000">
                <a:alpha val="50000"/>
              </a:srgbClr>
            </a:outerShdw>
          </a:effectLst>
        </p:spPr>
      </p:cxnSp>
      <p:sp>
        <p:nvSpPr>
          <p:cNvPr id="172" name="Google Shape;172;p10"/>
          <p:cNvSpPr txBox="1"/>
          <p:nvPr/>
        </p:nvSpPr>
        <p:spPr>
          <a:xfrm>
            <a:off x="18280953" y="11520800"/>
            <a:ext cx="4915800" cy="831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rgbClr val="548BEE"/>
                </a:solidFill>
                <a:latin typeface="Playfair Display"/>
                <a:ea typeface="Playfair Display"/>
                <a:cs typeface="Playfair Display"/>
                <a:sym typeface="Playfair Display"/>
              </a:rPr>
              <a:t>Extreme User</a:t>
            </a:r>
            <a:endParaRPr>
              <a:solidFill>
                <a:srgbClr val="548BEE"/>
              </a:solidFill>
            </a:endParaRPr>
          </a:p>
        </p:txBody>
      </p:sp>
      <p:sp>
        <p:nvSpPr>
          <p:cNvPr id="173" name="Google Shape;173;p10"/>
          <p:cNvSpPr txBox="1"/>
          <p:nvPr/>
        </p:nvSpPr>
        <p:spPr>
          <a:xfrm>
            <a:off x="758553" y="11520800"/>
            <a:ext cx="4915800" cy="831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rgbClr val="A9B3C5"/>
                </a:solidFill>
                <a:latin typeface="Playfair Display"/>
                <a:ea typeface="Playfair Display"/>
                <a:cs typeface="Playfair Display"/>
                <a:sym typeface="Playfair Display"/>
              </a:rPr>
              <a:t>Non-User</a:t>
            </a:r>
            <a:endParaRPr>
              <a:solidFill>
                <a:srgbClr val="A9B3C5"/>
              </a:solidFill>
            </a:endParaRPr>
          </a:p>
        </p:txBody>
      </p:sp>
      <p:sp>
        <p:nvSpPr>
          <p:cNvPr id="174" name="Google Shape;174;p10"/>
          <p:cNvSpPr txBox="1"/>
          <p:nvPr/>
        </p:nvSpPr>
        <p:spPr>
          <a:xfrm>
            <a:off x="994515" y="12249747"/>
            <a:ext cx="8454300" cy="646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600">
                <a:solidFill>
                  <a:schemeClr val="dk1"/>
                </a:solidFill>
                <a:latin typeface="Montserrat Light"/>
                <a:ea typeface="Montserrat Light"/>
                <a:cs typeface="Montserrat Light"/>
                <a:sym typeface="Montserrat Light"/>
              </a:rPr>
              <a:t>Almost Never Use</a:t>
            </a:r>
            <a:endParaRPr sz="1800"/>
          </a:p>
        </p:txBody>
      </p:sp>
      <p:sp>
        <p:nvSpPr>
          <p:cNvPr id="175" name="Google Shape;175;p10"/>
          <p:cNvSpPr txBox="1"/>
          <p:nvPr/>
        </p:nvSpPr>
        <p:spPr>
          <a:xfrm>
            <a:off x="18903315" y="12249747"/>
            <a:ext cx="8454300" cy="646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600">
                <a:solidFill>
                  <a:schemeClr val="dk1"/>
                </a:solidFill>
                <a:latin typeface="Montserrat Light"/>
                <a:ea typeface="Montserrat Light"/>
                <a:cs typeface="Montserrat Light"/>
                <a:sym typeface="Montserrat Light"/>
              </a:rPr>
              <a:t>Always Use</a:t>
            </a:r>
            <a:endParaRPr sz="1800"/>
          </a:p>
        </p:txBody>
      </p:sp>
      <p:pic>
        <p:nvPicPr>
          <p:cNvPr id="176" name="Google Shape;176;p10"/>
          <p:cNvPicPr preferRelativeResize="0"/>
          <p:nvPr/>
        </p:nvPicPr>
        <p:blipFill rotWithShape="1">
          <a:blip r:embed="rId8">
            <a:alphaModFix/>
          </a:blip>
          <a:srcRect b="18615" l="50001" r="20050" t="48490"/>
          <a:stretch/>
        </p:blipFill>
        <p:spPr>
          <a:xfrm>
            <a:off x="20824513" y="7124688"/>
            <a:ext cx="1432172" cy="1573025"/>
          </a:xfrm>
          <a:prstGeom prst="rect">
            <a:avLst/>
          </a:prstGeom>
          <a:noFill/>
          <a:ln>
            <a:noFill/>
          </a:ln>
        </p:spPr>
      </p:pic>
      <p:pic>
        <p:nvPicPr>
          <p:cNvPr id="177" name="Google Shape;177;p10"/>
          <p:cNvPicPr preferRelativeResize="0"/>
          <p:nvPr/>
        </p:nvPicPr>
        <p:blipFill rotWithShape="1">
          <a:blip r:embed="rId8">
            <a:alphaModFix/>
          </a:blip>
          <a:srcRect b="18615" l="50001" r="20050" t="48490"/>
          <a:stretch/>
        </p:blipFill>
        <p:spPr>
          <a:xfrm>
            <a:off x="1548463" y="6993475"/>
            <a:ext cx="1432172" cy="1573025"/>
          </a:xfrm>
          <a:prstGeom prst="rect">
            <a:avLst/>
          </a:prstGeom>
          <a:noFill/>
          <a:ln>
            <a:noFill/>
          </a:ln>
        </p:spPr>
      </p:pic>
      <p:sp>
        <p:nvSpPr>
          <p:cNvPr id="178" name="Google Shape;178;p10"/>
          <p:cNvSpPr txBox="1"/>
          <p:nvPr/>
        </p:nvSpPr>
        <p:spPr>
          <a:xfrm>
            <a:off x="19510307" y="8568283"/>
            <a:ext cx="4049100" cy="5850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3200">
                <a:solidFill>
                  <a:schemeClr val="dk1"/>
                </a:solidFill>
                <a:latin typeface="Montserrat Light"/>
                <a:ea typeface="Montserrat Light"/>
                <a:cs typeface="Montserrat Light"/>
                <a:sym typeface="Montserrat Light"/>
              </a:rPr>
              <a:t>Julian</a:t>
            </a:r>
            <a:endParaRPr/>
          </a:p>
        </p:txBody>
      </p:sp>
      <p:sp>
        <p:nvSpPr>
          <p:cNvPr id="179" name="Google Shape;179;p10"/>
          <p:cNvSpPr txBox="1"/>
          <p:nvPr/>
        </p:nvSpPr>
        <p:spPr>
          <a:xfrm>
            <a:off x="240007" y="8568271"/>
            <a:ext cx="4049100" cy="5850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3200">
                <a:solidFill>
                  <a:schemeClr val="dk1"/>
                </a:solidFill>
                <a:latin typeface="Montserrat Light"/>
                <a:ea typeface="Montserrat Light"/>
                <a:cs typeface="Montserrat Light"/>
                <a:sym typeface="Montserrat Light"/>
              </a:rPr>
              <a:t>Abby</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11"/>
          <p:cNvSpPr/>
          <p:nvPr/>
        </p:nvSpPr>
        <p:spPr>
          <a:xfrm rot="10800000">
            <a:off x="-2887890" y="-10181194"/>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1">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nvGrpSpPr>
          <p:cNvPr id="186" name="Google Shape;186;p11"/>
          <p:cNvGrpSpPr/>
          <p:nvPr/>
        </p:nvGrpSpPr>
        <p:grpSpPr>
          <a:xfrm rot="180679">
            <a:off x="1679065" y="411580"/>
            <a:ext cx="3967270" cy="2739757"/>
            <a:chOff x="11441023" y="7688998"/>
            <a:chExt cx="1494001" cy="1063529"/>
          </a:xfrm>
        </p:grpSpPr>
        <p:sp>
          <p:nvSpPr>
            <p:cNvPr id="187" name="Google Shape;187;p11"/>
            <p:cNvSpPr/>
            <p:nvPr/>
          </p:nvSpPr>
          <p:spPr>
            <a:xfrm>
              <a:off x="11441023" y="7688998"/>
              <a:ext cx="1494001" cy="1063529"/>
            </a:xfrm>
            <a:custGeom>
              <a:rect b="b" l="l" r="r" t="t"/>
              <a:pathLst>
                <a:path extrusionOk="0" h="1063529" w="1494001">
                  <a:moveTo>
                    <a:pt x="1494002" y="214135"/>
                  </a:moveTo>
                  <a:cubicBezTo>
                    <a:pt x="1297520" y="107460"/>
                    <a:pt x="1075942" y="-8738"/>
                    <a:pt x="845950" y="519"/>
                  </a:cubicBezTo>
                  <a:cubicBezTo>
                    <a:pt x="746543" y="4520"/>
                    <a:pt x="618895" y="38168"/>
                    <a:pt x="551226" y="116714"/>
                  </a:cubicBezTo>
                  <a:cubicBezTo>
                    <a:pt x="473387" y="207065"/>
                    <a:pt x="469584" y="368051"/>
                    <a:pt x="509362" y="473930"/>
                  </a:cubicBezTo>
                  <a:cubicBezTo>
                    <a:pt x="524702" y="514759"/>
                    <a:pt x="547795" y="553993"/>
                    <a:pt x="582704" y="580015"/>
                  </a:cubicBezTo>
                  <a:cubicBezTo>
                    <a:pt x="617614" y="606037"/>
                    <a:pt x="665821" y="616752"/>
                    <a:pt x="705771" y="599511"/>
                  </a:cubicBezTo>
                  <a:cubicBezTo>
                    <a:pt x="719887" y="593418"/>
                    <a:pt x="732810" y="583836"/>
                    <a:pt x="741059" y="570827"/>
                  </a:cubicBezTo>
                  <a:cubicBezTo>
                    <a:pt x="752936" y="552096"/>
                    <a:pt x="754005" y="528368"/>
                    <a:pt x="750949" y="506381"/>
                  </a:cubicBezTo>
                  <a:cubicBezTo>
                    <a:pt x="740514" y="431319"/>
                    <a:pt x="682589" y="365092"/>
                    <a:pt x="609764" y="344963"/>
                  </a:cubicBezTo>
                  <a:cubicBezTo>
                    <a:pt x="426336" y="294263"/>
                    <a:pt x="237797" y="486604"/>
                    <a:pt x="171522" y="641055"/>
                  </a:cubicBezTo>
                  <a:cubicBezTo>
                    <a:pt x="144529" y="703961"/>
                    <a:pt x="129344" y="771419"/>
                    <a:pt x="119968" y="839258"/>
                  </a:cubicBezTo>
                  <a:cubicBezTo>
                    <a:pt x="109636" y="914015"/>
                    <a:pt x="112494" y="988482"/>
                    <a:pt x="112255" y="1063530"/>
                  </a:cubicBezTo>
                  <a:cubicBezTo>
                    <a:pt x="112255" y="1063530"/>
                    <a:pt x="42035" y="1035087"/>
                    <a:pt x="0" y="987334"/>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88" name="Google Shape;188;p11"/>
            <p:cNvSpPr/>
            <p:nvPr/>
          </p:nvSpPr>
          <p:spPr>
            <a:xfrm>
              <a:off x="11553278" y="8631091"/>
              <a:ext cx="79485" cy="121436"/>
            </a:xfrm>
            <a:custGeom>
              <a:rect b="b" l="l" r="r" t="t"/>
              <a:pathLst>
                <a:path extrusionOk="0" h="121436" w="79485">
                  <a:moveTo>
                    <a:pt x="79486" y="0"/>
                  </a:moveTo>
                  <a:cubicBezTo>
                    <a:pt x="79486" y="0"/>
                    <a:pt x="46502" y="78052"/>
                    <a:pt x="0" y="121436"/>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sp>
        <p:nvSpPr>
          <p:cNvPr id="189" name="Google Shape;189;p11"/>
          <p:cNvSpPr txBox="1"/>
          <p:nvPr/>
        </p:nvSpPr>
        <p:spPr>
          <a:xfrm>
            <a:off x="10783186" y="7695475"/>
            <a:ext cx="3494700" cy="29490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3200">
                <a:solidFill>
                  <a:schemeClr val="dk1"/>
                </a:solidFill>
                <a:latin typeface="Montserrat Light"/>
                <a:ea typeface="Montserrat Light"/>
                <a:cs typeface="Montserrat Light"/>
                <a:sym typeface="Montserrat Light"/>
              </a:rPr>
              <a:t>19</a:t>
            </a:r>
            <a:endParaRPr sz="3200">
              <a:solidFill>
                <a:schemeClr val="dk1"/>
              </a:solidFill>
              <a:latin typeface="Montserrat Light"/>
              <a:ea typeface="Montserrat Light"/>
              <a:cs typeface="Montserrat Light"/>
              <a:sym typeface="Montserrat Light"/>
            </a:endParaRPr>
          </a:p>
          <a:p>
            <a:pPr indent="0" lvl="0" marL="0" rtl="0" algn="ctr">
              <a:lnSpc>
                <a:spcPct val="120000"/>
              </a:lnSpc>
              <a:spcBef>
                <a:spcPts val="0"/>
              </a:spcBef>
              <a:spcAft>
                <a:spcPts val="0"/>
              </a:spcAft>
              <a:buNone/>
            </a:pPr>
            <a:r>
              <a:rPr lang="en-US" sz="3200">
                <a:solidFill>
                  <a:schemeClr val="dk1"/>
                </a:solidFill>
                <a:latin typeface="Montserrat Light"/>
                <a:ea typeface="Montserrat Light"/>
                <a:cs typeface="Montserrat Light"/>
                <a:sym typeface="Montserrat Light"/>
              </a:rPr>
              <a:t>Complit Student  &amp; manga lover from China</a:t>
            </a:r>
            <a:endParaRPr sz="3200">
              <a:solidFill>
                <a:schemeClr val="dk1"/>
              </a:solidFill>
              <a:latin typeface="Montserrat Light"/>
              <a:ea typeface="Montserrat Light"/>
              <a:cs typeface="Montserrat Light"/>
              <a:sym typeface="Montserrat Light"/>
            </a:endParaRPr>
          </a:p>
        </p:txBody>
      </p:sp>
      <p:sp>
        <p:nvSpPr>
          <p:cNvPr id="190" name="Google Shape;190;p11"/>
          <p:cNvSpPr txBox="1"/>
          <p:nvPr/>
        </p:nvSpPr>
        <p:spPr>
          <a:xfrm>
            <a:off x="10483575" y="6706610"/>
            <a:ext cx="4133100" cy="831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rgbClr val="C7CCFC"/>
                </a:solidFill>
                <a:latin typeface="Playfair Display"/>
                <a:ea typeface="Playfair Display"/>
                <a:cs typeface="Playfair Display"/>
                <a:sym typeface="Playfair Display"/>
              </a:rPr>
              <a:t>Sera</a:t>
            </a:r>
            <a:endParaRPr>
              <a:solidFill>
                <a:srgbClr val="C7CCFC"/>
              </a:solidFill>
            </a:endParaRPr>
          </a:p>
        </p:txBody>
      </p:sp>
      <p:sp>
        <p:nvSpPr>
          <p:cNvPr id="191" name="Google Shape;191;p11"/>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This time we</a:t>
            </a:r>
            <a:r>
              <a:rPr lang="en-US" sz="8000">
                <a:solidFill>
                  <a:schemeClr val="dk2"/>
                </a:solidFill>
                <a:latin typeface="Playfair Display ExtraBold"/>
                <a:ea typeface="Playfair Display ExtraBold"/>
                <a:cs typeface="Playfair Display ExtraBold"/>
                <a:sym typeface="Playfair Display ExtraBold"/>
              </a:rPr>
              <a:t> interviewed…</a:t>
            </a:r>
            <a:endParaRPr/>
          </a:p>
        </p:txBody>
      </p:sp>
      <p:sp>
        <p:nvSpPr>
          <p:cNvPr id="192" name="Google Shape;192;p11"/>
          <p:cNvSpPr txBox="1"/>
          <p:nvPr/>
        </p:nvSpPr>
        <p:spPr>
          <a:xfrm>
            <a:off x="14999749" y="7695475"/>
            <a:ext cx="3584700" cy="23580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3200">
                <a:solidFill>
                  <a:schemeClr val="dk1"/>
                </a:solidFill>
                <a:latin typeface="Montserrat Light"/>
                <a:ea typeface="Montserrat Light"/>
                <a:cs typeface="Montserrat Light"/>
                <a:sym typeface="Montserrat Light"/>
              </a:rPr>
              <a:t>22</a:t>
            </a:r>
            <a:endParaRPr sz="3200">
              <a:solidFill>
                <a:schemeClr val="dk1"/>
              </a:solidFill>
              <a:latin typeface="Montserrat Light"/>
              <a:ea typeface="Montserrat Light"/>
              <a:cs typeface="Montserrat Light"/>
              <a:sym typeface="Montserrat Light"/>
            </a:endParaRPr>
          </a:p>
          <a:p>
            <a:pPr indent="0" lvl="0" marL="0" marR="0" rtl="0" algn="ctr">
              <a:lnSpc>
                <a:spcPct val="120000"/>
              </a:lnSpc>
              <a:spcBef>
                <a:spcPts val="0"/>
              </a:spcBef>
              <a:spcAft>
                <a:spcPts val="0"/>
              </a:spcAft>
              <a:buNone/>
            </a:pPr>
            <a:r>
              <a:rPr lang="en-US" sz="3200">
                <a:solidFill>
                  <a:schemeClr val="dk1"/>
                </a:solidFill>
                <a:latin typeface="Montserrat Light"/>
                <a:ea typeface="Montserrat Light"/>
                <a:cs typeface="Montserrat Light"/>
                <a:sym typeface="Montserrat Light"/>
              </a:rPr>
              <a:t>Aspiring doctor &amp; sitcom lover from Indiana</a:t>
            </a:r>
            <a:endParaRPr/>
          </a:p>
        </p:txBody>
      </p:sp>
      <p:sp>
        <p:nvSpPr>
          <p:cNvPr id="193" name="Google Shape;193;p11"/>
          <p:cNvSpPr txBox="1"/>
          <p:nvPr/>
        </p:nvSpPr>
        <p:spPr>
          <a:xfrm>
            <a:off x="15064186" y="6706610"/>
            <a:ext cx="3455700" cy="831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rgbClr val="FF95AC"/>
                </a:solidFill>
                <a:latin typeface="Playfair Display"/>
                <a:ea typeface="Playfair Display"/>
                <a:cs typeface="Playfair Display"/>
                <a:sym typeface="Playfair Display"/>
              </a:rPr>
              <a:t>Aaron</a:t>
            </a:r>
            <a:endParaRPr>
              <a:solidFill>
                <a:srgbClr val="FF95AC"/>
              </a:solidFill>
            </a:endParaRPr>
          </a:p>
        </p:txBody>
      </p:sp>
      <p:sp>
        <p:nvSpPr>
          <p:cNvPr id="194" name="Google Shape;194;p11"/>
          <p:cNvSpPr txBox="1"/>
          <p:nvPr/>
        </p:nvSpPr>
        <p:spPr>
          <a:xfrm>
            <a:off x="6051378" y="7695475"/>
            <a:ext cx="4049100" cy="29490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3200">
                <a:solidFill>
                  <a:schemeClr val="dk1"/>
                </a:solidFill>
                <a:latin typeface="Montserrat Light"/>
                <a:ea typeface="Montserrat Light"/>
                <a:cs typeface="Montserrat Light"/>
                <a:sym typeface="Montserrat Light"/>
              </a:rPr>
              <a:t>early 30s</a:t>
            </a:r>
            <a:r>
              <a:rPr lang="en-US" sz="3200">
                <a:solidFill>
                  <a:schemeClr val="dk1"/>
                </a:solidFill>
                <a:latin typeface="Montserrat Light"/>
                <a:ea typeface="Montserrat Light"/>
                <a:cs typeface="Montserrat Light"/>
                <a:sym typeface="Montserrat Light"/>
              </a:rPr>
              <a:t> </a:t>
            </a:r>
            <a:endParaRPr sz="3200">
              <a:solidFill>
                <a:schemeClr val="dk1"/>
              </a:solidFill>
              <a:latin typeface="Montserrat Light"/>
              <a:ea typeface="Montserrat Light"/>
              <a:cs typeface="Montserrat Light"/>
              <a:sym typeface="Montserrat Light"/>
            </a:endParaRPr>
          </a:p>
          <a:p>
            <a:pPr indent="0" lvl="0" marL="0" marR="0" rtl="0" algn="ctr">
              <a:lnSpc>
                <a:spcPct val="120000"/>
              </a:lnSpc>
              <a:spcBef>
                <a:spcPts val="0"/>
              </a:spcBef>
              <a:spcAft>
                <a:spcPts val="0"/>
              </a:spcAft>
              <a:buNone/>
            </a:pPr>
            <a:r>
              <a:rPr lang="en-US" sz="3200">
                <a:solidFill>
                  <a:schemeClr val="dk1"/>
                </a:solidFill>
                <a:latin typeface="Montserrat Light"/>
                <a:ea typeface="Montserrat Light"/>
                <a:cs typeface="Montserrat Light"/>
                <a:sym typeface="Montserrat Light"/>
              </a:rPr>
              <a:t>RD @ Stanford, avid football watcher from Colorado</a:t>
            </a:r>
            <a:endParaRPr/>
          </a:p>
        </p:txBody>
      </p:sp>
      <p:sp>
        <p:nvSpPr>
          <p:cNvPr id="195" name="Google Shape;195;p11"/>
          <p:cNvSpPr txBox="1"/>
          <p:nvPr/>
        </p:nvSpPr>
        <p:spPr>
          <a:xfrm>
            <a:off x="6348094" y="6706610"/>
            <a:ext cx="3455700" cy="831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rgbClr val="DCF6F5"/>
                </a:solidFill>
                <a:latin typeface="Playfair Display"/>
                <a:ea typeface="Playfair Display"/>
                <a:cs typeface="Playfair Display"/>
                <a:sym typeface="Playfair Display"/>
              </a:rPr>
              <a:t>Danielle</a:t>
            </a:r>
            <a:endParaRPr>
              <a:solidFill>
                <a:srgbClr val="DCF6F5"/>
              </a:solidFill>
            </a:endParaRPr>
          </a:p>
        </p:txBody>
      </p:sp>
      <p:grpSp>
        <p:nvGrpSpPr>
          <p:cNvPr id="196" name="Google Shape;196;p11"/>
          <p:cNvGrpSpPr/>
          <p:nvPr/>
        </p:nvGrpSpPr>
        <p:grpSpPr>
          <a:xfrm>
            <a:off x="13814120" y="-3624662"/>
            <a:ext cx="4748049" cy="3376604"/>
            <a:chOff x="-1351850" y="8041075"/>
            <a:chExt cx="5346300" cy="4040450"/>
          </a:xfrm>
        </p:grpSpPr>
        <p:sp>
          <p:nvSpPr>
            <p:cNvPr id="197" name="Google Shape;197;p11"/>
            <p:cNvSpPr txBox="1"/>
            <p:nvPr/>
          </p:nvSpPr>
          <p:spPr>
            <a:xfrm>
              <a:off x="-1351850" y="9259725"/>
              <a:ext cx="5346300" cy="2821800"/>
            </a:xfrm>
            <a:prstGeom prst="rect">
              <a:avLst/>
            </a:prstGeom>
            <a:noFill/>
            <a:ln>
              <a:noFill/>
            </a:ln>
          </p:spPr>
          <p:txBody>
            <a:bodyPr anchorCtr="0" anchor="t" bIns="45700" lIns="91425" spcFirstLastPara="1" rIns="91425" wrap="square" tIns="45700">
              <a:spAutoFit/>
            </a:bodyPr>
            <a:lstStyle/>
            <a:p>
              <a:pPr indent="-317500" lvl="0" marL="457200" marR="0" rtl="0" algn="ctr">
                <a:lnSpc>
                  <a:spcPct val="120000"/>
                </a:lnSpc>
                <a:spcBef>
                  <a:spcPts val="0"/>
                </a:spcBef>
                <a:spcAft>
                  <a:spcPts val="0"/>
                </a:spcAft>
                <a:buSzPts val="1400"/>
                <a:buChar char="-"/>
              </a:pPr>
              <a:r>
                <a:rPr lang="en-US" sz="3200">
                  <a:solidFill>
                    <a:schemeClr val="dk1"/>
                  </a:solidFill>
                  <a:latin typeface="Montserrat Light"/>
                  <a:ea typeface="Montserrat Light"/>
                  <a:cs typeface="Montserrat Light"/>
                  <a:sym typeface="Montserrat Light"/>
                </a:rPr>
                <a:t>17-yr-old </a:t>
              </a:r>
              <a:endParaRPr sz="3200">
                <a:solidFill>
                  <a:schemeClr val="dk1"/>
                </a:solidFill>
                <a:latin typeface="Montserrat Light"/>
                <a:ea typeface="Montserrat Light"/>
                <a:cs typeface="Montserrat Light"/>
                <a:sym typeface="Montserrat Light"/>
              </a:endParaRPr>
            </a:p>
            <a:p>
              <a:pPr indent="-317500" lvl="0" marL="457200" marR="0" rtl="0" algn="ctr">
                <a:lnSpc>
                  <a:spcPct val="120000"/>
                </a:lnSpc>
                <a:spcBef>
                  <a:spcPts val="0"/>
                </a:spcBef>
                <a:spcAft>
                  <a:spcPts val="0"/>
                </a:spcAft>
                <a:buSzPts val="1400"/>
                <a:buChar char="-"/>
              </a:pPr>
              <a:r>
                <a:rPr lang="en-US" sz="3200">
                  <a:solidFill>
                    <a:schemeClr val="dk1"/>
                  </a:solidFill>
                  <a:latin typeface="Montserrat Light"/>
                  <a:ea typeface="Montserrat Light"/>
                  <a:cs typeface="Montserrat Light"/>
                  <a:sym typeface="Montserrat Light"/>
                </a:rPr>
                <a:t>high school student</a:t>
              </a:r>
              <a:endParaRPr sz="3200">
                <a:solidFill>
                  <a:schemeClr val="dk1"/>
                </a:solidFill>
                <a:latin typeface="Montserrat Light"/>
                <a:ea typeface="Montserrat Light"/>
                <a:cs typeface="Montserrat Light"/>
                <a:sym typeface="Montserrat Light"/>
              </a:endParaRPr>
            </a:p>
            <a:p>
              <a:pPr indent="0" lvl="0" marL="457200" marR="0" rtl="0" algn="ctr">
                <a:lnSpc>
                  <a:spcPct val="120000"/>
                </a:lnSpc>
                <a:spcBef>
                  <a:spcPts val="0"/>
                </a:spcBef>
                <a:spcAft>
                  <a:spcPts val="0"/>
                </a:spcAft>
                <a:buNone/>
              </a:pPr>
              <a:r>
                <a:rPr lang="en-US" sz="3200">
                  <a:solidFill>
                    <a:schemeClr val="dk1"/>
                  </a:solidFill>
                  <a:latin typeface="Montserrat Light"/>
                  <a:ea typeface="Montserrat Light"/>
                  <a:cs typeface="Montserrat Light"/>
                  <a:sym typeface="Montserrat Light"/>
                </a:rPr>
                <a:t>Palo Alto</a:t>
              </a:r>
              <a:endParaRPr sz="3200">
                <a:solidFill>
                  <a:schemeClr val="dk1"/>
                </a:solidFill>
                <a:latin typeface="Montserrat Light"/>
                <a:ea typeface="Montserrat Light"/>
                <a:cs typeface="Montserrat Light"/>
                <a:sym typeface="Montserrat Light"/>
              </a:endParaRPr>
            </a:p>
            <a:p>
              <a:pPr indent="0" lvl="0" marL="457200" marR="0" rtl="0" algn="l">
                <a:lnSpc>
                  <a:spcPct val="120000"/>
                </a:lnSpc>
                <a:spcBef>
                  <a:spcPts val="0"/>
                </a:spcBef>
                <a:spcAft>
                  <a:spcPts val="0"/>
                </a:spcAft>
                <a:buNone/>
              </a:pPr>
              <a:r>
                <a:t/>
              </a:r>
              <a:endParaRPr sz="3200">
                <a:solidFill>
                  <a:schemeClr val="dk1"/>
                </a:solidFill>
                <a:latin typeface="Montserrat Light"/>
                <a:ea typeface="Montserrat Light"/>
                <a:cs typeface="Montserrat Light"/>
                <a:sym typeface="Montserrat Light"/>
              </a:endParaRPr>
            </a:p>
          </p:txBody>
        </p:sp>
        <p:sp>
          <p:nvSpPr>
            <p:cNvPr id="198" name="Google Shape;198;p11"/>
            <p:cNvSpPr txBox="1"/>
            <p:nvPr/>
          </p:nvSpPr>
          <p:spPr>
            <a:xfrm>
              <a:off x="-657792" y="8041075"/>
              <a:ext cx="4110600" cy="9945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chemeClr val="accent2"/>
                  </a:solidFill>
                  <a:latin typeface="Playfair Display"/>
                  <a:ea typeface="Playfair Display"/>
                  <a:cs typeface="Playfair Display"/>
                  <a:sym typeface="Playfair Display"/>
                </a:rPr>
                <a:t>Julian</a:t>
              </a:r>
              <a:endParaRPr/>
            </a:p>
          </p:txBody>
        </p:sp>
      </p:grpSp>
      <p:sp>
        <p:nvSpPr>
          <p:cNvPr id="199" name="Google Shape;199;p11"/>
          <p:cNvSpPr txBox="1"/>
          <p:nvPr/>
        </p:nvSpPr>
        <p:spPr>
          <a:xfrm>
            <a:off x="18967375" y="7695475"/>
            <a:ext cx="3786600" cy="29490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3200">
                <a:solidFill>
                  <a:schemeClr val="dk1"/>
                </a:solidFill>
                <a:latin typeface="Montserrat Light"/>
                <a:ea typeface="Montserrat Light"/>
                <a:cs typeface="Montserrat Light"/>
                <a:sym typeface="Montserrat Light"/>
              </a:rPr>
              <a:t>22</a:t>
            </a:r>
            <a:r>
              <a:rPr lang="en-US" sz="3200">
                <a:solidFill>
                  <a:schemeClr val="dk1"/>
                </a:solidFill>
                <a:latin typeface="Montserrat Light"/>
                <a:ea typeface="Montserrat Light"/>
                <a:cs typeface="Montserrat Light"/>
                <a:sym typeface="Montserrat Light"/>
              </a:rPr>
              <a:t> </a:t>
            </a:r>
            <a:endParaRPr sz="3200">
              <a:solidFill>
                <a:schemeClr val="dk1"/>
              </a:solidFill>
              <a:latin typeface="Montserrat Light"/>
              <a:ea typeface="Montserrat Light"/>
              <a:cs typeface="Montserrat Light"/>
              <a:sym typeface="Montserrat Light"/>
            </a:endParaRPr>
          </a:p>
          <a:p>
            <a:pPr indent="0" lvl="0" marL="0" marR="0" rtl="0" algn="ctr">
              <a:lnSpc>
                <a:spcPct val="120000"/>
              </a:lnSpc>
              <a:spcBef>
                <a:spcPts val="0"/>
              </a:spcBef>
              <a:spcAft>
                <a:spcPts val="0"/>
              </a:spcAft>
              <a:buNone/>
            </a:pPr>
            <a:r>
              <a:rPr lang="en-US" sz="3200">
                <a:solidFill>
                  <a:schemeClr val="dk1"/>
                </a:solidFill>
                <a:latin typeface="Montserrat Light"/>
                <a:ea typeface="Montserrat Light"/>
                <a:cs typeface="Montserrat Light"/>
                <a:sym typeface="Montserrat Light"/>
              </a:rPr>
              <a:t>Humbio TA &amp; reality TV lover from Texas</a:t>
            </a:r>
            <a:endParaRPr sz="3200">
              <a:solidFill>
                <a:schemeClr val="dk1"/>
              </a:solidFill>
              <a:latin typeface="Montserrat Light"/>
              <a:ea typeface="Montserrat Light"/>
              <a:cs typeface="Montserrat Light"/>
              <a:sym typeface="Montserrat Light"/>
            </a:endParaRPr>
          </a:p>
          <a:p>
            <a:pPr indent="0" lvl="0" marL="0" marR="0" rtl="0" algn="ctr">
              <a:lnSpc>
                <a:spcPct val="120000"/>
              </a:lnSpc>
              <a:spcBef>
                <a:spcPts val="0"/>
              </a:spcBef>
              <a:spcAft>
                <a:spcPts val="0"/>
              </a:spcAft>
              <a:buNone/>
            </a:pPr>
            <a:r>
              <a:t/>
            </a:r>
            <a:endParaRPr sz="3200">
              <a:solidFill>
                <a:schemeClr val="dk1"/>
              </a:solidFill>
              <a:latin typeface="Montserrat Light"/>
              <a:ea typeface="Montserrat Light"/>
              <a:cs typeface="Montserrat Light"/>
              <a:sym typeface="Montserrat Light"/>
            </a:endParaRPr>
          </a:p>
        </p:txBody>
      </p:sp>
      <p:sp>
        <p:nvSpPr>
          <p:cNvPr id="200" name="Google Shape;200;p11"/>
          <p:cNvSpPr txBox="1"/>
          <p:nvPr/>
        </p:nvSpPr>
        <p:spPr>
          <a:xfrm>
            <a:off x="19031812" y="6706610"/>
            <a:ext cx="3455700" cy="831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rgbClr val="FCE5CD"/>
                </a:solidFill>
                <a:latin typeface="Playfair Display"/>
                <a:ea typeface="Playfair Display"/>
                <a:cs typeface="Playfair Display"/>
                <a:sym typeface="Playfair Display"/>
              </a:rPr>
              <a:t>Deba</a:t>
            </a:r>
            <a:endParaRPr>
              <a:solidFill>
                <a:srgbClr val="FCE5CD"/>
              </a:solidFill>
            </a:endParaRPr>
          </a:p>
        </p:txBody>
      </p:sp>
      <p:pic>
        <p:nvPicPr>
          <p:cNvPr id="201" name="Google Shape;201;p11"/>
          <p:cNvPicPr preferRelativeResize="0"/>
          <p:nvPr/>
        </p:nvPicPr>
        <p:blipFill>
          <a:blip r:embed="rId3">
            <a:alphaModFix/>
          </a:blip>
          <a:stretch>
            <a:fillRect/>
          </a:stretch>
        </p:blipFill>
        <p:spPr>
          <a:xfrm>
            <a:off x="9808464" y="-4181765"/>
            <a:ext cx="3786627" cy="3539687"/>
          </a:xfrm>
          <a:prstGeom prst="rect">
            <a:avLst/>
          </a:prstGeom>
          <a:noFill/>
          <a:ln>
            <a:noFill/>
          </a:ln>
        </p:spPr>
      </p:pic>
      <p:pic>
        <p:nvPicPr>
          <p:cNvPr id="202" name="Google Shape;202;p11"/>
          <p:cNvPicPr preferRelativeResize="0"/>
          <p:nvPr/>
        </p:nvPicPr>
        <p:blipFill rotWithShape="1">
          <a:blip r:embed="rId4">
            <a:alphaModFix/>
          </a:blip>
          <a:srcRect b="5157" l="0" r="0" t="5148"/>
          <a:stretch/>
        </p:blipFill>
        <p:spPr>
          <a:xfrm>
            <a:off x="19043550" y="2765274"/>
            <a:ext cx="3584700" cy="3539700"/>
          </a:xfrm>
          <a:prstGeom prst="ellipse">
            <a:avLst/>
          </a:prstGeom>
          <a:noFill/>
          <a:ln>
            <a:noFill/>
          </a:ln>
        </p:spPr>
      </p:pic>
      <p:cxnSp>
        <p:nvCxnSpPr>
          <p:cNvPr id="203" name="Google Shape;203;p11"/>
          <p:cNvCxnSpPr/>
          <p:nvPr/>
        </p:nvCxnSpPr>
        <p:spPr>
          <a:xfrm flipH="1" rot="10800000">
            <a:off x="4841378" y="11938850"/>
            <a:ext cx="13720800" cy="27300"/>
          </a:xfrm>
          <a:prstGeom prst="straightConnector1">
            <a:avLst/>
          </a:prstGeom>
          <a:noFill/>
          <a:ln cap="flat" cmpd="sng" w="76200">
            <a:solidFill>
              <a:schemeClr val="accent5"/>
            </a:solidFill>
            <a:prstDash val="solid"/>
            <a:round/>
            <a:headEnd len="med" w="med" type="none"/>
            <a:tailEnd len="med" w="med" type="triangle"/>
          </a:ln>
          <a:effectLst>
            <a:outerShdw blurRad="57150" rotWithShape="0" algn="bl" dir="5400000" dist="19050">
              <a:srgbClr val="000000">
                <a:alpha val="50000"/>
              </a:srgbClr>
            </a:outerShdw>
          </a:effectLst>
        </p:spPr>
      </p:cxnSp>
      <p:sp>
        <p:nvSpPr>
          <p:cNvPr id="204" name="Google Shape;204;p11"/>
          <p:cNvSpPr txBox="1"/>
          <p:nvPr/>
        </p:nvSpPr>
        <p:spPr>
          <a:xfrm>
            <a:off x="18280953" y="11520800"/>
            <a:ext cx="4915800" cy="831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rgbClr val="548BEE"/>
                </a:solidFill>
                <a:latin typeface="Playfair Display"/>
                <a:ea typeface="Playfair Display"/>
                <a:cs typeface="Playfair Display"/>
                <a:sym typeface="Playfair Display"/>
              </a:rPr>
              <a:t>Extreme User</a:t>
            </a:r>
            <a:endParaRPr>
              <a:solidFill>
                <a:srgbClr val="548BEE"/>
              </a:solidFill>
            </a:endParaRPr>
          </a:p>
        </p:txBody>
      </p:sp>
      <p:sp>
        <p:nvSpPr>
          <p:cNvPr id="205" name="Google Shape;205;p11"/>
          <p:cNvSpPr txBox="1"/>
          <p:nvPr/>
        </p:nvSpPr>
        <p:spPr>
          <a:xfrm>
            <a:off x="758553" y="11520800"/>
            <a:ext cx="4915800" cy="831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rgbClr val="A9B3C5"/>
                </a:solidFill>
                <a:latin typeface="Playfair Display"/>
                <a:ea typeface="Playfair Display"/>
                <a:cs typeface="Playfair Display"/>
                <a:sym typeface="Playfair Display"/>
              </a:rPr>
              <a:t>Non</a:t>
            </a:r>
            <a:r>
              <a:rPr b="1" lang="en-US" sz="4800">
                <a:solidFill>
                  <a:srgbClr val="A9B3C5"/>
                </a:solidFill>
                <a:latin typeface="Playfair Display"/>
                <a:ea typeface="Playfair Display"/>
                <a:cs typeface="Playfair Display"/>
                <a:sym typeface="Playfair Display"/>
              </a:rPr>
              <a:t>-User</a:t>
            </a:r>
            <a:endParaRPr>
              <a:solidFill>
                <a:srgbClr val="A9B3C5"/>
              </a:solidFill>
            </a:endParaRPr>
          </a:p>
        </p:txBody>
      </p:sp>
      <p:sp>
        <p:nvSpPr>
          <p:cNvPr id="206" name="Google Shape;206;p11"/>
          <p:cNvSpPr txBox="1"/>
          <p:nvPr/>
        </p:nvSpPr>
        <p:spPr>
          <a:xfrm>
            <a:off x="994515" y="12249747"/>
            <a:ext cx="8454300" cy="646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600">
                <a:solidFill>
                  <a:schemeClr val="dk1"/>
                </a:solidFill>
                <a:latin typeface="Montserrat Light"/>
                <a:ea typeface="Montserrat Light"/>
                <a:cs typeface="Montserrat Light"/>
                <a:sym typeface="Montserrat Light"/>
              </a:rPr>
              <a:t>Almost Never</a:t>
            </a:r>
            <a:r>
              <a:rPr b="1" lang="en-US" sz="3600">
                <a:solidFill>
                  <a:schemeClr val="dk1"/>
                </a:solidFill>
                <a:latin typeface="Montserrat Light"/>
                <a:ea typeface="Montserrat Light"/>
                <a:cs typeface="Montserrat Light"/>
                <a:sym typeface="Montserrat Light"/>
              </a:rPr>
              <a:t> Use</a:t>
            </a:r>
            <a:endParaRPr sz="1800"/>
          </a:p>
        </p:txBody>
      </p:sp>
      <p:sp>
        <p:nvSpPr>
          <p:cNvPr id="207" name="Google Shape;207;p11"/>
          <p:cNvSpPr txBox="1"/>
          <p:nvPr/>
        </p:nvSpPr>
        <p:spPr>
          <a:xfrm>
            <a:off x="18903315" y="12249747"/>
            <a:ext cx="8454300" cy="646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600">
                <a:solidFill>
                  <a:schemeClr val="dk1"/>
                </a:solidFill>
                <a:latin typeface="Montserrat Light"/>
                <a:ea typeface="Montserrat Light"/>
                <a:cs typeface="Montserrat Light"/>
                <a:sym typeface="Montserrat Light"/>
              </a:rPr>
              <a:t>Always Use</a:t>
            </a:r>
            <a:endParaRPr sz="1800"/>
          </a:p>
        </p:txBody>
      </p:sp>
      <p:pic>
        <p:nvPicPr>
          <p:cNvPr id="208" name="Google Shape;208;p11"/>
          <p:cNvPicPr preferRelativeResize="0"/>
          <p:nvPr/>
        </p:nvPicPr>
        <p:blipFill rotWithShape="1">
          <a:blip r:embed="rId5">
            <a:alphaModFix/>
          </a:blip>
          <a:srcRect b="5157" l="0" r="0" t="5148"/>
          <a:stretch/>
        </p:blipFill>
        <p:spPr>
          <a:xfrm>
            <a:off x="14636238" y="2765274"/>
            <a:ext cx="3584700" cy="3539700"/>
          </a:xfrm>
          <a:prstGeom prst="ellipse">
            <a:avLst/>
          </a:prstGeom>
          <a:noFill/>
          <a:ln>
            <a:noFill/>
          </a:ln>
        </p:spPr>
      </p:pic>
      <p:pic>
        <p:nvPicPr>
          <p:cNvPr id="209" name="Google Shape;209;p11"/>
          <p:cNvPicPr preferRelativeResize="0"/>
          <p:nvPr/>
        </p:nvPicPr>
        <p:blipFill rotWithShape="1">
          <a:blip r:embed="rId6">
            <a:alphaModFix/>
          </a:blip>
          <a:srcRect b="5157" l="0" r="0" t="5148"/>
          <a:stretch/>
        </p:blipFill>
        <p:spPr>
          <a:xfrm>
            <a:off x="1597025" y="2846874"/>
            <a:ext cx="3584700" cy="3376500"/>
          </a:xfrm>
          <a:prstGeom prst="ellipse">
            <a:avLst/>
          </a:prstGeom>
          <a:noFill/>
          <a:ln>
            <a:noFill/>
          </a:ln>
        </p:spPr>
      </p:pic>
      <p:pic>
        <p:nvPicPr>
          <p:cNvPr id="210" name="Google Shape;210;p11"/>
          <p:cNvPicPr preferRelativeResize="0"/>
          <p:nvPr/>
        </p:nvPicPr>
        <p:blipFill rotWithShape="1">
          <a:blip r:embed="rId7">
            <a:alphaModFix/>
          </a:blip>
          <a:srcRect b="5157" l="0" r="0" t="5148"/>
          <a:stretch/>
        </p:blipFill>
        <p:spPr>
          <a:xfrm>
            <a:off x="6346525" y="2846874"/>
            <a:ext cx="3584700" cy="3376500"/>
          </a:xfrm>
          <a:prstGeom prst="ellipse">
            <a:avLst/>
          </a:prstGeom>
          <a:noFill/>
          <a:ln>
            <a:noFill/>
          </a:ln>
        </p:spPr>
      </p:pic>
      <p:grpSp>
        <p:nvGrpSpPr>
          <p:cNvPr id="211" name="Google Shape;211;p11"/>
          <p:cNvGrpSpPr/>
          <p:nvPr/>
        </p:nvGrpSpPr>
        <p:grpSpPr>
          <a:xfrm>
            <a:off x="10522657" y="2765299"/>
            <a:ext cx="3584668" cy="3539652"/>
            <a:chOff x="4583725" y="4319150"/>
            <a:chExt cx="4049100" cy="3882900"/>
          </a:xfrm>
        </p:grpSpPr>
        <p:pic>
          <p:nvPicPr>
            <p:cNvPr id="212" name="Google Shape;212;p11"/>
            <p:cNvPicPr preferRelativeResize="0"/>
            <p:nvPr/>
          </p:nvPicPr>
          <p:blipFill rotWithShape="1">
            <a:blip r:embed="rId8">
              <a:alphaModFix/>
            </a:blip>
            <a:srcRect b="28836" l="13455" r="6831" t="13810"/>
            <a:stretch/>
          </p:blipFill>
          <p:spPr>
            <a:xfrm>
              <a:off x="4583725" y="4319150"/>
              <a:ext cx="4049100" cy="3882900"/>
            </a:xfrm>
            <a:prstGeom prst="ellipse">
              <a:avLst/>
            </a:prstGeom>
            <a:noFill/>
            <a:ln cap="flat" cmpd="sng" w="9525">
              <a:solidFill>
                <a:srgbClr val="A16F4C"/>
              </a:solidFill>
              <a:prstDash val="solid"/>
              <a:round/>
              <a:headEnd len="sm" w="sm" type="none"/>
              <a:tailEnd len="sm" w="sm" type="none"/>
            </a:ln>
          </p:spPr>
        </p:pic>
        <p:sp>
          <p:nvSpPr>
            <p:cNvPr id="213" name="Google Shape;213;p11"/>
            <p:cNvSpPr/>
            <p:nvPr/>
          </p:nvSpPr>
          <p:spPr>
            <a:xfrm rot="763280">
              <a:off x="5994632" y="5465413"/>
              <a:ext cx="1074886" cy="1424072"/>
            </a:xfrm>
            <a:prstGeom prst="ellipse">
              <a:avLst/>
            </a:prstGeom>
            <a:solidFill>
              <a:srgbClr val="D4A090"/>
            </a:solidFill>
            <a:ln cap="flat" cmpd="sng" w="9525">
              <a:solidFill>
                <a:srgbClr val="D4A09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grpSp>
      <p:sp>
        <p:nvSpPr>
          <p:cNvPr id="214" name="Google Shape;214;p11"/>
          <p:cNvSpPr txBox="1"/>
          <p:nvPr/>
        </p:nvSpPr>
        <p:spPr>
          <a:xfrm>
            <a:off x="1619182" y="7695475"/>
            <a:ext cx="4049100" cy="35403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3200">
                <a:solidFill>
                  <a:schemeClr val="dk1"/>
                </a:solidFill>
                <a:latin typeface="Montserrat Light"/>
                <a:ea typeface="Montserrat Light"/>
                <a:cs typeface="Montserrat Light"/>
                <a:sym typeface="Montserrat Light"/>
              </a:rPr>
              <a:t>late 30s</a:t>
            </a:r>
            <a:r>
              <a:rPr lang="en-US" sz="3200">
                <a:solidFill>
                  <a:schemeClr val="dk1"/>
                </a:solidFill>
                <a:latin typeface="Montserrat Light"/>
                <a:ea typeface="Montserrat Light"/>
                <a:cs typeface="Montserrat Light"/>
                <a:sym typeface="Montserrat Light"/>
              </a:rPr>
              <a:t>  </a:t>
            </a:r>
            <a:endParaRPr sz="3200">
              <a:solidFill>
                <a:schemeClr val="dk1"/>
              </a:solidFill>
              <a:latin typeface="Montserrat Light"/>
              <a:ea typeface="Montserrat Light"/>
              <a:cs typeface="Montserrat Light"/>
              <a:sym typeface="Montserrat Light"/>
            </a:endParaRPr>
          </a:p>
          <a:p>
            <a:pPr indent="0" lvl="0" marL="0" marR="0" rtl="0" algn="ctr">
              <a:lnSpc>
                <a:spcPct val="120000"/>
              </a:lnSpc>
              <a:spcBef>
                <a:spcPts val="0"/>
              </a:spcBef>
              <a:spcAft>
                <a:spcPts val="0"/>
              </a:spcAft>
              <a:buNone/>
            </a:pPr>
            <a:r>
              <a:rPr lang="en-US" sz="3200">
                <a:solidFill>
                  <a:schemeClr val="dk1"/>
                </a:solidFill>
                <a:latin typeface="Montserrat Light"/>
                <a:ea typeface="Montserrat Light"/>
                <a:cs typeface="Montserrat Light"/>
                <a:sym typeface="Montserrat Light"/>
              </a:rPr>
              <a:t>NPD @ Stanford, Star Wars and wrestling media </a:t>
            </a:r>
            <a:r>
              <a:rPr lang="en-US" sz="3200">
                <a:solidFill>
                  <a:schemeClr val="dk1"/>
                </a:solidFill>
                <a:latin typeface="Montserrat Light"/>
                <a:ea typeface="Montserrat Light"/>
                <a:cs typeface="Montserrat Light"/>
                <a:sym typeface="Montserrat Light"/>
              </a:rPr>
              <a:t>enthusiast from Mexico</a:t>
            </a:r>
            <a:endParaRPr/>
          </a:p>
        </p:txBody>
      </p:sp>
      <p:sp>
        <p:nvSpPr>
          <p:cNvPr id="215" name="Google Shape;215;p11"/>
          <p:cNvSpPr txBox="1"/>
          <p:nvPr/>
        </p:nvSpPr>
        <p:spPr>
          <a:xfrm>
            <a:off x="1915897" y="6706610"/>
            <a:ext cx="3455700" cy="831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rgbClr val="D9D2E9"/>
                </a:solidFill>
                <a:latin typeface="Playfair Display"/>
                <a:ea typeface="Playfair Display"/>
                <a:cs typeface="Playfair Display"/>
                <a:sym typeface="Playfair Display"/>
              </a:rPr>
              <a:t>Rene</a:t>
            </a:r>
            <a:endParaRPr>
              <a:solidFill>
                <a:srgbClr val="D9D2E9"/>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12"/>
          <p:cNvSpPr/>
          <p:nvPr/>
        </p:nvSpPr>
        <p:spPr>
          <a:xfrm flipH="1" rot="-5400000">
            <a:off x="15664076" y="-3874079"/>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1">
              <a:alpha val="196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21" name="Google Shape;221;p12"/>
          <p:cNvSpPr/>
          <p:nvPr/>
        </p:nvSpPr>
        <p:spPr>
          <a:xfrm>
            <a:off x="-1682385" y="3526863"/>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22" name="Google Shape;222;p12"/>
          <p:cNvSpPr/>
          <p:nvPr/>
        </p:nvSpPr>
        <p:spPr>
          <a:xfrm>
            <a:off x="-1048999" y="4476467"/>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23" name="Google Shape;223;p12"/>
          <p:cNvSpPr/>
          <p:nvPr/>
        </p:nvSpPr>
        <p:spPr>
          <a:xfrm rot="5400000">
            <a:off x="-9357581" y="10142180"/>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24" name="Google Shape;224;p12"/>
          <p:cNvSpPr/>
          <p:nvPr/>
        </p:nvSpPr>
        <p:spPr>
          <a:xfrm rot="10800000">
            <a:off x="5036486" y="-967128"/>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25" name="Google Shape;225;p12"/>
          <p:cNvSpPr/>
          <p:nvPr/>
        </p:nvSpPr>
        <p:spPr>
          <a:xfrm rot="6299965">
            <a:off x="21265039" y="-4852226"/>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26" name="Google Shape;226;p12"/>
          <p:cNvSpPr txBox="1"/>
          <p:nvPr/>
        </p:nvSpPr>
        <p:spPr>
          <a:xfrm>
            <a:off x="3706784" y="5272650"/>
            <a:ext cx="16964100" cy="31707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lang="en-US" sz="20000">
                <a:solidFill>
                  <a:schemeClr val="accent4"/>
                </a:solidFill>
                <a:latin typeface="Playfair Display ExtraBold"/>
                <a:ea typeface="Playfair Display ExtraBold"/>
                <a:cs typeface="Playfair Display ExtraBold"/>
                <a:sym typeface="Playfair Display ExtraBold"/>
              </a:rPr>
              <a:t>More Insights</a:t>
            </a:r>
            <a:endParaRPr sz="200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pic>
        <p:nvPicPr>
          <p:cNvPr id="232" name="Google Shape;232;p13"/>
          <p:cNvPicPr preferRelativeResize="0"/>
          <p:nvPr/>
        </p:nvPicPr>
        <p:blipFill>
          <a:blip r:embed="rId3">
            <a:alphaModFix/>
          </a:blip>
          <a:stretch>
            <a:fillRect/>
          </a:stretch>
        </p:blipFill>
        <p:spPr>
          <a:xfrm>
            <a:off x="28225" y="28225"/>
            <a:ext cx="24377651" cy="13748132"/>
          </a:xfrm>
          <a:prstGeom prst="rect">
            <a:avLst/>
          </a:prstGeom>
          <a:noFill/>
          <a:ln>
            <a:noFill/>
          </a:ln>
        </p:spPr>
      </p:pic>
      <p:grpSp>
        <p:nvGrpSpPr>
          <p:cNvPr id="233" name="Google Shape;233;p13"/>
          <p:cNvGrpSpPr/>
          <p:nvPr/>
        </p:nvGrpSpPr>
        <p:grpSpPr>
          <a:xfrm>
            <a:off x="10251815" y="5001601"/>
            <a:ext cx="3930461" cy="3801359"/>
            <a:chOff x="4583725" y="4319150"/>
            <a:chExt cx="4049100" cy="3882900"/>
          </a:xfrm>
        </p:grpSpPr>
        <p:pic>
          <p:nvPicPr>
            <p:cNvPr id="234" name="Google Shape;234;p13"/>
            <p:cNvPicPr preferRelativeResize="0"/>
            <p:nvPr/>
          </p:nvPicPr>
          <p:blipFill rotWithShape="1">
            <a:blip r:embed="rId4">
              <a:alphaModFix/>
            </a:blip>
            <a:srcRect b="28836" l="13455" r="6831" t="13810"/>
            <a:stretch/>
          </p:blipFill>
          <p:spPr>
            <a:xfrm>
              <a:off x="4583725" y="4319150"/>
              <a:ext cx="4049100" cy="3882900"/>
            </a:xfrm>
            <a:prstGeom prst="ellipse">
              <a:avLst/>
            </a:prstGeom>
            <a:noFill/>
            <a:ln cap="flat" cmpd="sng" w="9525">
              <a:solidFill>
                <a:srgbClr val="A16F4C"/>
              </a:solidFill>
              <a:prstDash val="solid"/>
              <a:round/>
              <a:headEnd len="sm" w="sm" type="none"/>
              <a:tailEnd len="sm" w="sm" type="none"/>
            </a:ln>
          </p:spPr>
        </p:pic>
        <p:sp>
          <p:nvSpPr>
            <p:cNvPr id="235" name="Google Shape;235;p13"/>
            <p:cNvSpPr/>
            <p:nvPr/>
          </p:nvSpPr>
          <p:spPr>
            <a:xfrm rot="763280">
              <a:off x="5994632" y="5465413"/>
              <a:ext cx="1074886" cy="1424072"/>
            </a:xfrm>
            <a:prstGeom prst="ellipse">
              <a:avLst/>
            </a:prstGeom>
            <a:solidFill>
              <a:srgbClr val="D4A090"/>
            </a:solidFill>
            <a:ln cap="flat" cmpd="sng" w="9525">
              <a:solidFill>
                <a:srgbClr val="D4A09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grpSp>
      <p:sp>
        <p:nvSpPr>
          <p:cNvPr id="236" name="Google Shape;236;p13"/>
          <p:cNvSpPr txBox="1"/>
          <p:nvPr/>
        </p:nvSpPr>
        <p:spPr>
          <a:xfrm>
            <a:off x="9297950" y="4726175"/>
            <a:ext cx="3253800" cy="8310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4800">
                <a:solidFill>
                  <a:srgbClr val="FF95AC"/>
                </a:solidFill>
                <a:latin typeface="Playfair Display"/>
                <a:ea typeface="Playfair Display"/>
                <a:cs typeface="Playfair Display"/>
                <a:sym typeface="Playfair Display"/>
              </a:rPr>
              <a:t>Say</a:t>
            </a:r>
            <a:endParaRPr/>
          </a:p>
        </p:txBody>
      </p:sp>
      <p:sp>
        <p:nvSpPr>
          <p:cNvPr id="237" name="Google Shape;237;p13"/>
          <p:cNvSpPr txBox="1"/>
          <p:nvPr/>
        </p:nvSpPr>
        <p:spPr>
          <a:xfrm>
            <a:off x="13891307" y="4726175"/>
            <a:ext cx="1882200" cy="8310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4800">
                <a:solidFill>
                  <a:schemeClr val="accent4"/>
                </a:solidFill>
                <a:latin typeface="Playfair Display"/>
                <a:ea typeface="Playfair Display"/>
                <a:cs typeface="Playfair Display"/>
                <a:sym typeface="Playfair Display"/>
              </a:rPr>
              <a:t>Think</a:t>
            </a:r>
            <a:endParaRPr/>
          </a:p>
        </p:txBody>
      </p:sp>
      <p:sp>
        <p:nvSpPr>
          <p:cNvPr id="238" name="Google Shape;238;p13"/>
          <p:cNvSpPr txBox="1"/>
          <p:nvPr/>
        </p:nvSpPr>
        <p:spPr>
          <a:xfrm>
            <a:off x="9297950" y="8146100"/>
            <a:ext cx="1191300" cy="8310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4800">
                <a:solidFill>
                  <a:schemeClr val="accent2"/>
                </a:solidFill>
                <a:latin typeface="Playfair Display"/>
                <a:ea typeface="Playfair Display"/>
                <a:cs typeface="Playfair Display"/>
                <a:sym typeface="Playfair Display"/>
              </a:rPr>
              <a:t>Do</a:t>
            </a:r>
            <a:endParaRPr/>
          </a:p>
        </p:txBody>
      </p:sp>
      <p:sp>
        <p:nvSpPr>
          <p:cNvPr id="239" name="Google Shape;239;p13"/>
          <p:cNvSpPr txBox="1"/>
          <p:nvPr/>
        </p:nvSpPr>
        <p:spPr>
          <a:xfrm>
            <a:off x="13981183" y="8146100"/>
            <a:ext cx="1526100" cy="8310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4800">
                <a:solidFill>
                  <a:schemeClr val="accent5"/>
                </a:solidFill>
                <a:latin typeface="Playfair Display"/>
                <a:ea typeface="Playfair Display"/>
                <a:cs typeface="Playfair Display"/>
                <a:sym typeface="Playfair Display"/>
              </a:rPr>
              <a:t>Feel</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pic>
        <p:nvPicPr>
          <p:cNvPr id="245" name="Google Shape;245;p14"/>
          <p:cNvPicPr preferRelativeResize="0"/>
          <p:nvPr/>
        </p:nvPicPr>
        <p:blipFill>
          <a:blip r:embed="rId3">
            <a:alphaModFix amt="25000"/>
          </a:blip>
          <a:stretch>
            <a:fillRect/>
          </a:stretch>
        </p:blipFill>
        <p:spPr>
          <a:xfrm>
            <a:off x="0" y="-16075"/>
            <a:ext cx="24377651" cy="13748132"/>
          </a:xfrm>
          <a:prstGeom prst="rect">
            <a:avLst/>
          </a:prstGeom>
          <a:noFill/>
          <a:ln>
            <a:noFill/>
          </a:ln>
        </p:spPr>
      </p:pic>
      <p:grpSp>
        <p:nvGrpSpPr>
          <p:cNvPr id="246" name="Google Shape;246;p14"/>
          <p:cNvGrpSpPr/>
          <p:nvPr/>
        </p:nvGrpSpPr>
        <p:grpSpPr>
          <a:xfrm>
            <a:off x="10251815" y="5001601"/>
            <a:ext cx="3930461" cy="3801359"/>
            <a:chOff x="4583725" y="4319150"/>
            <a:chExt cx="4049100" cy="3882900"/>
          </a:xfrm>
        </p:grpSpPr>
        <p:pic>
          <p:nvPicPr>
            <p:cNvPr id="247" name="Google Shape;247;p14"/>
            <p:cNvPicPr preferRelativeResize="0"/>
            <p:nvPr/>
          </p:nvPicPr>
          <p:blipFill rotWithShape="1">
            <a:blip r:embed="rId4">
              <a:alphaModFix/>
            </a:blip>
            <a:srcRect b="28836" l="13455" r="6831" t="13810"/>
            <a:stretch/>
          </p:blipFill>
          <p:spPr>
            <a:xfrm>
              <a:off x="4583725" y="4319150"/>
              <a:ext cx="4049100" cy="3882900"/>
            </a:xfrm>
            <a:prstGeom prst="ellipse">
              <a:avLst/>
            </a:prstGeom>
            <a:noFill/>
            <a:ln cap="flat" cmpd="sng" w="9525">
              <a:solidFill>
                <a:srgbClr val="A16F4C"/>
              </a:solidFill>
              <a:prstDash val="solid"/>
              <a:round/>
              <a:headEnd len="sm" w="sm" type="none"/>
              <a:tailEnd len="sm" w="sm" type="none"/>
            </a:ln>
          </p:spPr>
        </p:pic>
        <p:sp>
          <p:nvSpPr>
            <p:cNvPr id="248" name="Google Shape;248;p14"/>
            <p:cNvSpPr/>
            <p:nvPr/>
          </p:nvSpPr>
          <p:spPr>
            <a:xfrm rot="763280">
              <a:off x="5994632" y="5465413"/>
              <a:ext cx="1074886" cy="1424072"/>
            </a:xfrm>
            <a:prstGeom prst="ellipse">
              <a:avLst/>
            </a:prstGeom>
            <a:solidFill>
              <a:srgbClr val="D4A090"/>
            </a:solidFill>
            <a:ln cap="flat" cmpd="sng" w="9525">
              <a:solidFill>
                <a:srgbClr val="D4A09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grpSp>
      <p:sp>
        <p:nvSpPr>
          <p:cNvPr id="249" name="Google Shape;249;p14"/>
          <p:cNvSpPr/>
          <p:nvPr/>
        </p:nvSpPr>
        <p:spPr>
          <a:xfrm flipH="1" rot="10800000">
            <a:off x="8319039" y="-3126034"/>
            <a:ext cx="4396266" cy="2918706"/>
          </a:xfrm>
          <a:custGeom>
            <a:rect b="b" l="l" r="r" t="t"/>
            <a:pathLst>
              <a:path extrusionOk="0" h="1444904" w="1444952">
                <a:moveTo>
                  <a:pt x="722477" y="0"/>
                </a:moveTo>
                <a:lnTo>
                  <a:pt x="0" y="1444904"/>
                </a:lnTo>
                <a:lnTo>
                  <a:pt x="1444952" y="1444904"/>
                </a:lnTo>
                <a:lnTo>
                  <a:pt x="722477" y="0"/>
                </a:ln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50" name="Google Shape;250;p14"/>
          <p:cNvSpPr txBox="1"/>
          <p:nvPr/>
        </p:nvSpPr>
        <p:spPr>
          <a:xfrm>
            <a:off x="7668822" y="-2820399"/>
            <a:ext cx="5696700" cy="11697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7000">
                <a:solidFill>
                  <a:schemeClr val="accent5"/>
                </a:solidFill>
                <a:latin typeface="Playfair Display"/>
                <a:ea typeface="Playfair Display"/>
                <a:cs typeface="Playfair Display"/>
                <a:sym typeface="Playfair Display"/>
              </a:rPr>
              <a:t>Insights</a:t>
            </a:r>
            <a:endParaRPr sz="7000"/>
          </a:p>
        </p:txBody>
      </p:sp>
      <p:sp>
        <p:nvSpPr>
          <p:cNvPr id="251" name="Google Shape;251;p14"/>
          <p:cNvSpPr/>
          <p:nvPr/>
        </p:nvSpPr>
        <p:spPr>
          <a:xfrm flipH="1" rot="10800000">
            <a:off x="16437868" y="-2539530"/>
            <a:ext cx="3504009" cy="2055376"/>
          </a:xfrm>
          <a:custGeom>
            <a:rect b="b" l="l" r="r" t="t"/>
            <a:pathLst>
              <a:path extrusionOk="0" h="1444904" w="1444952">
                <a:moveTo>
                  <a:pt x="722477" y="0"/>
                </a:moveTo>
                <a:lnTo>
                  <a:pt x="0" y="1444904"/>
                </a:lnTo>
                <a:lnTo>
                  <a:pt x="1444952" y="1444904"/>
                </a:lnTo>
                <a:lnTo>
                  <a:pt x="722477" y="0"/>
                </a:ln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52" name="Google Shape;252;p14"/>
          <p:cNvSpPr txBox="1"/>
          <p:nvPr/>
        </p:nvSpPr>
        <p:spPr>
          <a:xfrm flipH="1">
            <a:off x="15212354" y="-2343299"/>
            <a:ext cx="5696700" cy="831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chemeClr val="accent3"/>
                </a:solidFill>
                <a:latin typeface="Playfair Display"/>
                <a:ea typeface="Playfair Display"/>
                <a:cs typeface="Playfair Display"/>
                <a:sym typeface="Playfair Display"/>
              </a:rPr>
              <a:t>Needs</a:t>
            </a:r>
            <a:endParaRPr/>
          </a:p>
        </p:txBody>
      </p:sp>
      <p:pic>
        <p:nvPicPr>
          <p:cNvPr id="253" name="Google Shape;253;p14"/>
          <p:cNvPicPr preferRelativeResize="0"/>
          <p:nvPr/>
        </p:nvPicPr>
        <p:blipFill>
          <a:blip r:embed="rId5">
            <a:alphaModFix/>
          </a:blip>
          <a:stretch>
            <a:fillRect/>
          </a:stretch>
        </p:blipFill>
        <p:spPr>
          <a:xfrm>
            <a:off x="2421150" y="1124550"/>
            <a:ext cx="4694001" cy="5376573"/>
          </a:xfrm>
          <a:prstGeom prst="rect">
            <a:avLst/>
          </a:prstGeom>
          <a:noFill/>
          <a:ln>
            <a:noFill/>
          </a:ln>
        </p:spPr>
      </p:pic>
      <p:pic>
        <p:nvPicPr>
          <p:cNvPr id="254" name="Google Shape;254;p14"/>
          <p:cNvPicPr preferRelativeResize="0"/>
          <p:nvPr/>
        </p:nvPicPr>
        <p:blipFill>
          <a:blip r:embed="rId6">
            <a:alphaModFix/>
          </a:blip>
          <a:stretch>
            <a:fillRect/>
          </a:stretch>
        </p:blipFill>
        <p:spPr>
          <a:xfrm>
            <a:off x="17001450" y="943275"/>
            <a:ext cx="5010508" cy="5739126"/>
          </a:xfrm>
          <a:prstGeom prst="rect">
            <a:avLst/>
          </a:prstGeom>
          <a:noFill/>
          <a:ln>
            <a:noFill/>
          </a:ln>
        </p:spPr>
      </p:pic>
      <p:sp>
        <p:nvSpPr>
          <p:cNvPr id="255" name="Google Shape;255;p14"/>
          <p:cNvSpPr/>
          <p:nvPr/>
        </p:nvSpPr>
        <p:spPr>
          <a:xfrm>
            <a:off x="1678475" y="9423550"/>
            <a:ext cx="21020700" cy="3801300"/>
          </a:xfrm>
          <a:prstGeom prst="roundRect">
            <a:avLst>
              <a:gd fmla="val 16667" name="adj"/>
            </a:avLst>
          </a:prstGeom>
          <a:solidFill>
            <a:srgbClr val="476090">
              <a:alpha val="44380"/>
            </a:srgbClr>
          </a:solidFill>
          <a:ln>
            <a:noFill/>
          </a:ln>
          <a:effectLst>
            <a:outerShdw blurRad="57150" rotWithShape="0" algn="bl" dir="5400000" dist="19050">
              <a:srgbClr val="000000">
                <a:alpha val="87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256" name="Google Shape;256;p14"/>
          <p:cNvSpPr txBox="1"/>
          <p:nvPr/>
        </p:nvSpPr>
        <p:spPr>
          <a:xfrm>
            <a:off x="2421150" y="9710800"/>
            <a:ext cx="20256600" cy="3136800"/>
          </a:xfrm>
          <a:prstGeom prst="rect">
            <a:avLst/>
          </a:prstGeom>
          <a:noFill/>
          <a:ln>
            <a:noFill/>
          </a:ln>
        </p:spPr>
        <p:txBody>
          <a:bodyPr anchorCtr="0" anchor="t" bIns="45700" lIns="91425" spcFirstLastPara="1" rIns="91425" wrap="square" tIns="45700">
            <a:spAutoFit/>
          </a:bodyPr>
          <a:lstStyle/>
          <a:p>
            <a:pPr indent="-501650" lvl="0" marL="457200" rtl="0" algn="l">
              <a:lnSpc>
                <a:spcPct val="120000"/>
              </a:lnSpc>
              <a:spcBef>
                <a:spcPts val="0"/>
              </a:spcBef>
              <a:spcAft>
                <a:spcPts val="0"/>
              </a:spcAft>
              <a:buClr>
                <a:schemeClr val="lt1"/>
              </a:buClr>
              <a:buSzPts val="4300"/>
              <a:buChar char="-"/>
            </a:pPr>
            <a:r>
              <a:rPr lang="en-US" sz="4300">
                <a:solidFill>
                  <a:schemeClr val="lt1"/>
                </a:solidFill>
                <a:latin typeface="Montserrat Light"/>
                <a:ea typeface="Montserrat Light"/>
                <a:cs typeface="Montserrat Light"/>
                <a:sym typeface="Montserrat Light"/>
              </a:rPr>
              <a:t>People wish to have </a:t>
            </a:r>
            <a:r>
              <a:rPr b="1" lang="en-US" sz="4300">
                <a:solidFill>
                  <a:schemeClr val="lt1"/>
                </a:solidFill>
                <a:latin typeface="Montserrat"/>
                <a:ea typeface="Montserrat"/>
                <a:cs typeface="Montserrat"/>
                <a:sym typeface="Montserrat"/>
              </a:rPr>
              <a:t>a sense of bonding or community</a:t>
            </a:r>
            <a:r>
              <a:rPr lang="en-US" sz="4300">
                <a:solidFill>
                  <a:schemeClr val="lt1"/>
                </a:solidFill>
                <a:latin typeface="Montserrat Light"/>
                <a:ea typeface="Montserrat Light"/>
                <a:cs typeface="Montserrat Light"/>
                <a:sym typeface="Montserrat Light"/>
              </a:rPr>
              <a:t> when consuming media. The </a:t>
            </a:r>
            <a:r>
              <a:rPr b="1" lang="en-US" sz="4300">
                <a:solidFill>
                  <a:schemeClr val="lt1"/>
                </a:solidFill>
                <a:latin typeface="Montserrat"/>
                <a:ea typeface="Montserrat"/>
                <a:cs typeface="Montserrat"/>
                <a:sym typeface="Montserrat"/>
              </a:rPr>
              <a:t>quality</a:t>
            </a:r>
            <a:r>
              <a:rPr lang="en-US" sz="4300">
                <a:solidFill>
                  <a:schemeClr val="lt1"/>
                </a:solidFill>
                <a:latin typeface="Montserrat Light"/>
                <a:ea typeface="Montserrat Light"/>
                <a:cs typeface="Montserrat Light"/>
                <a:sym typeface="Montserrat Light"/>
              </a:rPr>
              <a:t> of that community matters a lot.</a:t>
            </a:r>
            <a:endParaRPr sz="4300">
              <a:solidFill>
                <a:schemeClr val="lt1"/>
              </a:solidFill>
              <a:latin typeface="Montserrat Light"/>
              <a:ea typeface="Montserrat Light"/>
              <a:cs typeface="Montserrat Light"/>
              <a:sym typeface="Montserrat Light"/>
            </a:endParaRPr>
          </a:p>
          <a:p>
            <a:pPr indent="-501650" lvl="0" marL="457200" rtl="0" algn="l">
              <a:lnSpc>
                <a:spcPct val="120000"/>
              </a:lnSpc>
              <a:spcBef>
                <a:spcPts val="0"/>
              </a:spcBef>
              <a:spcAft>
                <a:spcPts val="0"/>
              </a:spcAft>
              <a:buClr>
                <a:schemeClr val="lt1"/>
              </a:buClr>
              <a:buSzPts val="4300"/>
              <a:buChar char="-"/>
            </a:pPr>
            <a:r>
              <a:rPr lang="en-US" sz="4300">
                <a:solidFill>
                  <a:schemeClr val="lt1"/>
                </a:solidFill>
                <a:latin typeface="Montserrat Light"/>
                <a:ea typeface="Montserrat Light"/>
                <a:cs typeface="Montserrat Light"/>
                <a:sym typeface="Montserrat Light"/>
              </a:rPr>
              <a:t>People wish to have a </a:t>
            </a:r>
            <a:r>
              <a:rPr b="1" lang="en-US" sz="4300">
                <a:solidFill>
                  <a:schemeClr val="lt1"/>
                </a:solidFill>
                <a:latin typeface="Montserrat"/>
                <a:ea typeface="Montserrat"/>
                <a:cs typeface="Montserrat"/>
                <a:sym typeface="Montserrat"/>
              </a:rPr>
              <a:t>less stressful way to share </a:t>
            </a:r>
            <a:r>
              <a:rPr lang="en-US" sz="4300">
                <a:solidFill>
                  <a:schemeClr val="lt1"/>
                </a:solidFill>
                <a:latin typeface="Montserrat Light"/>
                <a:ea typeface="Montserrat Light"/>
                <a:cs typeface="Montserrat Light"/>
                <a:sym typeface="Montserrat Light"/>
              </a:rPr>
              <a:t>about their personal experience and interact with people who share their passion. </a:t>
            </a:r>
            <a:endParaRPr sz="4300">
              <a:solidFill>
                <a:schemeClr val="lt1"/>
              </a:solidFill>
              <a:latin typeface="Montserrat Light"/>
              <a:ea typeface="Montserrat Light"/>
              <a:cs typeface="Montserrat Light"/>
              <a:sym typeface="Montserrat Light"/>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15"/>
          <p:cNvSpPr/>
          <p:nvPr/>
        </p:nvSpPr>
        <p:spPr>
          <a:xfrm flipH="1" rot="-5400000">
            <a:off x="15664076" y="-3874079"/>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1">
              <a:alpha val="196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62" name="Google Shape;262;p15"/>
          <p:cNvSpPr/>
          <p:nvPr/>
        </p:nvSpPr>
        <p:spPr>
          <a:xfrm>
            <a:off x="-1682385" y="3526863"/>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63" name="Google Shape;263;p15"/>
          <p:cNvSpPr/>
          <p:nvPr/>
        </p:nvSpPr>
        <p:spPr>
          <a:xfrm>
            <a:off x="-1048999" y="4476467"/>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64" name="Google Shape;264;p15"/>
          <p:cNvSpPr/>
          <p:nvPr/>
        </p:nvSpPr>
        <p:spPr>
          <a:xfrm rot="5400000">
            <a:off x="-9357581" y="10142180"/>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65" name="Google Shape;265;p15"/>
          <p:cNvSpPr/>
          <p:nvPr/>
        </p:nvSpPr>
        <p:spPr>
          <a:xfrm rot="10800000">
            <a:off x="5036486" y="-967128"/>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66" name="Google Shape;266;p15"/>
          <p:cNvSpPr/>
          <p:nvPr/>
        </p:nvSpPr>
        <p:spPr>
          <a:xfrm rot="6299965">
            <a:off x="21265039" y="-4852226"/>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67" name="Google Shape;267;p15"/>
          <p:cNvSpPr txBox="1"/>
          <p:nvPr/>
        </p:nvSpPr>
        <p:spPr>
          <a:xfrm>
            <a:off x="3706784" y="5272650"/>
            <a:ext cx="16964100" cy="31707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lang="en-US" sz="20000">
                <a:solidFill>
                  <a:schemeClr val="accent4"/>
                </a:solidFill>
                <a:latin typeface="Playfair Display ExtraBold"/>
                <a:ea typeface="Playfair Display ExtraBold"/>
                <a:cs typeface="Playfair Display ExtraBold"/>
                <a:sym typeface="Playfair Display ExtraBold"/>
              </a:rPr>
              <a:t>POVs</a:t>
            </a:r>
            <a:endParaRPr sz="200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16"/>
          <p:cNvSpPr/>
          <p:nvPr/>
        </p:nvSpPr>
        <p:spPr>
          <a:xfrm rot="5400000">
            <a:off x="10098782" y="-4457791"/>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73" name="Google Shape;273;p16"/>
          <p:cNvSpPr/>
          <p:nvPr/>
        </p:nvSpPr>
        <p:spPr>
          <a:xfrm rot="-5400000">
            <a:off x="-2358830" y="8445484"/>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74" name="Google Shape;274;p16"/>
          <p:cNvSpPr/>
          <p:nvPr/>
        </p:nvSpPr>
        <p:spPr>
          <a:xfrm rot="10800000">
            <a:off x="18170810" y="-561151"/>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75" name="Google Shape;275;p16"/>
          <p:cNvSpPr/>
          <p:nvPr/>
        </p:nvSpPr>
        <p:spPr>
          <a:xfrm>
            <a:off x="19703848" y="1149687"/>
            <a:ext cx="4083552" cy="1134659"/>
          </a:xfrm>
          <a:custGeom>
            <a:rect b="b" l="l" r="r" t="t"/>
            <a:pathLst>
              <a:path extrusionOk="0" h="1134659" w="4083552">
                <a:moveTo>
                  <a:pt x="4083553" y="21372"/>
                </a:moveTo>
                <a:cubicBezTo>
                  <a:pt x="4026719" y="6821"/>
                  <a:pt x="3969247" y="-663"/>
                  <a:pt x="3910502" y="46"/>
                </a:cubicBezTo>
                <a:cubicBezTo>
                  <a:pt x="3662795" y="3041"/>
                  <a:pt x="3436857" y="137432"/>
                  <a:pt x="3228523" y="256345"/>
                </a:cubicBezTo>
                <a:cubicBezTo>
                  <a:pt x="3007464" y="382515"/>
                  <a:pt x="2780166" y="518096"/>
                  <a:pt x="2523966" y="556977"/>
                </a:cubicBezTo>
                <a:cubicBezTo>
                  <a:pt x="2228622" y="601803"/>
                  <a:pt x="1934580" y="530748"/>
                  <a:pt x="1646720" y="471494"/>
                </a:cubicBezTo>
                <a:cubicBezTo>
                  <a:pt x="1351661" y="410757"/>
                  <a:pt x="1059912" y="371686"/>
                  <a:pt x="764786" y="453551"/>
                </a:cubicBezTo>
                <a:cubicBezTo>
                  <a:pt x="498296" y="527469"/>
                  <a:pt x="254849" y="662530"/>
                  <a:pt x="0" y="766438"/>
                </a:cubicBezTo>
                <a:moveTo>
                  <a:pt x="4083553" y="389592"/>
                </a:moveTo>
                <a:cubicBezTo>
                  <a:pt x="4026719" y="375031"/>
                  <a:pt x="3969247" y="367548"/>
                  <a:pt x="3910502" y="368266"/>
                </a:cubicBezTo>
                <a:cubicBezTo>
                  <a:pt x="3662795" y="371261"/>
                  <a:pt x="3436857" y="505652"/>
                  <a:pt x="3228523" y="624555"/>
                </a:cubicBezTo>
                <a:cubicBezTo>
                  <a:pt x="3007464" y="750735"/>
                  <a:pt x="2780166" y="886315"/>
                  <a:pt x="2523966" y="925198"/>
                </a:cubicBezTo>
                <a:cubicBezTo>
                  <a:pt x="2228622" y="970023"/>
                  <a:pt x="1934580" y="898967"/>
                  <a:pt x="1646720" y="839714"/>
                </a:cubicBezTo>
                <a:cubicBezTo>
                  <a:pt x="1351661" y="778977"/>
                  <a:pt x="1059912" y="739906"/>
                  <a:pt x="764786" y="821761"/>
                </a:cubicBezTo>
                <a:cubicBezTo>
                  <a:pt x="498296" y="895679"/>
                  <a:pt x="254849" y="1030751"/>
                  <a:pt x="0" y="1134659"/>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76" name="Google Shape;276;p16"/>
          <p:cNvSpPr/>
          <p:nvPr/>
        </p:nvSpPr>
        <p:spPr>
          <a:xfrm rot="10800000">
            <a:off x="-11160422" y="-13308597"/>
            <a:ext cx="15378657" cy="18499410"/>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77" name="Google Shape;277;p16"/>
          <p:cNvSpPr txBox="1"/>
          <p:nvPr/>
        </p:nvSpPr>
        <p:spPr>
          <a:xfrm>
            <a:off x="2449775" y="2670675"/>
            <a:ext cx="19478100" cy="14808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t/>
            </a:r>
            <a:endParaRPr sz="4100">
              <a:solidFill>
                <a:schemeClr val="lt1"/>
              </a:solidFill>
              <a:latin typeface="Montserrat Light"/>
              <a:ea typeface="Montserrat Light"/>
              <a:cs typeface="Montserrat Light"/>
              <a:sym typeface="Montserrat Light"/>
            </a:endParaRPr>
          </a:p>
          <a:p>
            <a:pPr indent="0" lvl="0" marL="457200" rtl="0" algn="l">
              <a:lnSpc>
                <a:spcPct val="120000"/>
              </a:lnSpc>
              <a:spcBef>
                <a:spcPts val="0"/>
              </a:spcBef>
              <a:spcAft>
                <a:spcPts val="0"/>
              </a:spcAft>
              <a:buNone/>
            </a:pPr>
            <a:r>
              <a:t/>
            </a:r>
            <a:endParaRPr b="1" sz="4100">
              <a:solidFill>
                <a:srgbClr val="FFFFFF"/>
              </a:solidFill>
              <a:latin typeface="Montserrat"/>
              <a:ea typeface="Montserrat"/>
              <a:cs typeface="Montserrat"/>
              <a:sym typeface="Montserrat"/>
            </a:endParaRPr>
          </a:p>
        </p:txBody>
      </p:sp>
      <p:sp>
        <p:nvSpPr>
          <p:cNvPr id="278" name="Google Shape;278;p16"/>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POV ~ David</a:t>
            </a:r>
            <a:endParaRPr/>
          </a:p>
        </p:txBody>
      </p:sp>
      <p:pic>
        <p:nvPicPr>
          <p:cNvPr id="279" name="Google Shape;279;p16"/>
          <p:cNvPicPr preferRelativeResize="0"/>
          <p:nvPr/>
        </p:nvPicPr>
        <p:blipFill>
          <a:blip r:embed="rId3">
            <a:alphaModFix/>
          </a:blip>
          <a:stretch>
            <a:fillRect/>
          </a:stretch>
        </p:blipFill>
        <p:spPr>
          <a:xfrm>
            <a:off x="508621" y="492745"/>
            <a:ext cx="2024400" cy="1870800"/>
          </a:xfrm>
          <a:prstGeom prst="ellipse">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17"/>
          <p:cNvSpPr/>
          <p:nvPr/>
        </p:nvSpPr>
        <p:spPr>
          <a:xfrm rot="5400000">
            <a:off x="10098782" y="-4457791"/>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85" name="Google Shape;285;p17"/>
          <p:cNvSpPr/>
          <p:nvPr/>
        </p:nvSpPr>
        <p:spPr>
          <a:xfrm rot="-5400000">
            <a:off x="-2358830" y="8445484"/>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86" name="Google Shape;286;p17"/>
          <p:cNvSpPr/>
          <p:nvPr/>
        </p:nvSpPr>
        <p:spPr>
          <a:xfrm rot="10800000">
            <a:off x="18170810" y="-561151"/>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87" name="Google Shape;287;p17"/>
          <p:cNvSpPr/>
          <p:nvPr/>
        </p:nvSpPr>
        <p:spPr>
          <a:xfrm>
            <a:off x="19703848" y="1149687"/>
            <a:ext cx="4083552" cy="1134659"/>
          </a:xfrm>
          <a:custGeom>
            <a:rect b="b" l="l" r="r" t="t"/>
            <a:pathLst>
              <a:path extrusionOk="0" h="1134659" w="4083552">
                <a:moveTo>
                  <a:pt x="4083553" y="21372"/>
                </a:moveTo>
                <a:cubicBezTo>
                  <a:pt x="4026719" y="6821"/>
                  <a:pt x="3969247" y="-663"/>
                  <a:pt x="3910502" y="46"/>
                </a:cubicBezTo>
                <a:cubicBezTo>
                  <a:pt x="3662795" y="3041"/>
                  <a:pt x="3436857" y="137432"/>
                  <a:pt x="3228523" y="256345"/>
                </a:cubicBezTo>
                <a:cubicBezTo>
                  <a:pt x="3007464" y="382515"/>
                  <a:pt x="2780166" y="518096"/>
                  <a:pt x="2523966" y="556977"/>
                </a:cubicBezTo>
                <a:cubicBezTo>
                  <a:pt x="2228622" y="601803"/>
                  <a:pt x="1934580" y="530748"/>
                  <a:pt x="1646720" y="471494"/>
                </a:cubicBezTo>
                <a:cubicBezTo>
                  <a:pt x="1351661" y="410757"/>
                  <a:pt x="1059912" y="371686"/>
                  <a:pt x="764786" y="453551"/>
                </a:cubicBezTo>
                <a:cubicBezTo>
                  <a:pt x="498296" y="527469"/>
                  <a:pt x="254849" y="662530"/>
                  <a:pt x="0" y="766438"/>
                </a:cubicBezTo>
                <a:moveTo>
                  <a:pt x="4083553" y="389592"/>
                </a:moveTo>
                <a:cubicBezTo>
                  <a:pt x="4026719" y="375031"/>
                  <a:pt x="3969247" y="367548"/>
                  <a:pt x="3910502" y="368266"/>
                </a:cubicBezTo>
                <a:cubicBezTo>
                  <a:pt x="3662795" y="371261"/>
                  <a:pt x="3436857" y="505652"/>
                  <a:pt x="3228523" y="624555"/>
                </a:cubicBezTo>
                <a:cubicBezTo>
                  <a:pt x="3007464" y="750735"/>
                  <a:pt x="2780166" y="886315"/>
                  <a:pt x="2523966" y="925198"/>
                </a:cubicBezTo>
                <a:cubicBezTo>
                  <a:pt x="2228622" y="970023"/>
                  <a:pt x="1934580" y="898967"/>
                  <a:pt x="1646720" y="839714"/>
                </a:cubicBezTo>
                <a:cubicBezTo>
                  <a:pt x="1351661" y="778977"/>
                  <a:pt x="1059912" y="739906"/>
                  <a:pt x="764786" y="821761"/>
                </a:cubicBezTo>
                <a:cubicBezTo>
                  <a:pt x="498296" y="895679"/>
                  <a:pt x="254849" y="1030751"/>
                  <a:pt x="0" y="1134659"/>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88" name="Google Shape;288;p17"/>
          <p:cNvSpPr/>
          <p:nvPr/>
        </p:nvSpPr>
        <p:spPr>
          <a:xfrm rot="10800000">
            <a:off x="-11160422" y="-13308597"/>
            <a:ext cx="15378657" cy="18499410"/>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89" name="Google Shape;289;p17"/>
          <p:cNvSpPr txBox="1"/>
          <p:nvPr/>
        </p:nvSpPr>
        <p:spPr>
          <a:xfrm>
            <a:off x="2449775" y="2670675"/>
            <a:ext cx="19478100" cy="29952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b="1" lang="en-US" sz="4100">
                <a:solidFill>
                  <a:srgbClr val="A1C3FF"/>
                </a:solidFill>
                <a:latin typeface="Montserrat"/>
                <a:ea typeface="Montserrat"/>
                <a:cs typeface="Montserrat"/>
                <a:sym typeface="Montserrat"/>
              </a:rPr>
              <a:t>WE MET </a:t>
            </a:r>
            <a:r>
              <a:rPr lang="en-US" sz="4100">
                <a:solidFill>
                  <a:srgbClr val="FFFFFF"/>
                </a:solidFill>
                <a:latin typeface="Montserrat Light"/>
                <a:ea typeface="Montserrat Light"/>
                <a:cs typeface="Montserrat Light"/>
                <a:sym typeface="Montserrat Light"/>
              </a:rPr>
              <a:t>David, an outdoorsy skateboarding enthusiast who claims to be “social media anti-social” and didn’t carry any electronics with him. </a:t>
            </a:r>
            <a:endParaRPr b="1" sz="4100">
              <a:solidFill>
                <a:srgbClr val="FFFFFF"/>
              </a:solidFill>
              <a:latin typeface="Montserrat"/>
              <a:ea typeface="Montserrat"/>
              <a:cs typeface="Montserrat"/>
              <a:sym typeface="Montserrat"/>
            </a:endParaRPr>
          </a:p>
          <a:p>
            <a:pPr indent="0" lvl="0" marL="0" rtl="0" algn="l">
              <a:lnSpc>
                <a:spcPct val="120000"/>
              </a:lnSpc>
              <a:spcBef>
                <a:spcPts val="0"/>
              </a:spcBef>
              <a:spcAft>
                <a:spcPts val="0"/>
              </a:spcAft>
              <a:buNone/>
            </a:pPr>
            <a:r>
              <a:t/>
            </a:r>
            <a:endParaRPr sz="4100">
              <a:solidFill>
                <a:schemeClr val="lt1"/>
              </a:solidFill>
              <a:latin typeface="Montserrat Light"/>
              <a:ea typeface="Montserrat Light"/>
              <a:cs typeface="Montserrat Light"/>
              <a:sym typeface="Montserrat Light"/>
            </a:endParaRPr>
          </a:p>
          <a:p>
            <a:pPr indent="0" lvl="0" marL="457200" rtl="0" algn="l">
              <a:lnSpc>
                <a:spcPct val="120000"/>
              </a:lnSpc>
              <a:spcBef>
                <a:spcPts val="0"/>
              </a:spcBef>
              <a:spcAft>
                <a:spcPts val="0"/>
              </a:spcAft>
              <a:buNone/>
            </a:pPr>
            <a:r>
              <a:t/>
            </a:r>
            <a:endParaRPr b="1" sz="4100">
              <a:solidFill>
                <a:srgbClr val="FFFFFF"/>
              </a:solidFill>
              <a:latin typeface="Montserrat"/>
              <a:ea typeface="Montserrat"/>
              <a:cs typeface="Montserrat"/>
              <a:sym typeface="Montserrat"/>
            </a:endParaRPr>
          </a:p>
        </p:txBody>
      </p:sp>
      <p:sp>
        <p:nvSpPr>
          <p:cNvPr id="290" name="Google Shape;290;p17"/>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POV ~ David</a:t>
            </a:r>
            <a:endParaRPr/>
          </a:p>
        </p:txBody>
      </p:sp>
      <p:pic>
        <p:nvPicPr>
          <p:cNvPr id="291" name="Google Shape;291;p17"/>
          <p:cNvPicPr preferRelativeResize="0"/>
          <p:nvPr/>
        </p:nvPicPr>
        <p:blipFill>
          <a:blip r:embed="rId3">
            <a:alphaModFix/>
          </a:blip>
          <a:stretch>
            <a:fillRect/>
          </a:stretch>
        </p:blipFill>
        <p:spPr>
          <a:xfrm>
            <a:off x="508621" y="492745"/>
            <a:ext cx="2024400" cy="1870800"/>
          </a:xfrm>
          <a:prstGeom prst="ellipse">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18"/>
          <p:cNvSpPr/>
          <p:nvPr/>
        </p:nvSpPr>
        <p:spPr>
          <a:xfrm rot="5400000">
            <a:off x="10098782" y="-4457791"/>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97" name="Google Shape;297;p18"/>
          <p:cNvSpPr/>
          <p:nvPr/>
        </p:nvSpPr>
        <p:spPr>
          <a:xfrm rot="-5400000">
            <a:off x="-2358830" y="8445484"/>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98" name="Google Shape;298;p18"/>
          <p:cNvSpPr/>
          <p:nvPr/>
        </p:nvSpPr>
        <p:spPr>
          <a:xfrm rot="10800000">
            <a:off x="18170810" y="-561151"/>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99" name="Google Shape;299;p18"/>
          <p:cNvSpPr/>
          <p:nvPr/>
        </p:nvSpPr>
        <p:spPr>
          <a:xfrm>
            <a:off x="19703848" y="1149687"/>
            <a:ext cx="4083552" cy="1134659"/>
          </a:xfrm>
          <a:custGeom>
            <a:rect b="b" l="l" r="r" t="t"/>
            <a:pathLst>
              <a:path extrusionOk="0" h="1134659" w="4083552">
                <a:moveTo>
                  <a:pt x="4083553" y="21372"/>
                </a:moveTo>
                <a:cubicBezTo>
                  <a:pt x="4026719" y="6821"/>
                  <a:pt x="3969247" y="-663"/>
                  <a:pt x="3910502" y="46"/>
                </a:cubicBezTo>
                <a:cubicBezTo>
                  <a:pt x="3662795" y="3041"/>
                  <a:pt x="3436857" y="137432"/>
                  <a:pt x="3228523" y="256345"/>
                </a:cubicBezTo>
                <a:cubicBezTo>
                  <a:pt x="3007464" y="382515"/>
                  <a:pt x="2780166" y="518096"/>
                  <a:pt x="2523966" y="556977"/>
                </a:cubicBezTo>
                <a:cubicBezTo>
                  <a:pt x="2228622" y="601803"/>
                  <a:pt x="1934580" y="530748"/>
                  <a:pt x="1646720" y="471494"/>
                </a:cubicBezTo>
                <a:cubicBezTo>
                  <a:pt x="1351661" y="410757"/>
                  <a:pt x="1059912" y="371686"/>
                  <a:pt x="764786" y="453551"/>
                </a:cubicBezTo>
                <a:cubicBezTo>
                  <a:pt x="498296" y="527469"/>
                  <a:pt x="254849" y="662530"/>
                  <a:pt x="0" y="766438"/>
                </a:cubicBezTo>
                <a:moveTo>
                  <a:pt x="4083553" y="389592"/>
                </a:moveTo>
                <a:cubicBezTo>
                  <a:pt x="4026719" y="375031"/>
                  <a:pt x="3969247" y="367548"/>
                  <a:pt x="3910502" y="368266"/>
                </a:cubicBezTo>
                <a:cubicBezTo>
                  <a:pt x="3662795" y="371261"/>
                  <a:pt x="3436857" y="505652"/>
                  <a:pt x="3228523" y="624555"/>
                </a:cubicBezTo>
                <a:cubicBezTo>
                  <a:pt x="3007464" y="750735"/>
                  <a:pt x="2780166" y="886315"/>
                  <a:pt x="2523966" y="925198"/>
                </a:cubicBezTo>
                <a:cubicBezTo>
                  <a:pt x="2228622" y="970023"/>
                  <a:pt x="1934580" y="898967"/>
                  <a:pt x="1646720" y="839714"/>
                </a:cubicBezTo>
                <a:cubicBezTo>
                  <a:pt x="1351661" y="778977"/>
                  <a:pt x="1059912" y="739906"/>
                  <a:pt x="764786" y="821761"/>
                </a:cubicBezTo>
                <a:cubicBezTo>
                  <a:pt x="498296" y="895679"/>
                  <a:pt x="254849" y="1030751"/>
                  <a:pt x="0" y="1134659"/>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00" name="Google Shape;300;p18"/>
          <p:cNvSpPr/>
          <p:nvPr/>
        </p:nvSpPr>
        <p:spPr>
          <a:xfrm rot="10800000">
            <a:off x="-11160422" y="-13308597"/>
            <a:ext cx="15378657" cy="18499410"/>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01" name="Google Shape;301;p18"/>
          <p:cNvSpPr txBox="1"/>
          <p:nvPr/>
        </p:nvSpPr>
        <p:spPr>
          <a:xfrm>
            <a:off x="2449775" y="2670675"/>
            <a:ext cx="19478100" cy="52671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b="1" lang="en-US" sz="4100">
                <a:solidFill>
                  <a:srgbClr val="A1C3FF"/>
                </a:solidFill>
                <a:latin typeface="Montserrat"/>
                <a:ea typeface="Montserrat"/>
                <a:cs typeface="Montserrat"/>
                <a:sym typeface="Montserrat"/>
              </a:rPr>
              <a:t>WE MET </a:t>
            </a:r>
            <a:r>
              <a:rPr lang="en-US" sz="4100">
                <a:solidFill>
                  <a:srgbClr val="FFFFFF"/>
                </a:solidFill>
                <a:latin typeface="Montserrat Light"/>
                <a:ea typeface="Montserrat Light"/>
                <a:cs typeface="Montserrat Light"/>
                <a:sym typeface="Montserrat Light"/>
              </a:rPr>
              <a:t>David, an outdoorsy skateboarding enthusiast who claims to be “social media anti-social” and didn’t carry any electronics with him. </a:t>
            </a:r>
            <a:endParaRPr b="1" sz="4100">
              <a:solidFill>
                <a:srgbClr val="FFFFFF"/>
              </a:solidFill>
              <a:latin typeface="Montserrat"/>
              <a:ea typeface="Montserrat"/>
              <a:cs typeface="Montserrat"/>
              <a:sym typeface="Montserrat"/>
            </a:endParaRPr>
          </a:p>
          <a:p>
            <a:pPr indent="0" lvl="0" marL="0" rtl="0" algn="l">
              <a:lnSpc>
                <a:spcPct val="120000"/>
              </a:lnSpc>
              <a:spcBef>
                <a:spcPts val="0"/>
              </a:spcBef>
              <a:spcAft>
                <a:spcPts val="0"/>
              </a:spcAft>
              <a:buNone/>
            </a:pPr>
            <a:r>
              <a:t/>
            </a:r>
            <a:endParaRPr b="1" sz="4100">
              <a:solidFill>
                <a:srgbClr val="FFFFFF"/>
              </a:solidFill>
              <a:latin typeface="Montserrat"/>
              <a:ea typeface="Montserrat"/>
              <a:cs typeface="Montserrat"/>
              <a:sym typeface="Montserrat"/>
            </a:endParaRPr>
          </a:p>
          <a:p>
            <a:pPr indent="0" lvl="0" marL="0" rtl="0" algn="l">
              <a:lnSpc>
                <a:spcPct val="120000"/>
              </a:lnSpc>
              <a:spcBef>
                <a:spcPts val="0"/>
              </a:spcBef>
              <a:spcAft>
                <a:spcPts val="0"/>
              </a:spcAft>
              <a:buNone/>
            </a:pPr>
            <a:r>
              <a:rPr b="1" lang="en-US" sz="4100">
                <a:solidFill>
                  <a:schemeClr val="accent5"/>
                </a:solidFill>
                <a:latin typeface="Montserrat"/>
                <a:ea typeface="Montserrat"/>
                <a:cs typeface="Montserrat"/>
                <a:sym typeface="Montserrat"/>
              </a:rPr>
              <a:t>WE WERE SURPRISED TO FIND  </a:t>
            </a:r>
            <a:r>
              <a:rPr lang="en-US" sz="4100">
                <a:solidFill>
                  <a:schemeClr val="lt1"/>
                </a:solidFill>
                <a:latin typeface="Montserrat Light"/>
                <a:ea typeface="Montserrat Light"/>
                <a:cs typeface="Montserrat Light"/>
                <a:sym typeface="Montserrat Light"/>
              </a:rPr>
              <a:t>he doesn’t find most mainstream media interesting but claims to have seen every skateboarding crash and burn video online. </a:t>
            </a:r>
            <a:endParaRPr sz="4100">
              <a:solidFill>
                <a:schemeClr val="lt1"/>
              </a:solidFill>
              <a:latin typeface="Montserrat Light"/>
              <a:ea typeface="Montserrat Light"/>
              <a:cs typeface="Montserrat Light"/>
              <a:sym typeface="Montserrat Light"/>
            </a:endParaRPr>
          </a:p>
          <a:p>
            <a:pPr indent="0" lvl="0" marL="457200" rtl="0" algn="l">
              <a:lnSpc>
                <a:spcPct val="120000"/>
              </a:lnSpc>
              <a:spcBef>
                <a:spcPts val="0"/>
              </a:spcBef>
              <a:spcAft>
                <a:spcPts val="0"/>
              </a:spcAft>
              <a:buNone/>
            </a:pPr>
            <a:r>
              <a:t/>
            </a:r>
            <a:endParaRPr b="1" sz="4100">
              <a:solidFill>
                <a:srgbClr val="FFFFFF"/>
              </a:solidFill>
              <a:latin typeface="Montserrat"/>
              <a:ea typeface="Montserrat"/>
              <a:cs typeface="Montserrat"/>
              <a:sym typeface="Montserrat"/>
            </a:endParaRPr>
          </a:p>
        </p:txBody>
      </p:sp>
      <p:sp>
        <p:nvSpPr>
          <p:cNvPr id="302" name="Google Shape;302;p18"/>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POV ~ David</a:t>
            </a:r>
            <a:endParaRPr/>
          </a:p>
        </p:txBody>
      </p:sp>
      <p:pic>
        <p:nvPicPr>
          <p:cNvPr id="303" name="Google Shape;303;p18"/>
          <p:cNvPicPr preferRelativeResize="0"/>
          <p:nvPr/>
        </p:nvPicPr>
        <p:blipFill>
          <a:blip r:embed="rId3">
            <a:alphaModFix/>
          </a:blip>
          <a:stretch>
            <a:fillRect/>
          </a:stretch>
        </p:blipFill>
        <p:spPr>
          <a:xfrm>
            <a:off x="508621" y="492745"/>
            <a:ext cx="2024400" cy="1870800"/>
          </a:xfrm>
          <a:prstGeom prst="ellipse">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19"/>
          <p:cNvSpPr/>
          <p:nvPr/>
        </p:nvSpPr>
        <p:spPr>
          <a:xfrm rot="5400000">
            <a:off x="10098782" y="-4457791"/>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09" name="Google Shape;309;p19"/>
          <p:cNvSpPr/>
          <p:nvPr/>
        </p:nvSpPr>
        <p:spPr>
          <a:xfrm rot="-5400000">
            <a:off x="-2358830" y="8445484"/>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10" name="Google Shape;310;p19"/>
          <p:cNvSpPr/>
          <p:nvPr/>
        </p:nvSpPr>
        <p:spPr>
          <a:xfrm rot="10800000">
            <a:off x="18170810" y="-561151"/>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11" name="Google Shape;311;p19"/>
          <p:cNvSpPr/>
          <p:nvPr/>
        </p:nvSpPr>
        <p:spPr>
          <a:xfrm>
            <a:off x="19703848" y="1149687"/>
            <a:ext cx="4083552" cy="1134659"/>
          </a:xfrm>
          <a:custGeom>
            <a:rect b="b" l="l" r="r" t="t"/>
            <a:pathLst>
              <a:path extrusionOk="0" h="1134659" w="4083552">
                <a:moveTo>
                  <a:pt x="4083553" y="21372"/>
                </a:moveTo>
                <a:cubicBezTo>
                  <a:pt x="4026719" y="6821"/>
                  <a:pt x="3969247" y="-663"/>
                  <a:pt x="3910502" y="46"/>
                </a:cubicBezTo>
                <a:cubicBezTo>
                  <a:pt x="3662795" y="3041"/>
                  <a:pt x="3436857" y="137432"/>
                  <a:pt x="3228523" y="256345"/>
                </a:cubicBezTo>
                <a:cubicBezTo>
                  <a:pt x="3007464" y="382515"/>
                  <a:pt x="2780166" y="518096"/>
                  <a:pt x="2523966" y="556977"/>
                </a:cubicBezTo>
                <a:cubicBezTo>
                  <a:pt x="2228622" y="601803"/>
                  <a:pt x="1934580" y="530748"/>
                  <a:pt x="1646720" y="471494"/>
                </a:cubicBezTo>
                <a:cubicBezTo>
                  <a:pt x="1351661" y="410757"/>
                  <a:pt x="1059912" y="371686"/>
                  <a:pt x="764786" y="453551"/>
                </a:cubicBezTo>
                <a:cubicBezTo>
                  <a:pt x="498296" y="527469"/>
                  <a:pt x="254849" y="662530"/>
                  <a:pt x="0" y="766438"/>
                </a:cubicBezTo>
                <a:moveTo>
                  <a:pt x="4083553" y="389592"/>
                </a:moveTo>
                <a:cubicBezTo>
                  <a:pt x="4026719" y="375031"/>
                  <a:pt x="3969247" y="367548"/>
                  <a:pt x="3910502" y="368266"/>
                </a:cubicBezTo>
                <a:cubicBezTo>
                  <a:pt x="3662795" y="371261"/>
                  <a:pt x="3436857" y="505652"/>
                  <a:pt x="3228523" y="624555"/>
                </a:cubicBezTo>
                <a:cubicBezTo>
                  <a:pt x="3007464" y="750735"/>
                  <a:pt x="2780166" y="886315"/>
                  <a:pt x="2523966" y="925198"/>
                </a:cubicBezTo>
                <a:cubicBezTo>
                  <a:pt x="2228622" y="970023"/>
                  <a:pt x="1934580" y="898967"/>
                  <a:pt x="1646720" y="839714"/>
                </a:cubicBezTo>
                <a:cubicBezTo>
                  <a:pt x="1351661" y="778977"/>
                  <a:pt x="1059912" y="739906"/>
                  <a:pt x="764786" y="821761"/>
                </a:cubicBezTo>
                <a:cubicBezTo>
                  <a:pt x="498296" y="895679"/>
                  <a:pt x="254849" y="1030751"/>
                  <a:pt x="0" y="1134659"/>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12" name="Google Shape;312;p19"/>
          <p:cNvSpPr/>
          <p:nvPr/>
        </p:nvSpPr>
        <p:spPr>
          <a:xfrm rot="10800000">
            <a:off x="-11160422" y="-13308597"/>
            <a:ext cx="15378657" cy="18499410"/>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13" name="Google Shape;313;p19"/>
          <p:cNvSpPr txBox="1"/>
          <p:nvPr/>
        </p:nvSpPr>
        <p:spPr>
          <a:xfrm>
            <a:off x="2449775" y="2670675"/>
            <a:ext cx="19478100" cy="82965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b="1" lang="en-US" sz="4100">
                <a:solidFill>
                  <a:srgbClr val="A1C3FF"/>
                </a:solidFill>
                <a:latin typeface="Montserrat"/>
                <a:ea typeface="Montserrat"/>
                <a:cs typeface="Montserrat"/>
                <a:sym typeface="Montserrat"/>
              </a:rPr>
              <a:t>WE MET </a:t>
            </a:r>
            <a:r>
              <a:rPr lang="en-US" sz="4100">
                <a:solidFill>
                  <a:srgbClr val="FFFFFF"/>
                </a:solidFill>
                <a:latin typeface="Montserrat Light"/>
                <a:ea typeface="Montserrat Light"/>
                <a:cs typeface="Montserrat Light"/>
                <a:sym typeface="Montserrat Light"/>
              </a:rPr>
              <a:t>David, an outdoorsy skateboarding enthusiast who claims to be “social media anti-social” and didn’t carry any electronics with him. </a:t>
            </a:r>
            <a:endParaRPr b="1" sz="4100">
              <a:solidFill>
                <a:srgbClr val="FFFFFF"/>
              </a:solidFill>
              <a:latin typeface="Montserrat"/>
              <a:ea typeface="Montserrat"/>
              <a:cs typeface="Montserrat"/>
              <a:sym typeface="Montserrat"/>
            </a:endParaRPr>
          </a:p>
          <a:p>
            <a:pPr indent="0" lvl="0" marL="0" rtl="0" algn="l">
              <a:lnSpc>
                <a:spcPct val="120000"/>
              </a:lnSpc>
              <a:spcBef>
                <a:spcPts val="0"/>
              </a:spcBef>
              <a:spcAft>
                <a:spcPts val="0"/>
              </a:spcAft>
              <a:buNone/>
            </a:pPr>
            <a:r>
              <a:t/>
            </a:r>
            <a:endParaRPr b="1" sz="4100">
              <a:solidFill>
                <a:srgbClr val="FFFFFF"/>
              </a:solidFill>
              <a:latin typeface="Montserrat"/>
              <a:ea typeface="Montserrat"/>
              <a:cs typeface="Montserrat"/>
              <a:sym typeface="Montserrat"/>
            </a:endParaRPr>
          </a:p>
          <a:p>
            <a:pPr indent="0" lvl="0" marL="0" rtl="0" algn="l">
              <a:lnSpc>
                <a:spcPct val="120000"/>
              </a:lnSpc>
              <a:spcBef>
                <a:spcPts val="0"/>
              </a:spcBef>
              <a:spcAft>
                <a:spcPts val="0"/>
              </a:spcAft>
              <a:buNone/>
            </a:pPr>
            <a:r>
              <a:rPr b="1" lang="en-US" sz="4100">
                <a:solidFill>
                  <a:schemeClr val="accent5"/>
                </a:solidFill>
                <a:latin typeface="Montserrat"/>
                <a:ea typeface="Montserrat"/>
                <a:cs typeface="Montserrat"/>
                <a:sym typeface="Montserrat"/>
              </a:rPr>
              <a:t>WE WERE SURPRISED TO FIND  </a:t>
            </a:r>
            <a:r>
              <a:rPr lang="en-US" sz="4100">
                <a:solidFill>
                  <a:schemeClr val="lt1"/>
                </a:solidFill>
                <a:latin typeface="Montserrat Light"/>
                <a:ea typeface="Montserrat Light"/>
                <a:cs typeface="Montserrat Light"/>
                <a:sym typeface="Montserrat Light"/>
              </a:rPr>
              <a:t>he doesn’t find most mainstream media interesting but claims to have seen every skateboarding crash and burn video online. </a:t>
            </a:r>
            <a:endParaRPr sz="4100">
              <a:solidFill>
                <a:schemeClr val="lt1"/>
              </a:solidFill>
              <a:latin typeface="Montserrat Light"/>
              <a:ea typeface="Montserrat Light"/>
              <a:cs typeface="Montserrat Light"/>
              <a:sym typeface="Montserrat Light"/>
            </a:endParaRPr>
          </a:p>
          <a:p>
            <a:pPr indent="0" lvl="0" marL="457200" rtl="0" algn="l">
              <a:lnSpc>
                <a:spcPct val="120000"/>
              </a:lnSpc>
              <a:spcBef>
                <a:spcPts val="0"/>
              </a:spcBef>
              <a:spcAft>
                <a:spcPts val="0"/>
              </a:spcAft>
              <a:buNone/>
            </a:pPr>
            <a:r>
              <a:t/>
            </a:r>
            <a:endParaRPr sz="4100">
              <a:solidFill>
                <a:schemeClr val="lt1"/>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rPr b="1" lang="en-US" sz="4100">
                <a:solidFill>
                  <a:schemeClr val="accent5"/>
                </a:solidFill>
                <a:latin typeface="Montserrat"/>
                <a:ea typeface="Montserrat"/>
                <a:cs typeface="Montserrat"/>
                <a:sym typeface="Montserrat"/>
              </a:rPr>
              <a:t>WE WONDER IF THIS MEANS  </a:t>
            </a:r>
            <a:r>
              <a:rPr lang="en-US" sz="4100">
                <a:solidFill>
                  <a:schemeClr val="lt1"/>
                </a:solidFill>
                <a:latin typeface="Montserrat Light"/>
                <a:ea typeface="Montserrat Light"/>
                <a:cs typeface="Montserrat Light"/>
                <a:sym typeface="Montserrat Light"/>
              </a:rPr>
              <a:t>even those who show little interest in media entertainment in general still love consuming content for hobbies they are truly passionate about. </a:t>
            </a:r>
            <a:endParaRPr sz="4100">
              <a:solidFill>
                <a:schemeClr val="lt1"/>
              </a:solidFill>
              <a:latin typeface="Montserrat Light"/>
              <a:ea typeface="Montserrat Light"/>
              <a:cs typeface="Montserrat Light"/>
              <a:sym typeface="Montserrat Light"/>
            </a:endParaRPr>
          </a:p>
          <a:p>
            <a:pPr indent="0" lvl="0" marL="457200" rtl="0" algn="l">
              <a:lnSpc>
                <a:spcPct val="120000"/>
              </a:lnSpc>
              <a:spcBef>
                <a:spcPts val="0"/>
              </a:spcBef>
              <a:spcAft>
                <a:spcPts val="0"/>
              </a:spcAft>
              <a:buNone/>
            </a:pPr>
            <a:r>
              <a:t/>
            </a:r>
            <a:endParaRPr b="1" sz="4100">
              <a:solidFill>
                <a:srgbClr val="FFFFFF"/>
              </a:solidFill>
              <a:latin typeface="Montserrat"/>
              <a:ea typeface="Montserrat"/>
              <a:cs typeface="Montserrat"/>
              <a:sym typeface="Montserrat"/>
            </a:endParaRPr>
          </a:p>
        </p:txBody>
      </p:sp>
      <p:sp>
        <p:nvSpPr>
          <p:cNvPr id="314" name="Google Shape;314;p19"/>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POV ~ David</a:t>
            </a:r>
            <a:endParaRPr/>
          </a:p>
        </p:txBody>
      </p:sp>
      <p:pic>
        <p:nvPicPr>
          <p:cNvPr id="315" name="Google Shape;315;p19"/>
          <p:cNvPicPr preferRelativeResize="0"/>
          <p:nvPr/>
        </p:nvPicPr>
        <p:blipFill>
          <a:blip r:embed="rId3">
            <a:alphaModFix/>
          </a:blip>
          <a:stretch>
            <a:fillRect/>
          </a:stretch>
        </p:blipFill>
        <p:spPr>
          <a:xfrm>
            <a:off x="508621" y="492745"/>
            <a:ext cx="2024400" cy="1870800"/>
          </a:xfrm>
          <a:prstGeom prst="ellipse">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20"/>
          <p:cNvSpPr/>
          <p:nvPr/>
        </p:nvSpPr>
        <p:spPr>
          <a:xfrm rot="5400000">
            <a:off x="10098782" y="-4457791"/>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21" name="Google Shape;321;p20"/>
          <p:cNvSpPr/>
          <p:nvPr/>
        </p:nvSpPr>
        <p:spPr>
          <a:xfrm rot="-5400000">
            <a:off x="-2358830" y="8445484"/>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22" name="Google Shape;322;p20"/>
          <p:cNvSpPr/>
          <p:nvPr/>
        </p:nvSpPr>
        <p:spPr>
          <a:xfrm rot="10800000">
            <a:off x="18170810" y="-561151"/>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23" name="Google Shape;323;p20"/>
          <p:cNvSpPr/>
          <p:nvPr/>
        </p:nvSpPr>
        <p:spPr>
          <a:xfrm>
            <a:off x="19703848" y="1149687"/>
            <a:ext cx="4083552" cy="1134659"/>
          </a:xfrm>
          <a:custGeom>
            <a:rect b="b" l="l" r="r" t="t"/>
            <a:pathLst>
              <a:path extrusionOk="0" h="1134659" w="4083552">
                <a:moveTo>
                  <a:pt x="4083553" y="21372"/>
                </a:moveTo>
                <a:cubicBezTo>
                  <a:pt x="4026719" y="6821"/>
                  <a:pt x="3969247" y="-663"/>
                  <a:pt x="3910502" y="46"/>
                </a:cubicBezTo>
                <a:cubicBezTo>
                  <a:pt x="3662795" y="3041"/>
                  <a:pt x="3436857" y="137432"/>
                  <a:pt x="3228523" y="256345"/>
                </a:cubicBezTo>
                <a:cubicBezTo>
                  <a:pt x="3007464" y="382515"/>
                  <a:pt x="2780166" y="518096"/>
                  <a:pt x="2523966" y="556977"/>
                </a:cubicBezTo>
                <a:cubicBezTo>
                  <a:pt x="2228622" y="601803"/>
                  <a:pt x="1934580" y="530748"/>
                  <a:pt x="1646720" y="471494"/>
                </a:cubicBezTo>
                <a:cubicBezTo>
                  <a:pt x="1351661" y="410757"/>
                  <a:pt x="1059912" y="371686"/>
                  <a:pt x="764786" y="453551"/>
                </a:cubicBezTo>
                <a:cubicBezTo>
                  <a:pt x="498296" y="527469"/>
                  <a:pt x="254849" y="662530"/>
                  <a:pt x="0" y="766438"/>
                </a:cubicBezTo>
                <a:moveTo>
                  <a:pt x="4083553" y="389592"/>
                </a:moveTo>
                <a:cubicBezTo>
                  <a:pt x="4026719" y="375031"/>
                  <a:pt x="3969247" y="367548"/>
                  <a:pt x="3910502" y="368266"/>
                </a:cubicBezTo>
                <a:cubicBezTo>
                  <a:pt x="3662795" y="371261"/>
                  <a:pt x="3436857" y="505652"/>
                  <a:pt x="3228523" y="624555"/>
                </a:cubicBezTo>
                <a:cubicBezTo>
                  <a:pt x="3007464" y="750735"/>
                  <a:pt x="2780166" y="886315"/>
                  <a:pt x="2523966" y="925198"/>
                </a:cubicBezTo>
                <a:cubicBezTo>
                  <a:pt x="2228622" y="970023"/>
                  <a:pt x="1934580" y="898967"/>
                  <a:pt x="1646720" y="839714"/>
                </a:cubicBezTo>
                <a:cubicBezTo>
                  <a:pt x="1351661" y="778977"/>
                  <a:pt x="1059912" y="739906"/>
                  <a:pt x="764786" y="821761"/>
                </a:cubicBezTo>
                <a:cubicBezTo>
                  <a:pt x="498296" y="895679"/>
                  <a:pt x="254849" y="1030751"/>
                  <a:pt x="0" y="1134659"/>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24" name="Google Shape;324;p20"/>
          <p:cNvSpPr/>
          <p:nvPr/>
        </p:nvSpPr>
        <p:spPr>
          <a:xfrm rot="10800000">
            <a:off x="-11160422" y="-13308597"/>
            <a:ext cx="15378657" cy="18499410"/>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25" name="Google Shape;325;p20"/>
          <p:cNvSpPr txBox="1"/>
          <p:nvPr/>
        </p:nvSpPr>
        <p:spPr>
          <a:xfrm>
            <a:off x="2449775" y="2670675"/>
            <a:ext cx="19478100" cy="105684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b="1" lang="en-US" sz="4100">
                <a:solidFill>
                  <a:srgbClr val="A1C3FF"/>
                </a:solidFill>
                <a:latin typeface="Montserrat"/>
                <a:ea typeface="Montserrat"/>
                <a:cs typeface="Montserrat"/>
                <a:sym typeface="Montserrat"/>
              </a:rPr>
              <a:t>WE MET </a:t>
            </a:r>
            <a:r>
              <a:rPr lang="en-US" sz="4100">
                <a:solidFill>
                  <a:srgbClr val="FFFFFF"/>
                </a:solidFill>
                <a:latin typeface="Montserrat Light"/>
                <a:ea typeface="Montserrat Light"/>
                <a:cs typeface="Montserrat Light"/>
                <a:sym typeface="Montserrat Light"/>
              </a:rPr>
              <a:t>David, an outdoorsy skateboarding enthusiast who claims to be “social media anti-social” and didn’t carry any electronics with him. </a:t>
            </a:r>
            <a:endParaRPr b="1" sz="4100">
              <a:solidFill>
                <a:srgbClr val="FFFFFF"/>
              </a:solidFill>
              <a:latin typeface="Montserrat"/>
              <a:ea typeface="Montserrat"/>
              <a:cs typeface="Montserrat"/>
              <a:sym typeface="Montserrat"/>
            </a:endParaRPr>
          </a:p>
          <a:p>
            <a:pPr indent="0" lvl="0" marL="0" rtl="0" algn="l">
              <a:lnSpc>
                <a:spcPct val="120000"/>
              </a:lnSpc>
              <a:spcBef>
                <a:spcPts val="0"/>
              </a:spcBef>
              <a:spcAft>
                <a:spcPts val="0"/>
              </a:spcAft>
              <a:buNone/>
            </a:pPr>
            <a:r>
              <a:t/>
            </a:r>
            <a:endParaRPr b="1" sz="4100">
              <a:solidFill>
                <a:srgbClr val="FFFFFF"/>
              </a:solidFill>
              <a:latin typeface="Montserrat"/>
              <a:ea typeface="Montserrat"/>
              <a:cs typeface="Montserrat"/>
              <a:sym typeface="Montserrat"/>
            </a:endParaRPr>
          </a:p>
          <a:p>
            <a:pPr indent="0" lvl="0" marL="0" rtl="0" algn="l">
              <a:lnSpc>
                <a:spcPct val="120000"/>
              </a:lnSpc>
              <a:spcBef>
                <a:spcPts val="0"/>
              </a:spcBef>
              <a:spcAft>
                <a:spcPts val="0"/>
              </a:spcAft>
              <a:buNone/>
            </a:pPr>
            <a:r>
              <a:rPr b="1" lang="en-US" sz="4100">
                <a:solidFill>
                  <a:schemeClr val="accent5"/>
                </a:solidFill>
                <a:latin typeface="Montserrat"/>
                <a:ea typeface="Montserrat"/>
                <a:cs typeface="Montserrat"/>
                <a:sym typeface="Montserrat"/>
              </a:rPr>
              <a:t>WE WERE SURPRISED TO FIND  </a:t>
            </a:r>
            <a:r>
              <a:rPr lang="en-US" sz="4100">
                <a:solidFill>
                  <a:schemeClr val="lt1"/>
                </a:solidFill>
                <a:latin typeface="Montserrat Light"/>
                <a:ea typeface="Montserrat Light"/>
                <a:cs typeface="Montserrat Light"/>
                <a:sym typeface="Montserrat Light"/>
              </a:rPr>
              <a:t>he doesn’t find most mainstream media interesting but claims to have seen every skateboarding crash and burn video online. </a:t>
            </a:r>
            <a:endParaRPr sz="4100">
              <a:solidFill>
                <a:schemeClr val="lt1"/>
              </a:solidFill>
              <a:latin typeface="Montserrat Light"/>
              <a:ea typeface="Montserrat Light"/>
              <a:cs typeface="Montserrat Light"/>
              <a:sym typeface="Montserrat Light"/>
            </a:endParaRPr>
          </a:p>
          <a:p>
            <a:pPr indent="0" lvl="0" marL="457200" rtl="0" algn="l">
              <a:lnSpc>
                <a:spcPct val="120000"/>
              </a:lnSpc>
              <a:spcBef>
                <a:spcPts val="0"/>
              </a:spcBef>
              <a:spcAft>
                <a:spcPts val="0"/>
              </a:spcAft>
              <a:buNone/>
            </a:pPr>
            <a:r>
              <a:t/>
            </a:r>
            <a:endParaRPr sz="4100">
              <a:solidFill>
                <a:schemeClr val="lt1"/>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rPr b="1" lang="en-US" sz="4100">
                <a:solidFill>
                  <a:schemeClr val="accent5"/>
                </a:solidFill>
                <a:latin typeface="Montserrat"/>
                <a:ea typeface="Montserrat"/>
                <a:cs typeface="Montserrat"/>
                <a:sym typeface="Montserrat"/>
              </a:rPr>
              <a:t>WE WONDER IF THIS MEANS  </a:t>
            </a:r>
            <a:r>
              <a:rPr lang="en-US" sz="4100">
                <a:solidFill>
                  <a:schemeClr val="lt1"/>
                </a:solidFill>
                <a:latin typeface="Montserrat Light"/>
                <a:ea typeface="Montserrat Light"/>
                <a:cs typeface="Montserrat Light"/>
                <a:sym typeface="Montserrat Light"/>
              </a:rPr>
              <a:t>even those who show little interest in media entertainment in general still love consuming content for hobbies they are truly passionate about. </a:t>
            </a:r>
            <a:endParaRPr sz="4100">
              <a:solidFill>
                <a:schemeClr val="lt1"/>
              </a:solidFill>
              <a:latin typeface="Montserrat Light"/>
              <a:ea typeface="Montserrat Light"/>
              <a:cs typeface="Montserrat Light"/>
              <a:sym typeface="Montserrat Light"/>
            </a:endParaRPr>
          </a:p>
          <a:p>
            <a:pPr indent="0" lvl="0" marL="457200" rtl="0" algn="l">
              <a:lnSpc>
                <a:spcPct val="120000"/>
              </a:lnSpc>
              <a:spcBef>
                <a:spcPts val="0"/>
              </a:spcBef>
              <a:spcAft>
                <a:spcPts val="0"/>
              </a:spcAft>
              <a:buNone/>
            </a:pPr>
            <a:r>
              <a:t/>
            </a:r>
            <a:endParaRPr sz="4100">
              <a:solidFill>
                <a:schemeClr val="lt1"/>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rPr b="1" lang="en-US" sz="4100">
                <a:solidFill>
                  <a:schemeClr val="accent5"/>
                </a:solidFill>
                <a:latin typeface="Montserrat"/>
                <a:ea typeface="Montserrat"/>
                <a:cs typeface="Montserrat"/>
                <a:sym typeface="Montserrat"/>
              </a:rPr>
              <a:t>IT WOULD BE GAME-CHANGING IF  </a:t>
            </a:r>
            <a:r>
              <a:rPr lang="en-US" sz="4100">
                <a:solidFill>
                  <a:schemeClr val="lt1"/>
                </a:solidFill>
                <a:latin typeface="Montserrat Light"/>
                <a:ea typeface="Montserrat Light"/>
                <a:cs typeface="Montserrat Light"/>
                <a:sym typeface="Montserrat Light"/>
              </a:rPr>
              <a:t>there is a way for him to access only content that he is interested in.</a:t>
            </a:r>
            <a:endParaRPr sz="4100">
              <a:solidFill>
                <a:schemeClr val="lt1"/>
              </a:solidFill>
              <a:latin typeface="Montserrat Light"/>
              <a:ea typeface="Montserrat Light"/>
              <a:cs typeface="Montserrat Light"/>
              <a:sym typeface="Montserrat Light"/>
            </a:endParaRPr>
          </a:p>
          <a:p>
            <a:pPr indent="0" lvl="0" marL="457200" rtl="0" algn="l">
              <a:lnSpc>
                <a:spcPct val="120000"/>
              </a:lnSpc>
              <a:spcBef>
                <a:spcPts val="0"/>
              </a:spcBef>
              <a:spcAft>
                <a:spcPts val="0"/>
              </a:spcAft>
              <a:buNone/>
            </a:pPr>
            <a:r>
              <a:t/>
            </a:r>
            <a:endParaRPr b="1" sz="4100">
              <a:solidFill>
                <a:srgbClr val="FFFFFF"/>
              </a:solidFill>
              <a:latin typeface="Montserrat"/>
              <a:ea typeface="Montserrat"/>
              <a:cs typeface="Montserrat"/>
              <a:sym typeface="Montserrat"/>
            </a:endParaRPr>
          </a:p>
        </p:txBody>
      </p:sp>
      <p:sp>
        <p:nvSpPr>
          <p:cNvPr id="326" name="Google Shape;326;p20"/>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POV ~ David</a:t>
            </a:r>
            <a:endParaRPr/>
          </a:p>
        </p:txBody>
      </p:sp>
      <p:pic>
        <p:nvPicPr>
          <p:cNvPr id="327" name="Google Shape;327;p20"/>
          <p:cNvPicPr preferRelativeResize="0"/>
          <p:nvPr/>
        </p:nvPicPr>
        <p:blipFill>
          <a:blip r:embed="rId3">
            <a:alphaModFix/>
          </a:blip>
          <a:stretch>
            <a:fillRect/>
          </a:stretch>
        </p:blipFill>
        <p:spPr>
          <a:xfrm>
            <a:off x="508621" y="492745"/>
            <a:ext cx="2024400" cy="1870800"/>
          </a:xfrm>
          <a:prstGeom prst="ellipse">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21"/>
          <p:cNvSpPr/>
          <p:nvPr/>
        </p:nvSpPr>
        <p:spPr>
          <a:xfrm flipH="1" rot="-5400000">
            <a:off x="15664076" y="-3874079"/>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1">
              <a:alpha val="196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33" name="Google Shape;333;p21"/>
          <p:cNvSpPr/>
          <p:nvPr/>
        </p:nvSpPr>
        <p:spPr>
          <a:xfrm>
            <a:off x="-1682385" y="3526863"/>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34" name="Google Shape;334;p21"/>
          <p:cNvSpPr/>
          <p:nvPr/>
        </p:nvSpPr>
        <p:spPr>
          <a:xfrm>
            <a:off x="-1048999" y="4476467"/>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35" name="Google Shape;335;p21"/>
          <p:cNvSpPr/>
          <p:nvPr/>
        </p:nvSpPr>
        <p:spPr>
          <a:xfrm rot="5400000">
            <a:off x="-9357581" y="10142180"/>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36" name="Google Shape;336;p21"/>
          <p:cNvSpPr/>
          <p:nvPr/>
        </p:nvSpPr>
        <p:spPr>
          <a:xfrm rot="10800000">
            <a:off x="5036486" y="-967128"/>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37" name="Google Shape;337;p21"/>
          <p:cNvSpPr/>
          <p:nvPr/>
        </p:nvSpPr>
        <p:spPr>
          <a:xfrm rot="6299965">
            <a:off x="21265039" y="-4852226"/>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38" name="Google Shape;338;p21"/>
          <p:cNvSpPr txBox="1"/>
          <p:nvPr/>
        </p:nvSpPr>
        <p:spPr>
          <a:xfrm>
            <a:off x="3706784" y="5272650"/>
            <a:ext cx="16964100" cy="31707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lang="en-US" sz="20000">
                <a:solidFill>
                  <a:schemeClr val="accent4"/>
                </a:solidFill>
                <a:latin typeface="Playfair Display ExtraBold"/>
                <a:ea typeface="Playfair Display ExtraBold"/>
                <a:cs typeface="Playfair Display ExtraBold"/>
                <a:sym typeface="Playfair Display ExtraBold"/>
              </a:rPr>
              <a:t>HMW #1</a:t>
            </a:r>
            <a:endParaRPr sz="200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22"/>
          <p:cNvSpPr/>
          <p:nvPr/>
        </p:nvSpPr>
        <p:spPr>
          <a:xfrm>
            <a:off x="3539613" y="0"/>
            <a:ext cx="8649300" cy="13716000"/>
          </a:xfrm>
          <a:prstGeom prst="rect">
            <a:avLst/>
          </a:prstGeom>
          <a:solidFill>
            <a:schemeClr val="accent6">
              <a:alpha val="98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Montserrat Light"/>
              <a:ea typeface="Montserrat Light"/>
              <a:cs typeface="Montserrat Light"/>
              <a:sym typeface="Montserrat Light"/>
            </a:endParaRPr>
          </a:p>
        </p:txBody>
      </p:sp>
      <p:sp>
        <p:nvSpPr>
          <p:cNvPr id="344" name="Google Shape;344;p22"/>
          <p:cNvSpPr/>
          <p:nvPr/>
        </p:nvSpPr>
        <p:spPr>
          <a:xfrm flipH="1" rot="-5400000">
            <a:off x="15664076" y="12183897"/>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45" name="Google Shape;345;p22"/>
          <p:cNvSpPr/>
          <p:nvPr/>
        </p:nvSpPr>
        <p:spPr>
          <a:xfrm>
            <a:off x="20842741" y="11230362"/>
            <a:ext cx="4083552" cy="1134659"/>
          </a:xfrm>
          <a:custGeom>
            <a:rect b="b" l="l" r="r" t="t"/>
            <a:pathLst>
              <a:path extrusionOk="0" h="1134659" w="4083552">
                <a:moveTo>
                  <a:pt x="4083553" y="21372"/>
                </a:moveTo>
                <a:cubicBezTo>
                  <a:pt x="4026719" y="6821"/>
                  <a:pt x="3969247" y="-663"/>
                  <a:pt x="3910502" y="46"/>
                </a:cubicBezTo>
                <a:cubicBezTo>
                  <a:pt x="3662795" y="3041"/>
                  <a:pt x="3436857" y="137432"/>
                  <a:pt x="3228523" y="256345"/>
                </a:cubicBezTo>
                <a:cubicBezTo>
                  <a:pt x="3007464" y="382515"/>
                  <a:pt x="2780166" y="518096"/>
                  <a:pt x="2523966" y="556977"/>
                </a:cubicBezTo>
                <a:cubicBezTo>
                  <a:pt x="2228622" y="601803"/>
                  <a:pt x="1934580" y="530748"/>
                  <a:pt x="1646720" y="471494"/>
                </a:cubicBezTo>
                <a:cubicBezTo>
                  <a:pt x="1351661" y="410757"/>
                  <a:pt x="1059912" y="371686"/>
                  <a:pt x="764786" y="453551"/>
                </a:cubicBezTo>
                <a:cubicBezTo>
                  <a:pt x="498296" y="527469"/>
                  <a:pt x="254849" y="662530"/>
                  <a:pt x="0" y="766438"/>
                </a:cubicBezTo>
                <a:moveTo>
                  <a:pt x="4083553" y="389592"/>
                </a:moveTo>
                <a:cubicBezTo>
                  <a:pt x="4026719" y="375031"/>
                  <a:pt x="3969247" y="367548"/>
                  <a:pt x="3910502" y="368266"/>
                </a:cubicBezTo>
                <a:cubicBezTo>
                  <a:pt x="3662795" y="371261"/>
                  <a:pt x="3436857" y="505652"/>
                  <a:pt x="3228523" y="624555"/>
                </a:cubicBezTo>
                <a:cubicBezTo>
                  <a:pt x="3007464" y="750735"/>
                  <a:pt x="2780166" y="886315"/>
                  <a:pt x="2523966" y="925198"/>
                </a:cubicBezTo>
                <a:cubicBezTo>
                  <a:pt x="2228622" y="970023"/>
                  <a:pt x="1934580" y="898967"/>
                  <a:pt x="1646720" y="839714"/>
                </a:cubicBezTo>
                <a:cubicBezTo>
                  <a:pt x="1351661" y="778977"/>
                  <a:pt x="1059912" y="739906"/>
                  <a:pt x="764786" y="821761"/>
                </a:cubicBezTo>
                <a:cubicBezTo>
                  <a:pt x="498296" y="895679"/>
                  <a:pt x="254849" y="1030751"/>
                  <a:pt x="0" y="1134659"/>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46" name="Google Shape;346;p22"/>
          <p:cNvSpPr/>
          <p:nvPr/>
        </p:nvSpPr>
        <p:spPr>
          <a:xfrm rot="899348">
            <a:off x="-5427355" y="9927398"/>
            <a:ext cx="7678164" cy="5200288"/>
          </a:xfrm>
          <a:custGeom>
            <a:rect b="b" l="l" r="r" t="t"/>
            <a:pathLst>
              <a:path extrusionOk="0" h="2502290" w="3694602">
                <a:moveTo>
                  <a:pt x="9" y="838041"/>
                </a:moveTo>
                <a:cubicBezTo>
                  <a:pt x="9" y="838041"/>
                  <a:pt x="-23229" y="3142662"/>
                  <a:pt x="2231329" y="2327899"/>
                </a:cubicBezTo>
                <a:cubicBezTo>
                  <a:pt x="4485887" y="1513136"/>
                  <a:pt x="3463204" y="0"/>
                  <a:pt x="3463204" y="0"/>
                </a:cubicBezTo>
                <a:lnTo>
                  <a:pt x="3044829" y="116400"/>
                </a:lnTo>
                <a:cubicBezTo>
                  <a:pt x="3044829" y="116400"/>
                  <a:pt x="3439956" y="1047554"/>
                  <a:pt x="3021591" y="1070832"/>
                </a:cubicBezTo>
                <a:cubicBezTo>
                  <a:pt x="2603217" y="1094110"/>
                  <a:pt x="2347549" y="280964"/>
                  <a:pt x="2347549" y="280964"/>
                </a:cubicBezTo>
                <a:lnTo>
                  <a:pt x="1847299" y="395747"/>
                </a:lnTo>
                <a:cubicBezTo>
                  <a:pt x="1847299" y="395747"/>
                  <a:pt x="2231329" y="1606248"/>
                  <a:pt x="1743230" y="1582970"/>
                </a:cubicBezTo>
                <a:cubicBezTo>
                  <a:pt x="1255132" y="1559692"/>
                  <a:pt x="1162160" y="535416"/>
                  <a:pt x="1162160" y="535416"/>
                </a:cubicBezTo>
                <a:lnTo>
                  <a:pt x="836758" y="605251"/>
                </a:lnTo>
                <a:cubicBezTo>
                  <a:pt x="836758" y="605251"/>
                  <a:pt x="1324856" y="1908874"/>
                  <a:pt x="906482" y="1862317"/>
                </a:cubicBezTo>
                <a:cubicBezTo>
                  <a:pt x="488108" y="1815761"/>
                  <a:pt x="441622" y="698373"/>
                  <a:pt x="441622" y="698373"/>
                </a:cubicBezTo>
                <a:lnTo>
                  <a:pt x="9" y="838041"/>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47" name="Google Shape;347;p22"/>
          <p:cNvSpPr/>
          <p:nvPr/>
        </p:nvSpPr>
        <p:spPr>
          <a:xfrm rot="899348">
            <a:off x="10189178" y="-3345144"/>
            <a:ext cx="7678164" cy="5200288"/>
          </a:xfrm>
          <a:custGeom>
            <a:rect b="b" l="l" r="r" t="t"/>
            <a:pathLst>
              <a:path extrusionOk="0" h="2502290" w="3694602">
                <a:moveTo>
                  <a:pt x="9" y="838041"/>
                </a:moveTo>
                <a:cubicBezTo>
                  <a:pt x="9" y="838041"/>
                  <a:pt x="-23229" y="3142662"/>
                  <a:pt x="2231329" y="2327899"/>
                </a:cubicBezTo>
                <a:cubicBezTo>
                  <a:pt x="4485887" y="1513136"/>
                  <a:pt x="3463204" y="0"/>
                  <a:pt x="3463204" y="0"/>
                </a:cubicBezTo>
                <a:lnTo>
                  <a:pt x="3044829" y="116400"/>
                </a:lnTo>
                <a:cubicBezTo>
                  <a:pt x="3044829" y="116400"/>
                  <a:pt x="3439956" y="1047554"/>
                  <a:pt x="3021591" y="1070832"/>
                </a:cubicBezTo>
                <a:cubicBezTo>
                  <a:pt x="2603217" y="1094110"/>
                  <a:pt x="2347549" y="280964"/>
                  <a:pt x="2347549" y="280964"/>
                </a:cubicBezTo>
                <a:lnTo>
                  <a:pt x="1847299" y="395747"/>
                </a:lnTo>
                <a:cubicBezTo>
                  <a:pt x="1847299" y="395747"/>
                  <a:pt x="2231329" y="1606248"/>
                  <a:pt x="1743230" y="1582970"/>
                </a:cubicBezTo>
                <a:cubicBezTo>
                  <a:pt x="1255132" y="1559692"/>
                  <a:pt x="1162160" y="535416"/>
                  <a:pt x="1162160" y="535416"/>
                </a:cubicBezTo>
                <a:lnTo>
                  <a:pt x="836758" y="605251"/>
                </a:lnTo>
                <a:cubicBezTo>
                  <a:pt x="836758" y="605251"/>
                  <a:pt x="1324856" y="1908874"/>
                  <a:pt x="906482" y="1862317"/>
                </a:cubicBezTo>
                <a:cubicBezTo>
                  <a:pt x="488108" y="1815761"/>
                  <a:pt x="441622" y="698373"/>
                  <a:pt x="441622" y="698373"/>
                </a:cubicBezTo>
                <a:lnTo>
                  <a:pt x="9" y="838041"/>
                </a:lnTo>
                <a:close/>
              </a:path>
            </a:pathLst>
          </a:custGeom>
          <a:solidFill>
            <a:schemeClr val="accent1">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nvGrpSpPr>
          <p:cNvPr id="348" name="Google Shape;348;p22"/>
          <p:cNvGrpSpPr/>
          <p:nvPr/>
        </p:nvGrpSpPr>
        <p:grpSpPr>
          <a:xfrm rot="-8638083">
            <a:off x="11269277" y="846929"/>
            <a:ext cx="3549472" cy="2941175"/>
            <a:chOff x="13668052" y="2188694"/>
            <a:chExt cx="1328283" cy="1100646"/>
          </a:xfrm>
        </p:grpSpPr>
        <p:sp>
          <p:nvSpPr>
            <p:cNvPr id="349" name="Google Shape;349;p22"/>
            <p:cNvSpPr/>
            <p:nvPr/>
          </p:nvSpPr>
          <p:spPr>
            <a:xfrm>
              <a:off x="13668052" y="2188694"/>
              <a:ext cx="1328283" cy="1100646"/>
            </a:xfrm>
            <a:custGeom>
              <a:rect b="b" l="l" r="r" t="t"/>
              <a:pathLst>
                <a:path extrusionOk="0" h="1100646" w="1328283">
                  <a:moveTo>
                    <a:pt x="1307359" y="0"/>
                  </a:moveTo>
                  <a:cubicBezTo>
                    <a:pt x="1339394" y="283916"/>
                    <a:pt x="1372914" y="701020"/>
                    <a:pt x="1093904" y="885185"/>
                  </a:cubicBezTo>
                  <a:cubicBezTo>
                    <a:pt x="1010030" y="940546"/>
                    <a:pt x="839812" y="929177"/>
                    <a:pt x="795648" y="824072"/>
                  </a:cubicBezTo>
                  <a:cubicBezTo>
                    <a:pt x="763124" y="746647"/>
                    <a:pt x="767569" y="627653"/>
                    <a:pt x="807747" y="554853"/>
                  </a:cubicBezTo>
                  <a:cubicBezTo>
                    <a:pt x="823267" y="526731"/>
                    <a:pt x="846126" y="499963"/>
                    <a:pt x="877292" y="492156"/>
                  </a:cubicBezTo>
                  <a:cubicBezTo>
                    <a:pt x="934275" y="477882"/>
                    <a:pt x="957031" y="531499"/>
                    <a:pt x="950439" y="577707"/>
                  </a:cubicBezTo>
                  <a:cubicBezTo>
                    <a:pt x="939258" y="656091"/>
                    <a:pt x="908274" y="754660"/>
                    <a:pt x="862915" y="820730"/>
                  </a:cubicBezTo>
                  <a:cubicBezTo>
                    <a:pt x="762708" y="966694"/>
                    <a:pt x="592666" y="1066617"/>
                    <a:pt x="414252" y="1070693"/>
                  </a:cubicBezTo>
                  <a:cubicBezTo>
                    <a:pt x="345742" y="1072258"/>
                    <a:pt x="277447" y="1061132"/>
                    <a:pt x="210981" y="1044458"/>
                  </a:cubicBezTo>
                  <a:cubicBezTo>
                    <a:pt x="137737" y="1026083"/>
                    <a:pt x="69720" y="995545"/>
                    <a:pt x="0" y="967670"/>
                  </a:cubicBezTo>
                  <a:cubicBezTo>
                    <a:pt x="0" y="967670"/>
                    <a:pt x="0" y="1043657"/>
                    <a:pt x="28508" y="1100647"/>
                  </a:cubicBezTo>
                </a:path>
              </a:pathLst>
            </a:custGeom>
            <a:noFill/>
            <a:ln cap="rnd" cmpd="sng" w="508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50" name="Google Shape;350;p22"/>
            <p:cNvSpPr/>
            <p:nvPr/>
          </p:nvSpPr>
          <p:spPr>
            <a:xfrm>
              <a:off x="13668052" y="3127869"/>
              <a:ext cx="142541" cy="28494"/>
            </a:xfrm>
            <a:custGeom>
              <a:rect b="b" l="l" r="r" t="t"/>
              <a:pathLst>
                <a:path extrusionOk="0" h="28494" w="142541">
                  <a:moveTo>
                    <a:pt x="142542" y="0"/>
                  </a:moveTo>
                  <a:cubicBezTo>
                    <a:pt x="142542" y="0"/>
                    <a:pt x="57728" y="1469"/>
                    <a:pt x="0" y="28495"/>
                  </a:cubicBezTo>
                </a:path>
              </a:pathLst>
            </a:custGeom>
            <a:noFill/>
            <a:ln cap="rnd" cmpd="sng" w="508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sp>
        <p:nvSpPr>
          <p:cNvPr id="351" name="Google Shape;351;p22"/>
          <p:cNvSpPr/>
          <p:nvPr/>
        </p:nvSpPr>
        <p:spPr>
          <a:xfrm>
            <a:off x="-1905150" y="762000"/>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52" name="Google Shape;352;p22"/>
          <p:cNvSpPr txBox="1"/>
          <p:nvPr/>
        </p:nvSpPr>
        <p:spPr>
          <a:xfrm>
            <a:off x="13741525" y="2485475"/>
            <a:ext cx="9376800" cy="13236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lang="en-US" sz="8000">
                <a:solidFill>
                  <a:schemeClr val="accent2"/>
                </a:solidFill>
                <a:latin typeface="Playfair Display ExtraBold"/>
                <a:ea typeface="Playfair Display ExtraBold"/>
                <a:cs typeface="Playfair Display ExtraBold"/>
                <a:sym typeface="Playfair Display ExtraBold"/>
              </a:rPr>
              <a:t>How Might We…</a:t>
            </a:r>
            <a:endParaRPr/>
          </a:p>
        </p:txBody>
      </p:sp>
      <p:sp>
        <p:nvSpPr>
          <p:cNvPr id="353" name="Google Shape;353;p22"/>
          <p:cNvSpPr txBox="1"/>
          <p:nvPr/>
        </p:nvSpPr>
        <p:spPr>
          <a:xfrm>
            <a:off x="14046325" y="4550725"/>
            <a:ext cx="8458500" cy="50025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5500">
                <a:solidFill>
                  <a:schemeClr val="lt1"/>
                </a:solidFill>
                <a:latin typeface="Montserrat Light"/>
                <a:ea typeface="Montserrat Light"/>
                <a:cs typeface="Montserrat Light"/>
                <a:sym typeface="Montserrat Light"/>
              </a:rPr>
              <a:t>Encourage people to </a:t>
            </a:r>
            <a:r>
              <a:rPr b="1" lang="en-US" sz="5500">
                <a:solidFill>
                  <a:schemeClr val="lt1"/>
                </a:solidFill>
                <a:latin typeface="Montserrat"/>
                <a:ea typeface="Montserrat"/>
                <a:cs typeface="Montserrat"/>
                <a:sym typeface="Montserrat"/>
              </a:rPr>
              <a:t>break out of their typical bubbles </a:t>
            </a:r>
            <a:r>
              <a:rPr lang="en-US" sz="5500">
                <a:solidFill>
                  <a:schemeClr val="lt1"/>
                </a:solidFill>
                <a:latin typeface="Montserrat Light"/>
                <a:ea typeface="Montserrat Light"/>
                <a:cs typeface="Montserrat Light"/>
                <a:sym typeface="Montserrat Light"/>
              </a:rPr>
              <a:t>of entertainment media consumption?</a:t>
            </a:r>
            <a:endParaRPr sz="3700">
              <a:solidFill>
                <a:schemeClr val="lt1"/>
              </a:solidFill>
            </a:endParaRPr>
          </a:p>
        </p:txBody>
      </p:sp>
      <p:pic>
        <p:nvPicPr>
          <p:cNvPr id="354" name="Google Shape;354;p22"/>
          <p:cNvPicPr preferRelativeResize="0"/>
          <p:nvPr/>
        </p:nvPicPr>
        <p:blipFill>
          <a:blip r:embed="rId3">
            <a:alphaModFix/>
          </a:blip>
          <a:stretch>
            <a:fillRect/>
          </a:stretch>
        </p:blipFill>
        <p:spPr>
          <a:xfrm>
            <a:off x="4182975" y="2759601"/>
            <a:ext cx="3584700" cy="3559500"/>
          </a:xfrm>
          <a:prstGeom prst="ellipse">
            <a:avLst/>
          </a:prstGeom>
          <a:noFill/>
          <a:ln>
            <a:noFill/>
          </a:ln>
        </p:spPr>
      </p:pic>
      <p:pic>
        <p:nvPicPr>
          <p:cNvPr id="355" name="Google Shape;355;p22"/>
          <p:cNvPicPr preferRelativeResize="0"/>
          <p:nvPr/>
        </p:nvPicPr>
        <p:blipFill rotWithShape="1">
          <a:blip r:embed="rId4">
            <a:alphaModFix/>
          </a:blip>
          <a:srcRect b="0" l="17259" r="14167" t="0"/>
          <a:stretch/>
        </p:blipFill>
        <p:spPr>
          <a:xfrm>
            <a:off x="7767675" y="6569300"/>
            <a:ext cx="3584700" cy="3559500"/>
          </a:xfrm>
          <a:prstGeom prst="ellipse">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23"/>
          <p:cNvSpPr/>
          <p:nvPr/>
        </p:nvSpPr>
        <p:spPr>
          <a:xfrm rot="5400000">
            <a:off x="10098782" y="-4457791"/>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61" name="Google Shape;361;p23"/>
          <p:cNvSpPr/>
          <p:nvPr/>
        </p:nvSpPr>
        <p:spPr>
          <a:xfrm rot="-5400000">
            <a:off x="-2358830" y="8445484"/>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62" name="Google Shape;362;p23"/>
          <p:cNvSpPr/>
          <p:nvPr/>
        </p:nvSpPr>
        <p:spPr>
          <a:xfrm rot="10800000">
            <a:off x="18170810" y="-561151"/>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63" name="Google Shape;363;p23"/>
          <p:cNvSpPr/>
          <p:nvPr/>
        </p:nvSpPr>
        <p:spPr>
          <a:xfrm>
            <a:off x="19703848" y="1149687"/>
            <a:ext cx="4083552" cy="1134659"/>
          </a:xfrm>
          <a:custGeom>
            <a:rect b="b" l="l" r="r" t="t"/>
            <a:pathLst>
              <a:path extrusionOk="0" h="1134659" w="4083552">
                <a:moveTo>
                  <a:pt x="4083553" y="21372"/>
                </a:moveTo>
                <a:cubicBezTo>
                  <a:pt x="4026719" y="6821"/>
                  <a:pt x="3969247" y="-663"/>
                  <a:pt x="3910502" y="46"/>
                </a:cubicBezTo>
                <a:cubicBezTo>
                  <a:pt x="3662795" y="3041"/>
                  <a:pt x="3436857" y="137432"/>
                  <a:pt x="3228523" y="256345"/>
                </a:cubicBezTo>
                <a:cubicBezTo>
                  <a:pt x="3007464" y="382515"/>
                  <a:pt x="2780166" y="518096"/>
                  <a:pt x="2523966" y="556977"/>
                </a:cubicBezTo>
                <a:cubicBezTo>
                  <a:pt x="2228622" y="601803"/>
                  <a:pt x="1934580" y="530748"/>
                  <a:pt x="1646720" y="471494"/>
                </a:cubicBezTo>
                <a:cubicBezTo>
                  <a:pt x="1351661" y="410757"/>
                  <a:pt x="1059912" y="371686"/>
                  <a:pt x="764786" y="453551"/>
                </a:cubicBezTo>
                <a:cubicBezTo>
                  <a:pt x="498296" y="527469"/>
                  <a:pt x="254849" y="662530"/>
                  <a:pt x="0" y="766438"/>
                </a:cubicBezTo>
                <a:moveTo>
                  <a:pt x="4083553" y="389592"/>
                </a:moveTo>
                <a:cubicBezTo>
                  <a:pt x="4026719" y="375031"/>
                  <a:pt x="3969247" y="367548"/>
                  <a:pt x="3910502" y="368266"/>
                </a:cubicBezTo>
                <a:cubicBezTo>
                  <a:pt x="3662795" y="371261"/>
                  <a:pt x="3436857" y="505652"/>
                  <a:pt x="3228523" y="624555"/>
                </a:cubicBezTo>
                <a:cubicBezTo>
                  <a:pt x="3007464" y="750735"/>
                  <a:pt x="2780166" y="886315"/>
                  <a:pt x="2523966" y="925198"/>
                </a:cubicBezTo>
                <a:cubicBezTo>
                  <a:pt x="2228622" y="970023"/>
                  <a:pt x="1934580" y="898967"/>
                  <a:pt x="1646720" y="839714"/>
                </a:cubicBezTo>
                <a:cubicBezTo>
                  <a:pt x="1351661" y="778977"/>
                  <a:pt x="1059912" y="739906"/>
                  <a:pt x="764786" y="821761"/>
                </a:cubicBezTo>
                <a:cubicBezTo>
                  <a:pt x="498296" y="895679"/>
                  <a:pt x="254849" y="1030751"/>
                  <a:pt x="0" y="1134659"/>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64" name="Google Shape;364;p23"/>
          <p:cNvSpPr/>
          <p:nvPr/>
        </p:nvSpPr>
        <p:spPr>
          <a:xfrm rot="10800000">
            <a:off x="-11160422" y="-13308597"/>
            <a:ext cx="15378657" cy="18499410"/>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65" name="Google Shape;365;p23"/>
          <p:cNvSpPr txBox="1"/>
          <p:nvPr/>
        </p:nvSpPr>
        <p:spPr>
          <a:xfrm>
            <a:off x="2449775" y="3051675"/>
            <a:ext cx="19478100" cy="14808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t/>
            </a:r>
            <a:endParaRPr sz="4100">
              <a:solidFill>
                <a:schemeClr val="lt1"/>
              </a:solidFill>
              <a:latin typeface="Montserrat Light"/>
              <a:ea typeface="Montserrat Light"/>
              <a:cs typeface="Montserrat Light"/>
              <a:sym typeface="Montserrat Light"/>
            </a:endParaRPr>
          </a:p>
          <a:p>
            <a:pPr indent="0" lvl="0" marL="457200" rtl="0" algn="l">
              <a:lnSpc>
                <a:spcPct val="120000"/>
              </a:lnSpc>
              <a:spcBef>
                <a:spcPts val="0"/>
              </a:spcBef>
              <a:spcAft>
                <a:spcPts val="0"/>
              </a:spcAft>
              <a:buNone/>
            </a:pPr>
            <a:r>
              <a:t/>
            </a:r>
            <a:endParaRPr b="1" sz="4100">
              <a:solidFill>
                <a:srgbClr val="FFFFFF"/>
              </a:solidFill>
              <a:latin typeface="Montserrat"/>
              <a:ea typeface="Montserrat"/>
              <a:cs typeface="Montserrat"/>
              <a:sym typeface="Montserrat"/>
            </a:endParaRPr>
          </a:p>
        </p:txBody>
      </p:sp>
      <p:sp>
        <p:nvSpPr>
          <p:cNvPr id="366" name="Google Shape;366;p23"/>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POV ~ Collin</a:t>
            </a:r>
            <a:endParaRPr/>
          </a:p>
        </p:txBody>
      </p:sp>
      <p:pic>
        <p:nvPicPr>
          <p:cNvPr id="367" name="Google Shape;367;p23"/>
          <p:cNvPicPr preferRelativeResize="0"/>
          <p:nvPr/>
        </p:nvPicPr>
        <p:blipFill>
          <a:blip r:embed="rId3">
            <a:alphaModFix/>
          </a:blip>
          <a:stretch>
            <a:fillRect/>
          </a:stretch>
        </p:blipFill>
        <p:spPr>
          <a:xfrm>
            <a:off x="535877" y="517867"/>
            <a:ext cx="1969888" cy="18205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24"/>
          <p:cNvSpPr/>
          <p:nvPr/>
        </p:nvSpPr>
        <p:spPr>
          <a:xfrm rot="5400000">
            <a:off x="10098782" y="-4457791"/>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73" name="Google Shape;373;p24"/>
          <p:cNvSpPr/>
          <p:nvPr/>
        </p:nvSpPr>
        <p:spPr>
          <a:xfrm rot="-5400000">
            <a:off x="-2358830" y="8445484"/>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74" name="Google Shape;374;p24"/>
          <p:cNvSpPr/>
          <p:nvPr/>
        </p:nvSpPr>
        <p:spPr>
          <a:xfrm rot="10800000">
            <a:off x="18170810" y="-561151"/>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75" name="Google Shape;375;p24"/>
          <p:cNvSpPr/>
          <p:nvPr/>
        </p:nvSpPr>
        <p:spPr>
          <a:xfrm>
            <a:off x="19703848" y="1149687"/>
            <a:ext cx="4083552" cy="1134659"/>
          </a:xfrm>
          <a:custGeom>
            <a:rect b="b" l="l" r="r" t="t"/>
            <a:pathLst>
              <a:path extrusionOk="0" h="1134659" w="4083552">
                <a:moveTo>
                  <a:pt x="4083553" y="21372"/>
                </a:moveTo>
                <a:cubicBezTo>
                  <a:pt x="4026719" y="6821"/>
                  <a:pt x="3969247" y="-663"/>
                  <a:pt x="3910502" y="46"/>
                </a:cubicBezTo>
                <a:cubicBezTo>
                  <a:pt x="3662795" y="3041"/>
                  <a:pt x="3436857" y="137432"/>
                  <a:pt x="3228523" y="256345"/>
                </a:cubicBezTo>
                <a:cubicBezTo>
                  <a:pt x="3007464" y="382515"/>
                  <a:pt x="2780166" y="518096"/>
                  <a:pt x="2523966" y="556977"/>
                </a:cubicBezTo>
                <a:cubicBezTo>
                  <a:pt x="2228622" y="601803"/>
                  <a:pt x="1934580" y="530748"/>
                  <a:pt x="1646720" y="471494"/>
                </a:cubicBezTo>
                <a:cubicBezTo>
                  <a:pt x="1351661" y="410757"/>
                  <a:pt x="1059912" y="371686"/>
                  <a:pt x="764786" y="453551"/>
                </a:cubicBezTo>
                <a:cubicBezTo>
                  <a:pt x="498296" y="527469"/>
                  <a:pt x="254849" y="662530"/>
                  <a:pt x="0" y="766438"/>
                </a:cubicBezTo>
                <a:moveTo>
                  <a:pt x="4083553" y="389592"/>
                </a:moveTo>
                <a:cubicBezTo>
                  <a:pt x="4026719" y="375031"/>
                  <a:pt x="3969247" y="367548"/>
                  <a:pt x="3910502" y="368266"/>
                </a:cubicBezTo>
                <a:cubicBezTo>
                  <a:pt x="3662795" y="371261"/>
                  <a:pt x="3436857" y="505652"/>
                  <a:pt x="3228523" y="624555"/>
                </a:cubicBezTo>
                <a:cubicBezTo>
                  <a:pt x="3007464" y="750735"/>
                  <a:pt x="2780166" y="886315"/>
                  <a:pt x="2523966" y="925198"/>
                </a:cubicBezTo>
                <a:cubicBezTo>
                  <a:pt x="2228622" y="970023"/>
                  <a:pt x="1934580" y="898967"/>
                  <a:pt x="1646720" y="839714"/>
                </a:cubicBezTo>
                <a:cubicBezTo>
                  <a:pt x="1351661" y="778977"/>
                  <a:pt x="1059912" y="739906"/>
                  <a:pt x="764786" y="821761"/>
                </a:cubicBezTo>
                <a:cubicBezTo>
                  <a:pt x="498296" y="895679"/>
                  <a:pt x="254849" y="1030751"/>
                  <a:pt x="0" y="1134659"/>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76" name="Google Shape;376;p24"/>
          <p:cNvSpPr/>
          <p:nvPr/>
        </p:nvSpPr>
        <p:spPr>
          <a:xfrm rot="10800000">
            <a:off x="-11160422" y="-13308597"/>
            <a:ext cx="15378657" cy="18499410"/>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77" name="Google Shape;377;p24"/>
          <p:cNvSpPr txBox="1"/>
          <p:nvPr/>
        </p:nvSpPr>
        <p:spPr>
          <a:xfrm>
            <a:off x="2449775" y="3051675"/>
            <a:ext cx="19478100" cy="29952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b="1" lang="en-US" sz="4100">
                <a:solidFill>
                  <a:srgbClr val="A1C3FF"/>
                </a:solidFill>
                <a:latin typeface="Montserrat"/>
                <a:ea typeface="Montserrat"/>
                <a:cs typeface="Montserrat"/>
                <a:sym typeface="Montserrat"/>
              </a:rPr>
              <a:t>WE MET </a:t>
            </a:r>
            <a:r>
              <a:rPr lang="en-US" sz="4100">
                <a:solidFill>
                  <a:srgbClr val="FFFFFF"/>
                </a:solidFill>
                <a:latin typeface="Montserrat Light"/>
                <a:ea typeface="Montserrat Light"/>
                <a:cs typeface="Montserrat Light"/>
                <a:sym typeface="Montserrat Light"/>
              </a:rPr>
              <a:t>Collin, a married middle-aged college consultant who almost exclusively consumes video content alone or with his wife.</a:t>
            </a:r>
            <a:endParaRPr b="1" sz="4100">
              <a:solidFill>
                <a:srgbClr val="FFFFFF"/>
              </a:solidFill>
              <a:latin typeface="Montserrat"/>
              <a:ea typeface="Montserrat"/>
              <a:cs typeface="Montserrat"/>
              <a:sym typeface="Montserrat"/>
            </a:endParaRPr>
          </a:p>
          <a:p>
            <a:pPr indent="0" lvl="0" marL="0" rtl="0" algn="l">
              <a:lnSpc>
                <a:spcPct val="120000"/>
              </a:lnSpc>
              <a:spcBef>
                <a:spcPts val="0"/>
              </a:spcBef>
              <a:spcAft>
                <a:spcPts val="0"/>
              </a:spcAft>
              <a:buNone/>
            </a:pPr>
            <a:r>
              <a:t/>
            </a:r>
            <a:endParaRPr sz="4100">
              <a:solidFill>
                <a:schemeClr val="lt1"/>
              </a:solidFill>
              <a:latin typeface="Montserrat Light"/>
              <a:ea typeface="Montserrat Light"/>
              <a:cs typeface="Montserrat Light"/>
              <a:sym typeface="Montserrat Light"/>
            </a:endParaRPr>
          </a:p>
          <a:p>
            <a:pPr indent="0" lvl="0" marL="457200" rtl="0" algn="l">
              <a:lnSpc>
                <a:spcPct val="120000"/>
              </a:lnSpc>
              <a:spcBef>
                <a:spcPts val="0"/>
              </a:spcBef>
              <a:spcAft>
                <a:spcPts val="0"/>
              </a:spcAft>
              <a:buNone/>
            </a:pPr>
            <a:r>
              <a:t/>
            </a:r>
            <a:endParaRPr b="1" sz="4100">
              <a:solidFill>
                <a:srgbClr val="FFFFFF"/>
              </a:solidFill>
              <a:latin typeface="Montserrat"/>
              <a:ea typeface="Montserrat"/>
              <a:cs typeface="Montserrat"/>
              <a:sym typeface="Montserrat"/>
            </a:endParaRPr>
          </a:p>
        </p:txBody>
      </p:sp>
      <p:sp>
        <p:nvSpPr>
          <p:cNvPr id="378" name="Google Shape;378;p24"/>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POV ~ Collin</a:t>
            </a:r>
            <a:endParaRPr/>
          </a:p>
        </p:txBody>
      </p:sp>
      <p:pic>
        <p:nvPicPr>
          <p:cNvPr id="379" name="Google Shape;379;p24"/>
          <p:cNvPicPr preferRelativeResize="0"/>
          <p:nvPr/>
        </p:nvPicPr>
        <p:blipFill>
          <a:blip r:embed="rId3">
            <a:alphaModFix/>
          </a:blip>
          <a:stretch>
            <a:fillRect/>
          </a:stretch>
        </p:blipFill>
        <p:spPr>
          <a:xfrm>
            <a:off x="535877" y="517867"/>
            <a:ext cx="1969888" cy="18205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25"/>
          <p:cNvSpPr/>
          <p:nvPr/>
        </p:nvSpPr>
        <p:spPr>
          <a:xfrm rot="5400000">
            <a:off x="10098782" y="-4457791"/>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85" name="Google Shape;385;p25"/>
          <p:cNvSpPr/>
          <p:nvPr/>
        </p:nvSpPr>
        <p:spPr>
          <a:xfrm rot="-5400000">
            <a:off x="-2358830" y="8445484"/>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86" name="Google Shape;386;p25"/>
          <p:cNvSpPr/>
          <p:nvPr/>
        </p:nvSpPr>
        <p:spPr>
          <a:xfrm rot="10800000">
            <a:off x="18170810" y="-561151"/>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87" name="Google Shape;387;p25"/>
          <p:cNvSpPr/>
          <p:nvPr/>
        </p:nvSpPr>
        <p:spPr>
          <a:xfrm>
            <a:off x="19703848" y="1149687"/>
            <a:ext cx="4083552" cy="1134659"/>
          </a:xfrm>
          <a:custGeom>
            <a:rect b="b" l="l" r="r" t="t"/>
            <a:pathLst>
              <a:path extrusionOk="0" h="1134659" w="4083552">
                <a:moveTo>
                  <a:pt x="4083553" y="21372"/>
                </a:moveTo>
                <a:cubicBezTo>
                  <a:pt x="4026719" y="6821"/>
                  <a:pt x="3969247" y="-663"/>
                  <a:pt x="3910502" y="46"/>
                </a:cubicBezTo>
                <a:cubicBezTo>
                  <a:pt x="3662795" y="3041"/>
                  <a:pt x="3436857" y="137432"/>
                  <a:pt x="3228523" y="256345"/>
                </a:cubicBezTo>
                <a:cubicBezTo>
                  <a:pt x="3007464" y="382515"/>
                  <a:pt x="2780166" y="518096"/>
                  <a:pt x="2523966" y="556977"/>
                </a:cubicBezTo>
                <a:cubicBezTo>
                  <a:pt x="2228622" y="601803"/>
                  <a:pt x="1934580" y="530748"/>
                  <a:pt x="1646720" y="471494"/>
                </a:cubicBezTo>
                <a:cubicBezTo>
                  <a:pt x="1351661" y="410757"/>
                  <a:pt x="1059912" y="371686"/>
                  <a:pt x="764786" y="453551"/>
                </a:cubicBezTo>
                <a:cubicBezTo>
                  <a:pt x="498296" y="527469"/>
                  <a:pt x="254849" y="662530"/>
                  <a:pt x="0" y="766438"/>
                </a:cubicBezTo>
                <a:moveTo>
                  <a:pt x="4083553" y="389592"/>
                </a:moveTo>
                <a:cubicBezTo>
                  <a:pt x="4026719" y="375031"/>
                  <a:pt x="3969247" y="367548"/>
                  <a:pt x="3910502" y="368266"/>
                </a:cubicBezTo>
                <a:cubicBezTo>
                  <a:pt x="3662795" y="371261"/>
                  <a:pt x="3436857" y="505652"/>
                  <a:pt x="3228523" y="624555"/>
                </a:cubicBezTo>
                <a:cubicBezTo>
                  <a:pt x="3007464" y="750735"/>
                  <a:pt x="2780166" y="886315"/>
                  <a:pt x="2523966" y="925198"/>
                </a:cubicBezTo>
                <a:cubicBezTo>
                  <a:pt x="2228622" y="970023"/>
                  <a:pt x="1934580" y="898967"/>
                  <a:pt x="1646720" y="839714"/>
                </a:cubicBezTo>
                <a:cubicBezTo>
                  <a:pt x="1351661" y="778977"/>
                  <a:pt x="1059912" y="739906"/>
                  <a:pt x="764786" y="821761"/>
                </a:cubicBezTo>
                <a:cubicBezTo>
                  <a:pt x="498296" y="895679"/>
                  <a:pt x="254849" y="1030751"/>
                  <a:pt x="0" y="1134659"/>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88" name="Google Shape;388;p25"/>
          <p:cNvSpPr/>
          <p:nvPr/>
        </p:nvSpPr>
        <p:spPr>
          <a:xfrm rot="10800000">
            <a:off x="-11160422" y="-13308597"/>
            <a:ext cx="15378657" cy="18499410"/>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89" name="Google Shape;389;p25"/>
          <p:cNvSpPr txBox="1"/>
          <p:nvPr/>
        </p:nvSpPr>
        <p:spPr>
          <a:xfrm>
            <a:off x="2449775" y="3051675"/>
            <a:ext cx="19478100" cy="52671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b="1" lang="en-US" sz="4100">
                <a:solidFill>
                  <a:srgbClr val="A1C3FF"/>
                </a:solidFill>
                <a:latin typeface="Montserrat"/>
                <a:ea typeface="Montserrat"/>
                <a:cs typeface="Montserrat"/>
                <a:sym typeface="Montserrat"/>
              </a:rPr>
              <a:t>WE MET </a:t>
            </a:r>
            <a:r>
              <a:rPr lang="en-US" sz="4100">
                <a:solidFill>
                  <a:srgbClr val="FFFFFF"/>
                </a:solidFill>
                <a:latin typeface="Montserrat Light"/>
                <a:ea typeface="Montserrat Light"/>
                <a:cs typeface="Montserrat Light"/>
                <a:sym typeface="Montserrat Light"/>
              </a:rPr>
              <a:t>Collin, a married middle-aged college consultant who almost exclusively consumes video content alone or with his wife.</a:t>
            </a:r>
            <a:endParaRPr b="1" sz="4100">
              <a:solidFill>
                <a:srgbClr val="FFFFFF"/>
              </a:solidFill>
              <a:latin typeface="Montserrat"/>
              <a:ea typeface="Montserrat"/>
              <a:cs typeface="Montserrat"/>
              <a:sym typeface="Montserrat"/>
            </a:endParaRPr>
          </a:p>
          <a:p>
            <a:pPr indent="0" lvl="0" marL="0" rtl="0" algn="l">
              <a:lnSpc>
                <a:spcPct val="120000"/>
              </a:lnSpc>
              <a:spcBef>
                <a:spcPts val="0"/>
              </a:spcBef>
              <a:spcAft>
                <a:spcPts val="0"/>
              </a:spcAft>
              <a:buNone/>
            </a:pPr>
            <a:r>
              <a:t/>
            </a:r>
            <a:endParaRPr b="1" sz="4100">
              <a:solidFill>
                <a:srgbClr val="FFFFFF"/>
              </a:solidFill>
              <a:latin typeface="Montserrat"/>
              <a:ea typeface="Montserrat"/>
              <a:cs typeface="Montserrat"/>
              <a:sym typeface="Montserrat"/>
            </a:endParaRPr>
          </a:p>
          <a:p>
            <a:pPr indent="0" lvl="0" marL="0" rtl="0" algn="l">
              <a:lnSpc>
                <a:spcPct val="120000"/>
              </a:lnSpc>
              <a:spcBef>
                <a:spcPts val="0"/>
              </a:spcBef>
              <a:spcAft>
                <a:spcPts val="0"/>
              </a:spcAft>
              <a:buNone/>
            </a:pPr>
            <a:r>
              <a:rPr b="1" lang="en-US" sz="4100">
                <a:solidFill>
                  <a:schemeClr val="accent5"/>
                </a:solidFill>
                <a:latin typeface="Montserrat"/>
                <a:ea typeface="Montserrat"/>
                <a:cs typeface="Montserrat"/>
                <a:sym typeface="Montserrat"/>
              </a:rPr>
              <a:t>WE WERE SURPRISED TO FIND  </a:t>
            </a:r>
            <a:r>
              <a:rPr lang="en-US" sz="4100">
                <a:solidFill>
                  <a:schemeClr val="lt1"/>
                </a:solidFill>
                <a:latin typeface="Montserrat Light"/>
                <a:ea typeface="Montserrat Light"/>
                <a:cs typeface="Montserrat Light"/>
                <a:sym typeface="Montserrat Light"/>
              </a:rPr>
              <a:t>that he enjoys watching sports more with a larger group of friends.</a:t>
            </a:r>
            <a:endParaRPr sz="4100">
              <a:solidFill>
                <a:schemeClr val="lt1"/>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t/>
            </a:r>
            <a:endParaRPr sz="4100">
              <a:solidFill>
                <a:schemeClr val="lt1"/>
              </a:solidFill>
              <a:latin typeface="Montserrat Light"/>
              <a:ea typeface="Montserrat Light"/>
              <a:cs typeface="Montserrat Light"/>
              <a:sym typeface="Montserrat Light"/>
            </a:endParaRPr>
          </a:p>
          <a:p>
            <a:pPr indent="0" lvl="0" marL="457200" rtl="0" algn="l">
              <a:lnSpc>
                <a:spcPct val="120000"/>
              </a:lnSpc>
              <a:spcBef>
                <a:spcPts val="0"/>
              </a:spcBef>
              <a:spcAft>
                <a:spcPts val="0"/>
              </a:spcAft>
              <a:buNone/>
            </a:pPr>
            <a:r>
              <a:t/>
            </a:r>
            <a:endParaRPr b="1" sz="4100">
              <a:solidFill>
                <a:srgbClr val="FFFFFF"/>
              </a:solidFill>
              <a:latin typeface="Montserrat"/>
              <a:ea typeface="Montserrat"/>
              <a:cs typeface="Montserrat"/>
              <a:sym typeface="Montserrat"/>
            </a:endParaRPr>
          </a:p>
        </p:txBody>
      </p:sp>
      <p:sp>
        <p:nvSpPr>
          <p:cNvPr id="390" name="Google Shape;390;p25"/>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POV ~ Collin</a:t>
            </a:r>
            <a:endParaRPr/>
          </a:p>
        </p:txBody>
      </p:sp>
      <p:pic>
        <p:nvPicPr>
          <p:cNvPr id="391" name="Google Shape;391;p25"/>
          <p:cNvPicPr preferRelativeResize="0"/>
          <p:nvPr/>
        </p:nvPicPr>
        <p:blipFill>
          <a:blip r:embed="rId3">
            <a:alphaModFix/>
          </a:blip>
          <a:stretch>
            <a:fillRect/>
          </a:stretch>
        </p:blipFill>
        <p:spPr>
          <a:xfrm>
            <a:off x="535877" y="517867"/>
            <a:ext cx="1969888" cy="18205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p26"/>
          <p:cNvSpPr/>
          <p:nvPr/>
        </p:nvSpPr>
        <p:spPr>
          <a:xfrm rot="5400000">
            <a:off x="10098782" y="-4457791"/>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97" name="Google Shape;397;p26"/>
          <p:cNvSpPr/>
          <p:nvPr/>
        </p:nvSpPr>
        <p:spPr>
          <a:xfrm rot="-5400000">
            <a:off x="-2358830" y="8445484"/>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98" name="Google Shape;398;p26"/>
          <p:cNvSpPr/>
          <p:nvPr/>
        </p:nvSpPr>
        <p:spPr>
          <a:xfrm rot="10800000">
            <a:off x="18170810" y="-561151"/>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399" name="Google Shape;399;p26"/>
          <p:cNvSpPr/>
          <p:nvPr/>
        </p:nvSpPr>
        <p:spPr>
          <a:xfrm>
            <a:off x="19703848" y="1149687"/>
            <a:ext cx="4083552" cy="1134659"/>
          </a:xfrm>
          <a:custGeom>
            <a:rect b="b" l="l" r="r" t="t"/>
            <a:pathLst>
              <a:path extrusionOk="0" h="1134659" w="4083552">
                <a:moveTo>
                  <a:pt x="4083553" y="21372"/>
                </a:moveTo>
                <a:cubicBezTo>
                  <a:pt x="4026719" y="6821"/>
                  <a:pt x="3969247" y="-663"/>
                  <a:pt x="3910502" y="46"/>
                </a:cubicBezTo>
                <a:cubicBezTo>
                  <a:pt x="3662795" y="3041"/>
                  <a:pt x="3436857" y="137432"/>
                  <a:pt x="3228523" y="256345"/>
                </a:cubicBezTo>
                <a:cubicBezTo>
                  <a:pt x="3007464" y="382515"/>
                  <a:pt x="2780166" y="518096"/>
                  <a:pt x="2523966" y="556977"/>
                </a:cubicBezTo>
                <a:cubicBezTo>
                  <a:pt x="2228622" y="601803"/>
                  <a:pt x="1934580" y="530748"/>
                  <a:pt x="1646720" y="471494"/>
                </a:cubicBezTo>
                <a:cubicBezTo>
                  <a:pt x="1351661" y="410757"/>
                  <a:pt x="1059912" y="371686"/>
                  <a:pt x="764786" y="453551"/>
                </a:cubicBezTo>
                <a:cubicBezTo>
                  <a:pt x="498296" y="527469"/>
                  <a:pt x="254849" y="662530"/>
                  <a:pt x="0" y="766438"/>
                </a:cubicBezTo>
                <a:moveTo>
                  <a:pt x="4083553" y="389592"/>
                </a:moveTo>
                <a:cubicBezTo>
                  <a:pt x="4026719" y="375031"/>
                  <a:pt x="3969247" y="367548"/>
                  <a:pt x="3910502" y="368266"/>
                </a:cubicBezTo>
                <a:cubicBezTo>
                  <a:pt x="3662795" y="371261"/>
                  <a:pt x="3436857" y="505652"/>
                  <a:pt x="3228523" y="624555"/>
                </a:cubicBezTo>
                <a:cubicBezTo>
                  <a:pt x="3007464" y="750735"/>
                  <a:pt x="2780166" y="886315"/>
                  <a:pt x="2523966" y="925198"/>
                </a:cubicBezTo>
                <a:cubicBezTo>
                  <a:pt x="2228622" y="970023"/>
                  <a:pt x="1934580" y="898967"/>
                  <a:pt x="1646720" y="839714"/>
                </a:cubicBezTo>
                <a:cubicBezTo>
                  <a:pt x="1351661" y="778977"/>
                  <a:pt x="1059912" y="739906"/>
                  <a:pt x="764786" y="821761"/>
                </a:cubicBezTo>
                <a:cubicBezTo>
                  <a:pt x="498296" y="895679"/>
                  <a:pt x="254849" y="1030751"/>
                  <a:pt x="0" y="1134659"/>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00" name="Google Shape;400;p26"/>
          <p:cNvSpPr/>
          <p:nvPr/>
        </p:nvSpPr>
        <p:spPr>
          <a:xfrm rot="10800000">
            <a:off x="-11160422" y="-13308597"/>
            <a:ext cx="15378657" cy="18499410"/>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01" name="Google Shape;401;p26"/>
          <p:cNvSpPr txBox="1"/>
          <p:nvPr/>
        </p:nvSpPr>
        <p:spPr>
          <a:xfrm>
            <a:off x="2449775" y="3051675"/>
            <a:ext cx="19478100" cy="75393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b="1" lang="en-US" sz="4100">
                <a:solidFill>
                  <a:srgbClr val="A1C3FF"/>
                </a:solidFill>
                <a:latin typeface="Montserrat"/>
                <a:ea typeface="Montserrat"/>
                <a:cs typeface="Montserrat"/>
                <a:sym typeface="Montserrat"/>
              </a:rPr>
              <a:t>WE MET </a:t>
            </a:r>
            <a:r>
              <a:rPr lang="en-US" sz="4100">
                <a:solidFill>
                  <a:srgbClr val="FFFFFF"/>
                </a:solidFill>
                <a:latin typeface="Montserrat Light"/>
                <a:ea typeface="Montserrat Light"/>
                <a:cs typeface="Montserrat Light"/>
                <a:sym typeface="Montserrat Light"/>
              </a:rPr>
              <a:t>Collin, a married middle-aged college consultant who almost exclusively consumes video content alone or with his wife.</a:t>
            </a:r>
            <a:endParaRPr b="1" sz="4100">
              <a:solidFill>
                <a:srgbClr val="FFFFFF"/>
              </a:solidFill>
              <a:latin typeface="Montserrat"/>
              <a:ea typeface="Montserrat"/>
              <a:cs typeface="Montserrat"/>
              <a:sym typeface="Montserrat"/>
            </a:endParaRPr>
          </a:p>
          <a:p>
            <a:pPr indent="0" lvl="0" marL="0" rtl="0" algn="l">
              <a:lnSpc>
                <a:spcPct val="120000"/>
              </a:lnSpc>
              <a:spcBef>
                <a:spcPts val="0"/>
              </a:spcBef>
              <a:spcAft>
                <a:spcPts val="0"/>
              </a:spcAft>
              <a:buNone/>
            </a:pPr>
            <a:r>
              <a:t/>
            </a:r>
            <a:endParaRPr b="1" sz="4100">
              <a:solidFill>
                <a:srgbClr val="FFFFFF"/>
              </a:solidFill>
              <a:latin typeface="Montserrat"/>
              <a:ea typeface="Montserrat"/>
              <a:cs typeface="Montserrat"/>
              <a:sym typeface="Montserrat"/>
            </a:endParaRPr>
          </a:p>
          <a:p>
            <a:pPr indent="0" lvl="0" marL="0" rtl="0" algn="l">
              <a:lnSpc>
                <a:spcPct val="120000"/>
              </a:lnSpc>
              <a:spcBef>
                <a:spcPts val="0"/>
              </a:spcBef>
              <a:spcAft>
                <a:spcPts val="0"/>
              </a:spcAft>
              <a:buNone/>
            </a:pPr>
            <a:r>
              <a:rPr b="1" lang="en-US" sz="4100">
                <a:solidFill>
                  <a:schemeClr val="accent5"/>
                </a:solidFill>
                <a:latin typeface="Montserrat"/>
                <a:ea typeface="Montserrat"/>
                <a:cs typeface="Montserrat"/>
                <a:sym typeface="Montserrat"/>
              </a:rPr>
              <a:t>WE WERE SURPRISED TO FIND  </a:t>
            </a:r>
            <a:r>
              <a:rPr lang="en-US" sz="4100">
                <a:solidFill>
                  <a:schemeClr val="lt1"/>
                </a:solidFill>
                <a:latin typeface="Montserrat Light"/>
                <a:ea typeface="Montserrat Light"/>
                <a:cs typeface="Montserrat Light"/>
                <a:sym typeface="Montserrat Light"/>
              </a:rPr>
              <a:t>that he enjoys watching sports more with a larger group of friends.</a:t>
            </a:r>
            <a:endParaRPr sz="4100">
              <a:solidFill>
                <a:schemeClr val="lt1"/>
              </a:solidFill>
              <a:latin typeface="Montserrat Light"/>
              <a:ea typeface="Montserrat Light"/>
              <a:cs typeface="Montserrat Light"/>
              <a:sym typeface="Montserrat Light"/>
            </a:endParaRPr>
          </a:p>
          <a:p>
            <a:pPr indent="0" lvl="0" marL="457200" rtl="0" algn="l">
              <a:lnSpc>
                <a:spcPct val="120000"/>
              </a:lnSpc>
              <a:spcBef>
                <a:spcPts val="0"/>
              </a:spcBef>
              <a:spcAft>
                <a:spcPts val="0"/>
              </a:spcAft>
              <a:buNone/>
            </a:pPr>
            <a:r>
              <a:t/>
            </a:r>
            <a:endParaRPr sz="4100">
              <a:solidFill>
                <a:schemeClr val="lt1"/>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rPr b="1" lang="en-US" sz="4100">
                <a:solidFill>
                  <a:schemeClr val="accent5"/>
                </a:solidFill>
                <a:latin typeface="Montserrat"/>
                <a:ea typeface="Montserrat"/>
                <a:cs typeface="Montserrat"/>
                <a:sym typeface="Montserrat"/>
              </a:rPr>
              <a:t>WE WONDER IF THIS MEANS  </a:t>
            </a:r>
            <a:r>
              <a:rPr lang="en-US" sz="4100">
                <a:solidFill>
                  <a:schemeClr val="lt1"/>
                </a:solidFill>
                <a:latin typeface="Montserrat Light"/>
                <a:ea typeface="Montserrat Light"/>
                <a:cs typeface="Montserrat Light"/>
                <a:sym typeface="Montserrat Light"/>
              </a:rPr>
              <a:t>certain types of media are more enjoyable when consumed socially compared to other types of digital video content.</a:t>
            </a:r>
            <a:endParaRPr sz="4100">
              <a:solidFill>
                <a:schemeClr val="lt1"/>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t/>
            </a:r>
            <a:endParaRPr sz="4100">
              <a:solidFill>
                <a:schemeClr val="lt1"/>
              </a:solidFill>
              <a:latin typeface="Montserrat Light"/>
              <a:ea typeface="Montserrat Light"/>
              <a:cs typeface="Montserrat Light"/>
              <a:sym typeface="Montserrat Light"/>
            </a:endParaRPr>
          </a:p>
          <a:p>
            <a:pPr indent="0" lvl="0" marL="457200" rtl="0" algn="l">
              <a:lnSpc>
                <a:spcPct val="120000"/>
              </a:lnSpc>
              <a:spcBef>
                <a:spcPts val="0"/>
              </a:spcBef>
              <a:spcAft>
                <a:spcPts val="0"/>
              </a:spcAft>
              <a:buNone/>
            </a:pPr>
            <a:r>
              <a:t/>
            </a:r>
            <a:endParaRPr b="1" sz="4100">
              <a:solidFill>
                <a:srgbClr val="FFFFFF"/>
              </a:solidFill>
              <a:latin typeface="Montserrat"/>
              <a:ea typeface="Montserrat"/>
              <a:cs typeface="Montserrat"/>
              <a:sym typeface="Montserrat"/>
            </a:endParaRPr>
          </a:p>
        </p:txBody>
      </p:sp>
      <p:sp>
        <p:nvSpPr>
          <p:cNvPr id="402" name="Google Shape;402;p26"/>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POV ~ Collin</a:t>
            </a:r>
            <a:endParaRPr/>
          </a:p>
        </p:txBody>
      </p:sp>
      <p:pic>
        <p:nvPicPr>
          <p:cNvPr id="403" name="Google Shape;403;p26"/>
          <p:cNvPicPr preferRelativeResize="0"/>
          <p:nvPr/>
        </p:nvPicPr>
        <p:blipFill>
          <a:blip r:embed="rId3">
            <a:alphaModFix/>
          </a:blip>
          <a:stretch>
            <a:fillRect/>
          </a:stretch>
        </p:blipFill>
        <p:spPr>
          <a:xfrm>
            <a:off x="535877" y="517867"/>
            <a:ext cx="1969888" cy="18205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27"/>
          <p:cNvSpPr/>
          <p:nvPr/>
        </p:nvSpPr>
        <p:spPr>
          <a:xfrm rot="5400000">
            <a:off x="10098782" y="-4457791"/>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09" name="Google Shape;409;p27"/>
          <p:cNvSpPr/>
          <p:nvPr/>
        </p:nvSpPr>
        <p:spPr>
          <a:xfrm rot="-5400000">
            <a:off x="-2358830" y="8445484"/>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10" name="Google Shape;410;p27"/>
          <p:cNvSpPr/>
          <p:nvPr/>
        </p:nvSpPr>
        <p:spPr>
          <a:xfrm rot="10800000">
            <a:off x="18170810" y="-561151"/>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11" name="Google Shape;411;p27"/>
          <p:cNvSpPr/>
          <p:nvPr/>
        </p:nvSpPr>
        <p:spPr>
          <a:xfrm>
            <a:off x="19703848" y="1149687"/>
            <a:ext cx="4083552" cy="1134659"/>
          </a:xfrm>
          <a:custGeom>
            <a:rect b="b" l="l" r="r" t="t"/>
            <a:pathLst>
              <a:path extrusionOk="0" h="1134659" w="4083552">
                <a:moveTo>
                  <a:pt x="4083553" y="21372"/>
                </a:moveTo>
                <a:cubicBezTo>
                  <a:pt x="4026719" y="6821"/>
                  <a:pt x="3969247" y="-663"/>
                  <a:pt x="3910502" y="46"/>
                </a:cubicBezTo>
                <a:cubicBezTo>
                  <a:pt x="3662795" y="3041"/>
                  <a:pt x="3436857" y="137432"/>
                  <a:pt x="3228523" y="256345"/>
                </a:cubicBezTo>
                <a:cubicBezTo>
                  <a:pt x="3007464" y="382515"/>
                  <a:pt x="2780166" y="518096"/>
                  <a:pt x="2523966" y="556977"/>
                </a:cubicBezTo>
                <a:cubicBezTo>
                  <a:pt x="2228622" y="601803"/>
                  <a:pt x="1934580" y="530748"/>
                  <a:pt x="1646720" y="471494"/>
                </a:cubicBezTo>
                <a:cubicBezTo>
                  <a:pt x="1351661" y="410757"/>
                  <a:pt x="1059912" y="371686"/>
                  <a:pt x="764786" y="453551"/>
                </a:cubicBezTo>
                <a:cubicBezTo>
                  <a:pt x="498296" y="527469"/>
                  <a:pt x="254849" y="662530"/>
                  <a:pt x="0" y="766438"/>
                </a:cubicBezTo>
                <a:moveTo>
                  <a:pt x="4083553" y="389592"/>
                </a:moveTo>
                <a:cubicBezTo>
                  <a:pt x="4026719" y="375031"/>
                  <a:pt x="3969247" y="367548"/>
                  <a:pt x="3910502" y="368266"/>
                </a:cubicBezTo>
                <a:cubicBezTo>
                  <a:pt x="3662795" y="371261"/>
                  <a:pt x="3436857" y="505652"/>
                  <a:pt x="3228523" y="624555"/>
                </a:cubicBezTo>
                <a:cubicBezTo>
                  <a:pt x="3007464" y="750735"/>
                  <a:pt x="2780166" y="886315"/>
                  <a:pt x="2523966" y="925198"/>
                </a:cubicBezTo>
                <a:cubicBezTo>
                  <a:pt x="2228622" y="970023"/>
                  <a:pt x="1934580" y="898967"/>
                  <a:pt x="1646720" y="839714"/>
                </a:cubicBezTo>
                <a:cubicBezTo>
                  <a:pt x="1351661" y="778977"/>
                  <a:pt x="1059912" y="739906"/>
                  <a:pt x="764786" y="821761"/>
                </a:cubicBezTo>
                <a:cubicBezTo>
                  <a:pt x="498296" y="895679"/>
                  <a:pt x="254849" y="1030751"/>
                  <a:pt x="0" y="1134659"/>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12" name="Google Shape;412;p27"/>
          <p:cNvSpPr/>
          <p:nvPr/>
        </p:nvSpPr>
        <p:spPr>
          <a:xfrm rot="10800000">
            <a:off x="-11160422" y="-13308597"/>
            <a:ext cx="15378657" cy="18499410"/>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13" name="Google Shape;413;p27"/>
          <p:cNvSpPr txBox="1"/>
          <p:nvPr/>
        </p:nvSpPr>
        <p:spPr>
          <a:xfrm>
            <a:off x="2449775" y="3051675"/>
            <a:ext cx="19478100" cy="90537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b="1" lang="en-US" sz="4100">
                <a:solidFill>
                  <a:srgbClr val="A1C3FF"/>
                </a:solidFill>
                <a:latin typeface="Montserrat"/>
                <a:ea typeface="Montserrat"/>
                <a:cs typeface="Montserrat"/>
                <a:sym typeface="Montserrat"/>
              </a:rPr>
              <a:t>WE MET </a:t>
            </a:r>
            <a:r>
              <a:rPr lang="en-US" sz="4100">
                <a:solidFill>
                  <a:srgbClr val="FFFFFF"/>
                </a:solidFill>
                <a:latin typeface="Montserrat Light"/>
                <a:ea typeface="Montserrat Light"/>
                <a:cs typeface="Montserrat Light"/>
                <a:sym typeface="Montserrat Light"/>
              </a:rPr>
              <a:t>Collin, a married middle-aged college consultant who almost exclusively consumes video content alone or with his wife.</a:t>
            </a:r>
            <a:endParaRPr b="1" sz="4100">
              <a:solidFill>
                <a:srgbClr val="FFFFFF"/>
              </a:solidFill>
              <a:latin typeface="Montserrat"/>
              <a:ea typeface="Montserrat"/>
              <a:cs typeface="Montserrat"/>
              <a:sym typeface="Montserrat"/>
            </a:endParaRPr>
          </a:p>
          <a:p>
            <a:pPr indent="0" lvl="0" marL="0" rtl="0" algn="l">
              <a:lnSpc>
                <a:spcPct val="120000"/>
              </a:lnSpc>
              <a:spcBef>
                <a:spcPts val="0"/>
              </a:spcBef>
              <a:spcAft>
                <a:spcPts val="0"/>
              </a:spcAft>
              <a:buNone/>
            </a:pPr>
            <a:r>
              <a:t/>
            </a:r>
            <a:endParaRPr b="1" sz="4100">
              <a:solidFill>
                <a:srgbClr val="FFFFFF"/>
              </a:solidFill>
              <a:latin typeface="Montserrat"/>
              <a:ea typeface="Montserrat"/>
              <a:cs typeface="Montserrat"/>
              <a:sym typeface="Montserrat"/>
            </a:endParaRPr>
          </a:p>
          <a:p>
            <a:pPr indent="0" lvl="0" marL="0" rtl="0" algn="l">
              <a:lnSpc>
                <a:spcPct val="120000"/>
              </a:lnSpc>
              <a:spcBef>
                <a:spcPts val="0"/>
              </a:spcBef>
              <a:spcAft>
                <a:spcPts val="0"/>
              </a:spcAft>
              <a:buNone/>
            </a:pPr>
            <a:r>
              <a:rPr b="1" lang="en-US" sz="4100">
                <a:solidFill>
                  <a:schemeClr val="accent5"/>
                </a:solidFill>
                <a:latin typeface="Montserrat"/>
                <a:ea typeface="Montserrat"/>
                <a:cs typeface="Montserrat"/>
                <a:sym typeface="Montserrat"/>
              </a:rPr>
              <a:t>WE WERE SURPRISED TO FIND  </a:t>
            </a:r>
            <a:r>
              <a:rPr lang="en-US" sz="4100">
                <a:solidFill>
                  <a:schemeClr val="lt1"/>
                </a:solidFill>
                <a:latin typeface="Montserrat Light"/>
                <a:ea typeface="Montserrat Light"/>
                <a:cs typeface="Montserrat Light"/>
                <a:sym typeface="Montserrat Light"/>
              </a:rPr>
              <a:t>that he enjoys watching sports more with a larger group of friends.</a:t>
            </a:r>
            <a:endParaRPr sz="4100">
              <a:solidFill>
                <a:schemeClr val="lt1"/>
              </a:solidFill>
              <a:latin typeface="Montserrat Light"/>
              <a:ea typeface="Montserrat Light"/>
              <a:cs typeface="Montserrat Light"/>
              <a:sym typeface="Montserrat Light"/>
            </a:endParaRPr>
          </a:p>
          <a:p>
            <a:pPr indent="0" lvl="0" marL="457200" rtl="0" algn="l">
              <a:lnSpc>
                <a:spcPct val="120000"/>
              </a:lnSpc>
              <a:spcBef>
                <a:spcPts val="0"/>
              </a:spcBef>
              <a:spcAft>
                <a:spcPts val="0"/>
              </a:spcAft>
              <a:buNone/>
            </a:pPr>
            <a:r>
              <a:t/>
            </a:r>
            <a:endParaRPr sz="4100">
              <a:solidFill>
                <a:schemeClr val="lt1"/>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rPr b="1" lang="en-US" sz="4100">
                <a:solidFill>
                  <a:schemeClr val="accent5"/>
                </a:solidFill>
                <a:latin typeface="Montserrat"/>
                <a:ea typeface="Montserrat"/>
                <a:cs typeface="Montserrat"/>
                <a:sym typeface="Montserrat"/>
              </a:rPr>
              <a:t>WE WONDER IF THIS MEANS  </a:t>
            </a:r>
            <a:r>
              <a:rPr lang="en-US" sz="4100">
                <a:solidFill>
                  <a:schemeClr val="lt1"/>
                </a:solidFill>
                <a:latin typeface="Montserrat Light"/>
                <a:ea typeface="Montserrat Light"/>
                <a:cs typeface="Montserrat Light"/>
                <a:sym typeface="Montserrat Light"/>
              </a:rPr>
              <a:t>certain types of media are more enjoyable when consumed socially compared to other types of digital video content.</a:t>
            </a:r>
            <a:endParaRPr sz="4100">
              <a:solidFill>
                <a:schemeClr val="lt1"/>
              </a:solidFill>
              <a:latin typeface="Montserrat Light"/>
              <a:ea typeface="Montserrat Light"/>
              <a:cs typeface="Montserrat Light"/>
              <a:sym typeface="Montserrat Light"/>
            </a:endParaRPr>
          </a:p>
          <a:p>
            <a:pPr indent="0" lvl="0" marL="457200" rtl="0" algn="l">
              <a:lnSpc>
                <a:spcPct val="120000"/>
              </a:lnSpc>
              <a:spcBef>
                <a:spcPts val="0"/>
              </a:spcBef>
              <a:spcAft>
                <a:spcPts val="0"/>
              </a:spcAft>
              <a:buNone/>
            </a:pPr>
            <a:r>
              <a:t/>
            </a:r>
            <a:endParaRPr sz="4100">
              <a:solidFill>
                <a:schemeClr val="lt1"/>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rPr b="1" lang="en-US" sz="4100">
                <a:solidFill>
                  <a:schemeClr val="accent5"/>
                </a:solidFill>
                <a:latin typeface="Montserrat"/>
                <a:ea typeface="Montserrat"/>
                <a:cs typeface="Montserrat"/>
                <a:sym typeface="Montserrat"/>
              </a:rPr>
              <a:t>IT WOULD BE GAME-CHANGING IF  </a:t>
            </a:r>
            <a:r>
              <a:rPr lang="en-US" sz="4100">
                <a:solidFill>
                  <a:schemeClr val="lt1"/>
                </a:solidFill>
                <a:latin typeface="Montserrat Light"/>
                <a:ea typeface="Montserrat Light"/>
                <a:cs typeface="Montserrat Light"/>
                <a:sym typeface="Montserrat Light"/>
              </a:rPr>
              <a:t>social experiences could be facilitated for all types of digital video content. </a:t>
            </a:r>
            <a:endParaRPr sz="4100">
              <a:solidFill>
                <a:schemeClr val="lt1"/>
              </a:solidFill>
              <a:latin typeface="Montserrat Light"/>
              <a:ea typeface="Montserrat Light"/>
              <a:cs typeface="Montserrat Light"/>
              <a:sym typeface="Montserrat Light"/>
            </a:endParaRPr>
          </a:p>
          <a:p>
            <a:pPr indent="0" lvl="0" marL="457200" rtl="0" algn="l">
              <a:lnSpc>
                <a:spcPct val="120000"/>
              </a:lnSpc>
              <a:spcBef>
                <a:spcPts val="0"/>
              </a:spcBef>
              <a:spcAft>
                <a:spcPts val="0"/>
              </a:spcAft>
              <a:buNone/>
            </a:pPr>
            <a:r>
              <a:t/>
            </a:r>
            <a:endParaRPr b="1" sz="4100">
              <a:solidFill>
                <a:srgbClr val="FFFFFF"/>
              </a:solidFill>
              <a:latin typeface="Montserrat"/>
              <a:ea typeface="Montserrat"/>
              <a:cs typeface="Montserrat"/>
              <a:sym typeface="Montserrat"/>
            </a:endParaRPr>
          </a:p>
        </p:txBody>
      </p:sp>
      <p:sp>
        <p:nvSpPr>
          <p:cNvPr id="414" name="Google Shape;414;p27"/>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POV ~ Collin</a:t>
            </a:r>
            <a:endParaRPr/>
          </a:p>
        </p:txBody>
      </p:sp>
      <p:pic>
        <p:nvPicPr>
          <p:cNvPr id="415" name="Google Shape;415;p27"/>
          <p:cNvPicPr preferRelativeResize="0"/>
          <p:nvPr/>
        </p:nvPicPr>
        <p:blipFill>
          <a:blip r:embed="rId3">
            <a:alphaModFix/>
          </a:blip>
          <a:stretch>
            <a:fillRect/>
          </a:stretch>
        </p:blipFill>
        <p:spPr>
          <a:xfrm>
            <a:off x="535877" y="517867"/>
            <a:ext cx="1969888" cy="18205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sp>
        <p:nvSpPr>
          <p:cNvPr id="420" name="Google Shape;420;p28"/>
          <p:cNvSpPr/>
          <p:nvPr/>
        </p:nvSpPr>
        <p:spPr>
          <a:xfrm flipH="1" rot="-5400000">
            <a:off x="15664076" y="-3874079"/>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1">
              <a:alpha val="196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21" name="Google Shape;421;p28"/>
          <p:cNvSpPr/>
          <p:nvPr/>
        </p:nvSpPr>
        <p:spPr>
          <a:xfrm>
            <a:off x="-1682385" y="3526863"/>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22" name="Google Shape;422;p28"/>
          <p:cNvSpPr/>
          <p:nvPr/>
        </p:nvSpPr>
        <p:spPr>
          <a:xfrm>
            <a:off x="-1048999" y="4476467"/>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23" name="Google Shape;423;p28"/>
          <p:cNvSpPr/>
          <p:nvPr/>
        </p:nvSpPr>
        <p:spPr>
          <a:xfrm rot="5400000">
            <a:off x="-9357581" y="10142180"/>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24" name="Google Shape;424;p28"/>
          <p:cNvSpPr/>
          <p:nvPr/>
        </p:nvSpPr>
        <p:spPr>
          <a:xfrm rot="10800000">
            <a:off x="5036486" y="-967128"/>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25" name="Google Shape;425;p28"/>
          <p:cNvSpPr/>
          <p:nvPr/>
        </p:nvSpPr>
        <p:spPr>
          <a:xfrm rot="6299965">
            <a:off x="21265039" y="-4852226"/>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26" name="Google Shape;426;p28"/>
          <p:cNvSpPr txBox="1"/>
          <p:nvPr/>
        </p:nvSpPr>
        <p:spPr>
          <a:xfrm>
            <a:off x="3706784" y="5272650"/>
            <a:ext cx="16964100" cy="31707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lang="en-US" sz="20000">
                <a:solidFill>
                  <a:schemeClr val="accent4"/>
                </a:solidFill>
                <a:latin typeface="Playfair Display ExtraBold"/>
                <a:ea typeface="Playfair Display ExtraBold"/>
                <a:cs typeface="Playfair Display ExtraBold"/>
                <a:sym typeface="Playfair Display ExtraBold"/>
              </a:rPr>
              <a:t>HMW #2</a:t>
            </a:r>
            <a:endParaRPr sz="200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29"/>
          <p:cNvSpPr/>
          <p:nvPr/>
        </p:nvSpPr>
        <p:spPr>
          <a:xfrm>
            <a:off x="3539613" y="0"/>
            <a:ext cx="8649300" cy="13716000"/>
          </a:xfrm>
          <a:prstGeom prst="rect">
            <a:avLst/>
          </a:prstGeom>
          <a:solidFill>
            <a:schemeClr val="accent6">
              <a:alpha val="98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Montserrat Light"/>
              <a:ea typeface="Montserrat Light"/>
              <a:cs typeface="Montserrat Light"/>
              <a:sym typeface="Montserrat Light"/>
            </a:endParaRPr>
          </a:p>
        </p:txBody>
      </p:sp>
      <p:sp>
        <p:nvSpPr>
          <p:cNvPr id="432" name="Google Shape;432;p29"/>
          <p:cNvSpPr/>
          <p:nvPr/>
        </p:nvSpPr>
        <p:spPr>
          <a:xfrm flipH="1" rot="-5400000">
            <a:off x="15664076" y="12183897"/>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33" name="Google Shape;433;p29"/>
          <p:cNvSpPr/>
          <p:nvPr/>
        </p:nvSpPr>
        <p:spPr>
          <a:xfrm>
            <a:off x="20842741" y="11230362"/>
            <a:ext cx="4083552" cy="1134659"/>
          </a:xfrm>
          <a:custGeom>
            <a:rect b="b" l="l" r="r" t="t"/>
            <a:pathLst>
              <a:path extrusionOk="0" h="1134659" w="4083552">
                <a:moveTo>
                  <a:pt x="4083553" y="21372"/>
                </a:moveTo>
                <a:cubicBezTo>
                  <a:pt x="4026719" y="6821"/>
                  <a:pt x="3969247" y="-663"/>
                  <a:pt x="3910502" y="46"/>
                </a:cubicBezTo>
                <a:cubicBezTo>
                  <a:pt x="3662795" y="3041"/>
                  <a:pt x="3436857" y="137432"/>
                  <a:pt x="3228523" y="256345"/>
                </a:cubicBezTo>
                <a:cubicBezTo>
                  <a:pt x="3007464" y="382515"/>
                  <a:pt x="2780166" y="518096"/>
                  <a:pt x="2523966" y="556977"/>
                </a:cubicBezTo>
                <a:cubicBezTo>
                  <a:pt x="2228622" y="601803"/>
                  <a:pt x="1934580" y="530748"/>
                  <a:pt x="1646720" y="471494"/>
                </a:cubicBezTo>
                <a:cubicBezTo>
                  <a:pt x="1351661" y="410757"/>
                  <a:pt x="1059912" y="371686"/>
                  <a:pt x="764786" y="453551"/>
                </a:cubicBezTo>
                <a:cubicBezTo>
                  <a:pt x="498296" y="527469"/>
                  <a:pt x="254849" y="662530"/>
                  <a:pt x="0" y="766438"/>
                </a:cubicBezTo>
                <a:moveTo>
                  <a:pt x="4083553" y="389592"/>
                </a:moveTo>
                <a:cubicBezTo>
                  <a:pt x="4026719" y="375031"/>
                  <a:pt x="3969247" y="367548"/>
                  <a:pt x="3910502" y="368266"/>
                </a:cubicBezTo>
                <a:cubicBezTo>
                  <a:pt x="3662795" y="371261"/>
                  <a:pt x="3436857" y="505652"/>
                  <a:pt x="3228523" y="624555"/>
                </a:cubicBezTo>
                <a:cubicBezTo>
                  <a:pt x="3007464" y="750735"/>
                  <a:pt x="2780166" y="886315"/>
                  <a:pt x="2523966" y="925198"/>
                </a:cubicBezTo>
                <a:cubicBezTo>
                  <a:pt x="2228622" y="970023"/>
                  <a:pt x="1934580" y="898967"/>
                  <a:pt x="1646720" y="839714"/>
                </a:cubicBezTo>
                <a:cubicBezTo>
                  <a:pt x="1351661" y="778977"/>
                  <a:pt x="1059912" y="739906"/>
                  <a:pt x="764786" y="821761"/>
                </a:cubicBezTo>
                <a:cubicBezTo>
                  <a:pt x="498296" y="895679"/>
                  <a:pt x="254849" y="1030751"/>
                  <a:pt x="0" y="1134659"/>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34" name="Google Shape;434;p29"/>
          <p:cNvSpPr/>
          <p:nvPr/>
        </p:nvSpPr>
        <p:spPr>
          <a:xfrm rot="899348">
            <a:off x="-5427355" y="9927398"/>
            <a:ext cx="7678164" cy="5200288"/>
          </a:xfrm>
          <a:custGeom>
            <a:rect b="b" l="l" r="r" t="t"/>
            <a:pathLst>
              <a:path extrusionOk="0" h="2502290" w="3694602">
                <a:moveTo>
                  <a:pt x="9" y="838041"/>
                </a:moveTo>
                <a:cubicBezTo>
                  <a:pt x="9" y="838041"/>
                  <a:pt x="-23229" y="3142662"/>
                  <a:pt x="2231329" y="2327899"/>
                </a:cubicBezTo>
                <a:cubicBezTo>
                  <a:pt x="4485887" y="1513136"/>
                  <a:pt x="3463204" y="0"/>
                  <a:pt x="3463204" y="0"/>
                </a:cubicBezTo>
                <a:lnTo>
                  <a:pt x="3044829" y="116400"/>
                </a:lnTo>
                <a:cubicBezTo>
                  <a:pt x="3044829" y="116400"/>
                  <a:pt x="3439956" y="1047554"/>
                  <a:pt x="3021591" y="1070832"/>
                </a:cubicBezTo>
                <a:cubicBezTo>
                  <a:pt x="2603217" y="1094110"/>
                  <a:pt x="2347549" y="280964"/>
                  <a:pt x="2347549" y="280964"/>
                </a:cubicBezTo>
                <a:lnTo>
                  <a:pt x="1847299" y="395747"/>
                </a:lnTo>
                <a:cubicBezTo>
                  <a:pt x="1847299" y="395747"/>
                  <a:pt x="2231329" y="1606248"/>
                  <a:pt x="1743230" y="1582970"/>
                </a:cubicBezTo>
                <a:cubicBezTo>
                  <a:pt x="1255132" y="1559692"/>
                  <a:pt x="1162160" y="535416"/>
                  <a:pt x="1162160" y="535416"/>
                </a:cubicBezTo>
                <a:lnTo>
                  <a:pt x="836758" y="605251"/>
                </a:lnTo>
                <a:cubicBezTo>
                  <a:pt x="836758" y="605251"/>
                  <a:pt x="1324856" y="1908874"/>
                  <a:pt x="906482" y="1862317"/>
                </a:cubicBezTo>
                <a:cubicBezTo>
                  <a:pt x="488108" y="1815761"/>
                  <a:pt x="441622" y="698373"/>
                  <a:pt x="441622" y="698373"/>
                </a:cubicBezTo>
                <a:lnTo>
                  <a:pt x="9" y="838041"/>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35" name="Google Shape;435;p29"/>
          <p:cNvSpPr/>
          <p:nvPr/>
        </p:nvSpPr>
        <p:spPr>
          <a:xfrm rot="899348">
            <a:off x="10189178" y="-3345144"/>
            <a:ext cx="7678164" cy="5200288"/>
          </a:xfrm>
          <a:custGeom>
            <a:rect b="b" l="l" r="r" t="t"/>
            <a:pathLst>
              <a:path extrusionOk="0" h="2502290" w="3694602">
                <a:moveTo>
                  <a:pt x="9" y="838041"/>
                </a:moveTo>
                <a:cubicBezTo>
                  <a:pt x="9" y="838041"/>
                  <a:pt x="-23229" y="3142662"/>
                  <a:pt x="2231329" y="2327899"/>
                </a:cubicBezTo>
                <a:cubicBezTo>
                  <a:pt x="4485887" y="1513136"/>
                  <a:pt x="3463204" y="0"/>
                  <a:pt x="3463204" y="0"/>
                </a:cubicBezTo>
                <a:lnTo>
                  <a:pt x="3044829" y="116400"/>
                </a:lnTo>
                <a:cubicBezTo>
                  <a:pt x="3044829" y="116400"/>
                  <a:pt x="3439956" y="1047554"/>
                  <a:pt x="3021591" y="1070832"/>
                </a:cubicBezTo>
                <a:cubicBezTo>
                  <a:pt x="2603217" y="1094110"/>
                  <a:pt x="2347549" y="280964"/>
                  <a:pt x="2347549" y="280964"/>
                </a:cubicBezTo>
                <a:lnTo>
                  <a:pt x="1847299" y="395747"/>
                </a:lnTo>
                <a:cubicBezTo>
                  <a:pt x="1847299" y="395747"/>
                  <a:pt x="2231329" y="1606248"/>
                  <a:pt x="1743230" y="1582970"/>
                </a:cubicBezTo>
                <a:cubicBezTo>
                  <a:pt x="1255132" y="1559692"/>
                  <a:pt x="1162160" y="535416"/>
                  <a:pt x="1162160" y="535416"/>
                </a:cubicBezTo>
                <a:lnTo>
                  <a:pt x="836758" y="605251"/>
                </a:lnTo>
                <a:cubicBezTo>
                  <a:pt x="836758" y="605251"/>
                  <a:pt x="1324856" y="1908874"/>
                  <a:pt x="906482" y="1862317"/>
                </a:cubicBezTo>
                <a:cubicBezTo>
                  <a:pt x="488108" y="1815761"/>
                  <a:pt x="441622" y="698373"/>
                  <a:pt x="441622" y="698373"/>
                </a:cubicBezTo>
                <a:lnTo>
                  <a:pt x="9" y="838041"/>
                </a:lnTo>
                <a:close/>
              </a:path>
            </a:pathLst>
          </a:custGeom>
          <a:solidFill>
            <a:schemeClr val="accent1">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nvGrpSpPr>
          <p:cNvPr id="436" name="Google Shape;436;p29"/>
          <p:cNvGrpSpPr/>
          <p:nvPr/>
        </p:nvGrpSpPr>
        <p:grpSpPr>
          <a:xfrm rot="-8638083">
            <a:off x="11269277" y="846929"/>
            <a:ext cx="3549472" cy="2941175"/>
            <a:chOff x="13668052" y="2188694"/>
            <a:chExt cx="1328283" cy="1100646"/>
          </a:xfrm>
        </p:grpSpPr>
        <p:sp>
          <p:nvSpPr>
            <p:cNvPr id="437" name="Google Shape;437;p29"/>
            <p:cNvSpPr/>
            <p:nvPr/>
          </p:nvSpPr>
          <p:spPr>
            <a:xfrm>
              <a:off x="13668052" y="2188694"/>
              <a:ext cx="1328283" cy="1100646"/>
            </a:xfrm>
            <a:custGeom>
              <a:rect b="b" l="l" r="r" t="t"/>
              <a:pathLst>
                <a:path extrusionOk="0" h="1100646" w="1328283">
                  <a:moveTo>
                    <a:pt x="1307359" y="0"/>
                  </a:moveTo>
                  <a:cubicBezTo>
                    <a:pt x="1339394" y="283916"/>
                    <a:pt x="1372914" y="701020"/>
                    <a:pt x="1093904" y="885185"/>
                  </a:cubicBezTo>
                  <a:cubicBezTo>
                    <a:pt x="1010030" y="940546"/>
                    <a:pt x="839812" y="929177"/>
                    <a:pt x="795648" y="824072"/>
                  </a:cubicBezTo>
                  <a:cubicBezTo>
                    <a:pt x="763124" y="746647"/>
                    <a:pt x="767569" y="627653"/>
                    <a:pt x="807747" y="554853"/>
                  </a:cubicBezTo>
                  <a:cubicBezTo>
                    <a:pt x="823267" y="526731"/>
                    <a:pt x="846126" y="499963"/>
                    <a:pt x="877292" y="492156"/>
                  </a:cubicBezTo>
                  <a:cubicBezTo>
                    <a:pt x="934275" y="477882"/>
                    <a:pt x="957031" y="531499"/>
                    <a:pt x="950439" y="577707"/>
                  </a:cubicBezTo>
                  <a:cubicBezTo>
                    <a:pt x="939258" y="656091"/>
                    <a:pt x="908274" y="754660"/>
                    <a:pt x="862915" y="820730"/>
                  </a:cubicBezTo>
                  <a:cubicBezTo>
                    <a:pt x="762708" y="966694"/>
                    <a:pt x="592666" y="1066617"/>
                    <a:pt x="414252" y="1070693"/>
                  </a:cubicBezTo>
                  <a:cubicBezTo>
                    <a:pt x="345742" y="1072258"/>
                    <a:pt x="277447" y="1061132"/>
                    <a:pt x="210981" y="1044458"/>
                  </a:cubicBezTo>
                  <a:cubicBezTo>
                    <a:pt x="137737" y="1026083"/>
                    <a:pt x="69720" y="995545"/>
                    <a:pt x="0" y="967670"/>
                  </a:cubicBezTo>
                  <a:cubicBezTo>
                    <a:pt x="0" y="967670"/>
                    <a:pt x="0" y="1043657"/>
                    <a:pt x="28508" y="1100647"/>
                  </a:cubicBezTo>
                </a:path>
              </a:pathLst>
            </a:custGeom>
            <a:noFill/>
            <a:ln cap="rnd" cmpd="sng" w="508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38" name="Google Shape;438;p29"/>
            <p:cNvSpPr/>
            <p:nvPr/>
          </p:nvSpPr>
          <p:spPr>
            <a:xfrm>
              <a:off x="13668052" y="3127869"/>
              <a:ext cx="142541" cy="28494"/>
            </a:xfrm>
            <a:custGeom>
              <a:rect b="b" l="l" r="r" t="t"/>
              <a:pathLst>
                <a:path extrusionOk="0" h="28494" w="142541">
                  <a:moveTo>
                    <a:pt x="142542" y="0"/>
                  </a:moveTo>
                  <a:cubicBezTo>
                    <a:pt x="142542" y="0"/>
                    <a:pt x="57728" y="1469"/>
                    <a:pt x="0" y="28495"/>
                  </a:cubicBezTo>
                </a:path>
              </a:pathLst>
            </a:custGeom>
            <a:noFill/>
            <a:ln cap="rnd" cmpd="sng" w="508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sp>
        <p:nvSpPr>
          <p:cNvPr id="439" name="Google Shape;439;p29"/>
          <p:cNvSpPr/>
          <p:nvPr/>
        </p:nvSpPr>
        <p:spPr>
          <a:xfrm>
            <a:off x="-1905150" y="762000"/>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40" name="Google Shape;440;p29"/>
          <p:cNvSpPr txBox="1"/>
          <p:nvPr/>
        </p:nvSpPr>
        <p:spPr>
          <a:xfrm>
            <a:off x="13741525" y="2485475"/>
            <a:ext cx="9376800" cy="13236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lang="en-US" sz="8000">
                <a:solidFill>
                  <a:schemeClr val="accent2"/>
                </a:solidFill>
                <a:latin typeface="Playfair Display ExtraBold"/>
                <a:ea typeface="Playfair Display ExtraBold"/>
                <a:cs typeface="Playfair Display ExtraBold"/>
                <a:sym typeface="Playfair Display ExtraBold"/>
              </a:rPr>
              <a:t>How Might We…</a:t>
            </a:r>
            <a:endParaRPr/>
          </a:p>
        </p:txBody>
      </p:sp>
      <p:sp>
        <p:nvSpPr>
          <p:cNvPr id="441" name="Google Shape;441;p29"/>
          <p:cNvSpPr txBox="1"/>
          <p:nvPr/>
        </p:nvSpPr>
        <p:spPr>
          <a:xfrm>
            <a:off x="14046325" y="4855525"/>
            <a:ext cx="8458500" cy="39867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5500">
                <a:solidFill>
                  <a:schemeClr val="lt1"/>
                </a:solidFill>
                <a:latin typeface="Montserrat Light"/>
                <a:ea typeface="Montserrat Light"/>
                <a:cs typeface="Montserrat Light"/>
                <a:sym typeface="Montserrat Light"/>
              </a:rPr>
              <a:t>Make all entertainment media consumption as </a:t>
            </a:r>
            <a:r>
              <a:rPr b="1" lang="en-US" sz="5500">
                <a:solidFill>
                  <a:schemeClr val="lt1"/>
                </a:solidFill>
                <a:latin typeface="Montserrat"/>
                <a:ea typeface="Montserrat"/>
                <a:cs typeface="Montserrat"/>
                <a:sym typeface="Montserrat"/>
              </a:rPr>
              <a:t>group-oriented</a:t>
            </a:r>
            <a:r>
              <a:rPr lang="en-US" sz="5500">
                <a:solidFill>
                  <a:schemeClr val="lt1"/>
                </a:solidFill>
                <a:latin typeface="Montserrat Light"/>
                <a:ea typeface="Montserrat Light"/>
                <a:cs typeface="Montserrat Light"/>
                <a:sym typeface="Montserrat Light"/>
              </a:rPr>
              <a:t> as sports media? </a:t>
            </a:r>
            <a:endParaRPr sz="3700">
              <a:solidFill>
                <a:schemeClr val="lt1"/>
              </a:solidFill>
            </a:endParaRPr>
          </a:p>
        </p:txBody>
      </p:sp>
      <p:pic>
        <p:nvPicPr>
          <p:cNvPr id="442" name="Google Shape;442;p29"/>
          <p:cNvPicPr preferRelativeResize="0"/>
          <p:nvPr/>
        </p:nvPicPr>
        <p:blipFill rotWithShape="1">
          <a:blip r:embed="rId3">
            <a:alphaModFix/>
          </a:blip>
          <a:srcRect b="5157" l="0" r="0" t="5148"/>
          <a:stretch/>
        </p:blipFill>
        <p:spPr>
          <a:xfrm>
            <a:off x="3938413" y="5088149"/>
            <a:ext cx="3584700" cy="3539700"/>
          </a:xfrm>
          <a:prstGeom prst="ellipse">
            <a:avLst/>
          </a:prstGeom>
          <a:noFill/>
          <a:ln>
            <a:noFill/>
          </a:ln>
        </p:spPr>
      </p:pic>
      <p:pic>
        <p:nvPicPr>
          <p:cNvPr id="443" name="Google Shape;443;p29"/>
          <p:cNvPicPr preferRelativeResize="0"/>
          <p:nvPr/>
        </p:nvPicPr>
        <p:blipFill rotWithShape="1">
          <a:blip r:embed="rId4">
            <a:alphaModFix/>
          </a:blip>
          <a:srcRect b="5157" l="0" r="0" t="5148"/>
          <a:stretch/>
        </p:blipFill>
        <p:spPr>
          <a:xfrm>
            <a:off x="3938413" y="1073299"/>
            <a:ext cx="3584700" cy="3376500"/>
          </a:xfrm>
          <a:prstGeom prst="ellipse">
            <a:avLst/>
          </a:prstGeom>
          <a:noFill/>
          <a:ln>
            <a:noFill/>
          </a:ln>
        </p:spPr>
      </p:pic>
      <p:pic>
        <p:nvPicPr>
          <p:cNvPr id="444" name="Google Shape;444;p29"/>
          <p:cNvPicPr preferRelativeResize="0"/>
          <p:nvPr/>
        </p:nvPicPr>
        <p:blipFill rotWithShape="1">
          <a:blip r:embed="rId5">
            <a:alphaModFix/>
          </a:blip>
          <a:srcRect b="5157" l="0" r="0" t="5148"/>
          <a:stretch/>
        </p:blipFill>
        <p:spPr>
          <a:xfrm>
            <a:off x="7951025" y="2632999"/>
            <a:ext cx="3584700" cy="3376500"/>
          </a:xfrm>
          <a:prstGeom prst="ellipse">
            <a:avLst/>
          </a:prstGeom>
          <a:noFill/>
          <a:ln>
            <a:noFill/>
          </a:ln>
        </p:spPr>
      </p:pic>
      <p:pic>
        <p:nvPicPr>
          <p:cNvPr id="445" name="Google Shape;445;p29"/>
          <p:cNvPicPr preferRelativeResize="0"/>
          <p:nvPr/>
        </p:nvPicPr>
        <p:blipFill>
          <a:blip r:embed="rId6">
            <a:alphaModFix/>
          </a:blip>
          <a:stretch>
            <a:fillRect/>
          </a:stretch>
        </p:blipFill>
        <p:spPr>
          <a:xfrm>
            <a:off x="4251874" y="9310400"/>
            <a:ext cx="3530200" cy="3530200"/>
          </a:xfrm>
          <a:prstGeom prst="rect">
            <a:avLst/>
          </a:prstGeom>
          <a:noFill/>
          <a:ln>
            <a:noFill/>
          </a:ln>
        </p:spPr>
      </p:pic>
      <p:pic>
        <p:nvPicPr>
          <p:cNvPr id="446" name="Google Shape;446;p29"/>
          <p:cNvPicPr preferRelativeResize="0"/>
          <p:nvPr/>
        </p:nvPicPr>
        <p:blipFill>
          <a:blip r:embed="rId7">
            <a:alphaModFix/>
          </a:blip>
          <a:stretch>
            <a:fillRect/>
          </a:stretch>
        </p:blipFill>
        <p:spPr>
          <a:xfrm>
            <a:off x="8259930" y="6802036"/>
            <a:ext cx="3530191" cy="3262573"/>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p30"/>
          <p:cNvSpPr/>
          <p:nvPr/>
        </p:nvSpPr>
        <p:spPr>
          <a:xfrm rot="5400000">
            <a:off x="10098782" y="-4457791"/>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52" name="Google Shape;452;p30"/>
          <p:cNvSpPr/>
          <p:nvPr/>
        </p:nvSpPr>
        <p:spPr>
          <a:xfrm rot="-5400000">
            <a:off x="-2358830" y="8445484"/>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53" name="Google Shape;453;p30"/>
          <p:cNvSpPr/>
          <p:nvPr/>
        </p:nvSpPr>
        <p:spPr>
          <a:xfrm rot="10800000">
            <a:off x="18170810" y="-561151"/>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54" name="Google Shape;454;p30"/>
          <p:cNvSpPr/>
          <p:nvPr/>
        </p:nvSpPr>
        <p:spPr>
          <a:xfrm>
            <a:off x="19703848" y="1149687"/>
            <a:ext cx="4083552" cy="1134659"/>
          </a:xfrm>
          <a:custGeom>
            <a:rect b="b" l="l" r="r" t="t"/>
            <a:pathLst>
              <a:path extrusionOk="0" h="1134659" w="4083552">
                <a:moveTo>
                  <a:pt x="4083553" y="21372"/>
                </a:moveTo>
                <a:cubicBezTo>
                  <a:pt x="4026719" y="6821"/>
                  <a:pt x="3969247" y="-663"/>
                  <a:pt x="3910502" y="46"/>
                </a:cubicBezTo>
                <a:cubicBezTo>
                  <a:pt x="3662795" y="3041"/>
                  <a:pt x="3436857" y="137432"/>
                  <a:pt x="3228523" y="256345"/>
                </a:cubicBezTo>
                <a:cubicBezTo>
                  <a:pt x="3007464" y="382515"/>
                  <a:pt x="2780166" y="518096"/>
                  <a:pt x="2523966" y="556977"/>
                </a:cubicBezTo>
                <a:cubicBezTo>
                  <a:pt x="2228622" y="601803"/>
                  <a:pt x="1934580" y="530748"/>
                  <a:pt x="1646720" y="471494"/>
                </a:cubicBezTo>
                <a:cubicBezTo>
                  <a:pt x="1351661" y="410757"/>
                  <a:pt x="1059912" y="371686"/>
                  <a:pt x="764786" y="453551"/>
                </a:cubicBezTo>
                <a:cubicBezTo>
                  <a:pt x="498296" y="527469"/>
                  <a:pt x="254849" y="662530"/>
                  <a:pt x="0" y="766438"/>
                </a:cubicBezTo>
                <a:moveTo>
                  <a:pt x="4083553" y="389592"/>
                </a:moveTo>
                <a:cubicBezTo>
                  <a:pt x="4026719" y="375031"/>
                  <a:pt x="3969247" y="367548"/>
                  <a:pt x="3910502" y="368266"/>
                </a:cubicBezTo>
                <a:cubicBezTo>
                  <a:pt x="3662795" y="371261"/>
                  <a:pt x="3436857" y="505652"/>
                  <a:pt x="3228523" y="624555"/>
                </a:cubicBezTo>
                <a:cubicBezTo>
                  <a:pt x="3007464" y="750735"/>
                  <a:pt x="2780166" y="886315"/>
                  <a:pt x="2523966" y="925198"/>
                </a:cubicBezTo>
                <a:cubicBezTo>
                  <a:pt x="2228622" y="970023"/>
                  <a:pt x="1934580" y="898967"/>
                  <a:pt x="1646720" y="839714"/>
                </a:cubicBezTo>
                <a:cubicBezTo>
                  <a:pt x="1351661" y="778977"/>
                  <a:pt x="1059912" y="739906"/>
                  <a:pt x="764786" y="821761"/>
                </a:cubicBezTo>
                <a:cubicBezTo>
                  <a:pt x="498296" y="895679"/>
                  <a:pt x="254849" y="1030751"/>
                  <a:pt x="0" y="1134659"/>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55" name="Google Shape;455;p30"/>
          <p:cNvSpPr/>
          <p:nvPr/>
        </p:nvSpPr>
        <p:spPr>
          <a:xfrm rot="10800000">
            <a:off x="-11160422" y="-13308597"/>
            <a:ext cx="15378657" cy="18499410"/>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56" name="Google Shape;456;p30"/>
          <p:cNvSpPr txBox="1"/>
          <p:nvPr/>
        </p:nvSpPr>
        <p:spPr>
          <a:xfrm>
            <a:off x="1763975" y="2365875"/>
            <a:ext cx="20740800" cy="14808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t/>
            </a:r>
            <a:endParaRPr sz="4100">
              <a:solidFill>
                <a:schemeClr val="lt1"/>
              </a:solidFill>
              <a:latin typeface="Montserrat Light"/>
              <a:ea typeface="Montserrat Light"/>
              <a:cs typeface="Montserrat Light"/>
              <a:sym typeface="Montserrat Light"/>
            </a:endParaRPr>
          </a:p>
          <a:p>
            <a:pPr indent="0" lvl="0" marL="457200" rtl="0" algn="l">
              <a:lnSpc>
                <a:spcPct val="120000"/>
              </a:lnSpc>
              <a:spcBef>
                <a:spcPts val="0"/>
              </a:spcBef>
              <a:spcAft>
                <a:spcPts val="0"/>
              </a:spcAft>
              <a:buNone/>
            </a:pPr>
            <a:r>
              <a:t/>
            </a:r>
            <a:endParaRPr b="1" sz="4100">
              <a:solidFill>
                <a:srgbClr val="FFFFFF"/>
              </a:solidFill>
              <a:latin typeface="Montserrat"/>
              <a:ea typeface="Montserrat"/>
              <a:cs typeface="Montserrat"/>
              <a:sym typeface="Montserrat"/>
            </a:endParaRPr>
          </a:p>
        </p:txBody>
      </p:sp>
      <p:sp>
        <p:nvSpPr>
          <p:cNvPr id="457" name="Google Shape;457;p30"/>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POV ~ DJ</a:t>
            </a:r>
            <a:endParaRPr/>
          </a:p>
        </p:txBody>
      </p:sp>
      <p:pic>
        <p:nvPicPr>
          <p:cNvPr id="458" name="Google Shape;458;p30"/>
          <p:cNvPicPr preferRelativeResize="0"/>
          <p:nvPr/>
        </p:nvPicPr>
        <p:blipFill>
          <a:blip r:embed="rId3">
            <a:alphaModFix/>
          </a:blip>
          <a:stretch>
            <a:fillRect/>
          </a:stretch>
        </p:blipFill>
        <p:spPr>
          <a:xfrm>
            <a:off x="465000" y="432198"/>
            <a:ext cx="1771895" cy="163757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sp>
        <p:nvSpPr>
          <p:cNvPr id="463" name="Google Shape;463;p31"/>
          <p:cNvSpPr/>
          <p:nvPr/>
        </p:nvSpPr>
        <p:spPr>
          <a:xfrm rot="5400000">
            <a:off x="10098782" y="-4457791"/>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64" name="Google Shape;464;p31"/>
          <p:cNvSpPr/>
          <p:nvPr/>
        </p:nvSpPr>
        <p:spPr>
          <a:xfrm rot="-5400000">
            <a:off x="-2358830" y="8445484"/>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65" name="Google Shape;465;p31"/>
          <p:cNvSpPr/>
          <p:nvPr/>
        </p:nvSpPr>
        <p:spPr>
          <a:xfrm rot="10800000">
            <a:off x="18170810" y="-561151"/>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66" name="Google Shape;466;p31"/>
          <p:cNvSpPr/>
          <p:nvPr/>
        </p:nvSpPr>
        <p:spPr>
          <a:xfrm>
            <a:off x="19703848" y="1149687"/>
            <a:ext cx="4083552" cy="1134659"/>
          </a:xfrm>
          <a:custGeom>
            <a:rect b="b" l="l" r="r" t="t"/>
            <a:pathLst>
              <a:path extrusionOk="0" h="1134659" w="4083552">
                <a:moveTo>
                  <a:pt x="4083553" y="21372"/>
                </a:moveTo>
                <a:cubicBezTo>
                  <a:pt x="4026719" y="6821"/>
                  <a:pt x="3969247" y="-663"/>
                  <a:pt x="3910502" y="46"/>
                </a:cubicBezTo>
                <a:cubicBezTo>
                  <a:pt x="3662795" y="3041"/>
                  <a:pt x="3436857" y="137432"/>
                  <a:pt x="3228523" y="256345"/>
                </a:cubicBezTo>
                <a:cubicBezTo>
                  <a:pt x="3007464" y="382515"/>
                  <a:pt x="2780166" y="518096"/>
                  <a:pt x="2523966" y="556977"/>
                </a:cubicBezTo>
                <a:cubicBezTo>
                  <a:pt x="2228622" y="601803"/>
                  <a:pt x="1934580" y="530748"/>
                  <a:pt x="1646720" y="471494"/>
                </a:cubicBezTo>
                <a:cubicBezTo>
                  <a:pt x="1351661" y="410757"/>
                  <a:pt x="1059912" y="371686"/>
                  <a:pt x="764786" y="453551"/>
                </a:cubicBezTo>
                <a:cubicBezTo>
                  <a:pt x="498296" y="527469"/>
                  <a:pt x="254849" y="662530"/>
                  <a:pt x="0" y="766438"/>
                </a:cubicBezTo>
                <a:moveTo>
                  <a:pt x="4083553" y="389592"/>
                </a:moveTo>
                <a:cubicBezTo>
                  <a:pt x="4026719" y="375031"/>
                  <a:pt x="3969247" y="367548"/>
                  <a:pt x="3910502" y="368266"/>
                </a:cubicBezTo>
                <a:cubicBezTo>
                  <a:pt x="3662795" y="371261"/>
                  <a:pt x="3436857" y="505652"/>
                  <a:pt x="3228523" y="624555"/>
                </a:cubicBezTo>
                <a:cubicBezTo>
                  <a:pt x="3007464" y="750735"/>
                  <a:pt x="2780166" y="886315"/>
                  <a:pt x="2523966" y="925198"/>
                </a:cubicBezTo>
                <a:cubicBezTo>
                  <a:pt x="2228622" y="970023"/>
                  <a:pt x="1934580" y="898967"/>
                  <a:pt x="1646720" y="839714"/>
                </a:cubicBezTo>
                <a:cubicBezTo>
                  <a:pt x="1351661" y="778977"/>
                  <a:pt x="1059912" y="739906"/>
                  <a:pt x="764786" y="821761"/>
                </a:cubicBezTo>
                <a:cubicBezTo>
                  <a:pt x="498296" y="895679"/>
                  <a:pt x="254849" y="1030751"/>
                  <a:pt x="0" y="1134659"/>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67" name="Google Shape;467;p31"/>
          <p:cNvSpPr/>
          <p:nvPr/>
        </p:nvSpPr>
        <p:spPr>
          <a:xfrm rot="10800000">
            <a:off x="-11160422" y="-13308597"/>
            <a:ext cx="15378657" cy="18499410"/>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68" name="Google Shape;468;p31"/>
          <p:cNvSpPr txBox="1"/>
          <p:nvPr/>
        </p:nvSpPr>
        <p:spPr>
          <a:xfrm>
            <a:off x="1763975" y="2365875"/>
            <a:ext cx="20740800" cy="29952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b="1" lang="en-US" sz="4100">
                <a:solidFill>
                  <a:srgbClr val="A1C3FF"/>
                </a:solidFill>
                <a:latin typeface="Montserrat"/>
                <a:ea typeface="Montserrat"/>
                <a:cs typeface="Montserrat"/>
                <a:sym typeface="Montserrat"/>
              </a:rPr>
              <a:t>WE MET </a:t>
            </a:r>
            <a:r>
              <a:rPr lang="en-US" sz="4100">
                <a:solidFill>
                  <a:srgbClr val="FFFFFF"/>
                </a:solidFill>
                <a:latin typeface="Montserrat Light"/>
                <a:ea typeface="Montserrat Light"/>
                <a:cs typeface="Montserrat Light"/>
                <a:sym typeface="Montserrat Light"/>
              </a:rPr>
              <a:t>DJ, a father in his early thirties with Disney tattoo sleeves and media-related posters and action figure toys lining his office.</a:t>
            </a:r>
            <a:endParaRPr b="1" sz="4100">
              <a:solidFill>
                <a:srgbClr val="FFFFFF"/>
              </a:solidFill>
              <a:latin typeface="Montserrat"/>
              <a:ea typeface="Montserrat"/>
              <a:cs typeface="Montserrat"/>
              <a:sym typeface="Montserrat"/>
            </a:endParaRPr>
          </a:p>
          <a:p>
            <a:pPr indent="0" lvl="0" marL="0" rtl="0" algn="l">
              <a:lnSpc>
                <a:spcPct val="120000"/>
              </a:lnSpc>
              <a:spcBef>
                <a:spcPts val="0"/>
              </a:spcBef>
              <a:spcAft>
                <a:spcPts val="0"/>
              </a:spcAft>
              <a:buNone/>
            </a:pPr>
            <a:r>
              <a:t/>
            </a:r>
            <a:endParaRPr sz="4100">
              <a:solidFill>
                <a:schemeClr val="lt1"/>
              </a:solidFill>
              <a:latin typeface="Montserrat Light"/>
              <a:ea typeface="Montserrat Light"/>
              <a:cs typeface="Montserrat Light"/>
              <a:sym typeface="Montserrat Light"/>
            </a:endParaRPr>
          </a:p>
          <a:p>
            <a:pPr indent="0" lvl="0" marL="457200" rtl="0" algn="l">
              <a:lnSpc>
                <a:spcPct val="120000"/>
              </a:lnSpc>
              <a:spcBef>
                <a:spcPts val="0"/>
              </a:spcBef>
              <a:spcAft>
                <a:spcPts val="0"/>
              </a:spcAft>
              <a:buNone/>
            </a:pPr>
            <a:r>
              <a:t/>
            </a:r>
            <a:endParaRPr b="1" sz="4100">
              <a:solidFill>
                <a:srgbClr val="FFFFFF"/>
              </a:solidFill>
              <a:latin typeface="Montserrat"/>
              <a:ea typeface="Montserrat"/>
              <a:cs typeface="Montserrat"/>
              <a:sym typeface="Montserrat"/>
            </a:endParaRPr>
          </a:p>
        </p:txBody>
      </p:sp>
      <p:sp>
        <p:nvSpPr>
          <p:cNvPr id="469" name="Google Shape;469;p31"/>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POV ~ DJ</a:t>
            </a:r>
            <a:endParaRPr/>
          </a:p>
        </p:txBody>
      </p:sp>
      <p:pic>
        <p:nvPicPr>
          <p:cNvPr id="470" name="Google Shape;470;p31"/>
          <p:cNvPicPr preferRelativeResize="0"/>
          <p:nvPr/>
        </p:nvPicPr>
        <p:blipFill>
          <a:blip r:embed="rId3">
            <a:alphaModFix/>
          </a:blip>
          <a:stretch>
            <a:fillRect/>
          </a:stretch>
        </p:blipFill>
        <p:spPr>
          <a:xfrm>
            <a:off x="465000" y="432198"/>
            <a:ext cx="1771895" cy="163757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sp>
        <p:nvSpPr>
          <p:cNvPr id="475" name="Google Shape;475;p32"/>
          <p:cNvSpPr/>
          <p:nvPr/>
        </p:nvSpPr>
        <p:spPr>
          <a:xfrm rot="5400000">
            <a:off x="10098782" y="-4457791"/>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76" name="Google Shape;476;p32"/>
          <p:cNvSpPr/>
          <p:nvPr/>
        </p:nvSpPr>
        <p:spPr>
          <a:xfrm rot="-5400000">
            <a:off x="-2358830" y="8445484"/>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77" name="Google Shape;477;p32"/>
          <p:cNvSpPr/>
          <p:nvPr/>
        </p:nvSpPr>
        <p:spPr>
          <a:xfrm rot="10800000">
            <a:off x="18170810" y="-561151"/>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78" name="Google Shape;478;p32"/>
          <p:cNvSpPr/>
          <p:nvPr/>
        </p:nvSpPr>
        <p:spPr>
          <a:xfrm>
            <a:off x="19703848" y="1149687"/>
            <a:ext cx="4083552" cy="1134659"/>
          </a:xfrm>
          <a:custGeom>
            <a:rect b="b" l="l" r="r" t="t"/>
            <a:pathLst>
              <a:path extrusionOk="0" h="1134659" w="4083552">
                <a:moveTo>
                  <a:pt x="4083553" y="21372"/>
                </a:moveTo>
                <a:cubicBezTo>
                  <a:pt x="4026719" y="6821"/>
                  <a:pt x="3969247" y="-663"/>
                  <a:pt x="3910502" y="46"/>
                </a:cubicBezTo>
                <a:cubicBezTo>
                  <a:pt x="3662795" y="3041"/>
                  <a:pt x="3436857" y="137432"/>
                  <a:pt x="3228523" y="256345"/>
                </a:cubicBezTo>
                <a:cubicBezTo>
                  <a:pt x="3007464" y="382515"/>
                  <a:pt x="2780166" y="518096"/>
                  <a:pt x="2523966" y="556977"/>
                </a:cubicBezTo>
                <a:cubicBezTo>
                  <a:pt x="2228622" y="601803"/>
                  <a:pt x="1934580" y="530748"/>
                  <a:pt x="1646720" y="471494"/>
                </a:cubicBezTo>
                <a:cubicBezTo>
                  <a:pt x="1351661" y="410757"/>
                  <a:pt x="1059912" y="371686"/>
                  <a:pt x="764786" y="453551"/>
                </a:cubicBezTo>
                <a:cubicBezTo>
                  <a:pt x="498296" y="527469"/>
                  <a:pt x="254849" y="662530"/>
                  <a:pt x="0" y="766438"/>
                </a:cubicBezTo>
                <a:moveTo>
                  <a:pt x="4083553" y="389592"/>
                </a:moveTo>
                <a:cubicBezTo>
                  <a:pt x="4026719" y="375031"/>
                  <a:pt x="3969247" y="367548"/>
                  <a:pt x="3910502" y="368266"/>
                </a:cubicBezTo>
                <a:cubicBezTo>
                  <a:pt x="3662795" y="371261"/>
                  <a:pt x="3436857" y="505652"/>
                  <a:pt x="3228523" y="624555"/>
                </a:cubicBezTo>
                <a:cubicBezTo>
                  <a:pt x="3007464" y="750735"/>
                  <a:pt x="2780166" y="886315"/>
                  <a:pt x="2523966" y="925198"/>
                </a:cubicBezTo>
                <a:cubicBezTo>
                  <a:pt x="2228622" y="970023"/>
                  <a:pt x="1934580" y="898967"/>
                  <a:pt x="1646720" y="839714"/>
                </a:cubicBezTo>
                <a:cubicBezTo>
                  <a:pt x="1351661" y="778977"/>
                  <a:pt x="1059912" y="739906"/>
                  <a:pt x="764786" y="821761"/>
                </a:cubicBezTo>
                <a:cubicBezTo>
                  <a:pt x="498296" y="895679"/>
                  <a:pt x="254849" y="1030751"/>
                  <a:pt x="0" y="1134659"/>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79" name="Google Shape;479;p32"/>
          <p:cNvSpPr/>
          <p:nvPr/>
        </p:nvSpPr>
        <p:spPr>
          <a:xfrm rot="10800000">
            <a:off x="-11160422" y="-13308597"/>
            <a:ext cx="15378657" cy="18499410"/>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80" name="Google Shape;480;p32"/>
          <p:cNvSpPr txBox="1"/>
          <p:nvPr/>
        </p:nvSpPr>
        <p:spPr>
          <a:xfrm>
            <a:off x="1763975" y="2365875"/>
            <a:ext cx="20740800" cy="52671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b="1" lang="en-US" sz="4100">
                <a:solidFill>
                  <a:srgbClr val="A1C3FF"/>
                </a:solidFill>
                <a:latin typeface="Montserrat"/>
                <a:ea typeface="Montserrat"/>
                <a:cs typeface="Montserrat"/>
                <a:sym typeface="Montserrat"/>
              </a:rPr>
              <a:t>WE MET </a:t>
            </a:r>
            <a:r>
              <a:rPr lang="en-US" sz="4100">
                <a:solidFill>
                  <a:srgbClr val="FFFFFF"/>
                </a:solidFill>
                <a:latin typeface="Montserrat Light"/>
                <a:ea typeface="Montserrat Light"/>
                <a:cs typeface="Montserrat Light"/>
                <a:sym typeface="Montserrat Light"/>
              </a:rPr>
              <a:t>DJ, a father in his early thirties with Disney tattoo sleeves and media-related posters and action figure toys lining his office.</a:t>
            </a:r>
            <a:endParaRPr b="1" sz="4100">
              <a:solidFill>
                <a:srgbClr val="FFFFFF"/>
              </a:solidFill>
              <a:latin typeface="Montserrat"/>
              <a:ea typeface="Montserrat"/>
              <a:cs typeface="Montserrat"/>
              <a:sym typeface="Montserrat"/>
            </a:endParaRPr>
          </a:p>
          <a:p>
            <a:pPr indent="0" lvl="0" marL="0" rtl="0" algn="l">
              <a:lnSpc>
                <a:spcPct val="120000"/>
              </a:lnSpc>
              <a:spcBef>
                <a:spcPts val="0"/>
              </a:spcBef>
              <a:spcAft>
                <a:spcPts val="0"/>
              </a:spcAft>
              <a:buNone/>
            </a:pPr>
            <a:r>
              <a:t/>
            </a:r>
            <a:endParaRPr b="1" sz="4100">
              <a:solidFill>
                <a:srgbClr val="FFFFFF"/>
              </a:solidFill>
              <a:latin typeface="Montserrat"/>
              <a:ea typeface="Montserrat"/>
              <a:cs typeface="Montserrat"/>
              <a:sym typeface="Montserrat"/>
            </a:endParaRPr>
          </a:p>
          <a:p>
            <a:pPr indent="0" lvl="0" marL="0" rtl="0" algn="l">
              <a:lnSpc>
                <a:spcPct val="120000"/>
              </a:lnSpc>
              <a:spcBef>
                <a:spcPts val="0"/>
              </a:spcBef>
              <a:spcAft>
                <a:spcPts val="0"/>
              </a:spcAft>
              <a:buNone/>
            </a:pPr>
            <a:r>
              <a:rPr b="1" lang="en-US" sz="4100">
                <a:solidFill>
                  <a:schemeClr val="accent5"/>
                </a:solidFill>
                <a:latin typeface="Montserrat"/>
                <a:ea typeface="Montserrat"/>
                <a:cs typeface="Montserrat"/>
                <a:sym typeface="Montserrat"/>
              </a:rPr>
              <a:t>WE WERE SURPRISED TO FIND  </a:t>
            </a:r>
            <a:r>
              <a:rPr lang="en-US" sz="4100">
                <a:solidFill>
                  <a:schemeClr val="lt1"/>
                </a:solidFill>
                <a:latin typeface="Montserrat Light"/>
                <a:ea typeface="Montserrat Light"/>
                <a:cs typeface="Montserrat Light"/>
                <a:sym typeface="Montserrat Light"/>
              </a:rPr>
              <a:t>that he didn’t actively share his media passions (Marvel, Star Wars, Disney), despite being passionate enough to line his body and office with media-related content.</a:t>
            </a:r>
            <a:endParaRPr sz="4100">
              <a:solidFill>
                <a:schemeClr val="lt1"/>
              </a:solidFill>
              <a:latin typeface="Montserrat Light"/>
              <a:ea typeface="Montserrat Light"/>
              <a:cs typeface="Montserrat Light"/>
              <a:sym typeface="Montserrat Light"/>
            </a:endParaRPr>
          </a:p>
          <a:p>
            <a:pPr indent="0" lvl="0" marL="457200" rtl="0" algn="l">
              <a:lnSpc>
                <a:spcPct val="120000"/>
              </a:lnSpc>
              <a:spcBef>
                <a:spcPts val="0"/>
              </a:spcBef>
              <a:spcAft>
                <a:spcPts val="0"/>
              </a:spcAft>
              <a:buNone/>
            </a:pPr>
            <a:r>
              <a:t/>
            </a:r>
            <a:endParaRPr b="1" sz="4100">
              <a:solidFill>
                <a:srgbClr val="FFFFFF"/>
              </a:solidFill>
              <a:latin typeface="Montserrat"/>
              <a:ea typeface="Montserrat"/>
              <a:cs typeface="Montserrat"/>
              <a:sym typeface="Montserrat"/>
            </a:endParaRPr>
          </a:p>
        </p:txBody>
      </p:sp>
      <p:sp>
        <p:nvSpPr>
          <p:cNvPr id="481" name="Google Shape;481;p32"/>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POV ~ DJ</a:t>
            </a:r>
            <a:endParaRPr/>
          </a:p>
        </p:txBody>
      </p:sp>
      <p:pic>
        <p:nvPicPr>
          <p:cNvPr id="482" name="Google Shape;482;p32"/>
          <p:cNvPicPr preferRelativeResize="0"/>
          <p:nvPr/>
        </p:nvPicPr>
        <p:blipFill>
          <a:blip r:embed="rId3">
            <a:alphaModFix/>
          </a:blip>
          <a:stretch>
            <a:fillRect/>
          </a:stretch>
        </p:blipFill>
        <p:spPr>
          <a:xfrm>
            <a:off x="465000" y="432198"/>
            <a:ext cx="1771895" cy="163757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 name="Shape 486"/>
        <p:cNvGrpSpPr/>
        <p:nvPr/>
      </p:nvGrpSpPr>
      <p:grpSpPr>
        <a:xfrm>
          <a:off x="0" y="0"/>
          <a:ext cx="0" cy="0"/>
          <a:chOff x="0" y="0"/>
          <a:chExt cx="0" cy="0"/>
        </a:xfrm>
      </p:grpSpPr>
      <p:sp>
        <p:nvSpPr>
          <p:cNvPr id="487" name="Google Shape;487;p33"/>
          <p:cNvSpPr/>
          <p:nvPr/>
        </p:nvSpPr>
        <p:spPr>
          <a:xfrm rot="5400000">
            <a:off x="10098782" y="-4457791"/>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88" name="Google Shape;488;p33"/>
          <p:cNvSpPr/>
          <p:nvPr/>
        </p:nvSpPr>
        <p:spPr>
          <a:xfrm rot="-5400000">
            <a:off x="-2358830" y="8445484"/>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89" name="Google Shape;489;p33"/>
          <p:cNvSpPr/>
          <p:nvPr/>
        </p:nvSpPr>
        <p:spPr>
          <a:xfrm rot="10800000">
            <a:off x="18170810" y="-561151"/>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90" name="Google Shape;490;p33"/>
          <p:cNvSpPr/>
          <p:nvPr/>
        </p:nvSpPr>
        <p:spPr>
          <a:xfrm>
            <a:off x="19703848" y="1149687"/>
            <a:ext cx="4083552" cy="1134659"/>
          </a:xfrm>
          <a:custGeom>
            <a:rect b="b" l="l" r="r" t="t"/>
            <a:pathLst>
              <a:path extrusionOk="0" h="1134659" w="4083552">
                <a:moveTo>
                  <a:pt x="4083553" y="21372"/>
                </a:moveTo>
                <a:cubicBezTo>
                  <a:pt x="4026719" y="6821"/>
                  <a:pt x="3969247" y="-663"/>
                  <a:pt x="3910502" y="46"/>
                </a:cubicBezTo>
                <a:cubicBezTo>
                  <a:pt x="3662795" y="3041"/>
                  <a:pt x="3436857" y="137432"/>
                  <a:pt x="3228523" y="256345"/>
                </a:cubicBezTo>
                <a:cubicBezTo>
                  <a:pt x="3007464" y="382515"/>
                  <a:pt x="2780166" y="518096"/>
                  <a:pt x="2523966" y="556977"/>
                </a:cubicBezTo>
                <a:cubicBezTo>
                  <a:pt x="2228622" y="601803"/>
                  <a:pt x="1934580" y="530748"/>
                  <a:pt x="1646720" y="471494"/>
                </a:cubicBezTo>
                <a:cubicBezTo>
                  <a:pt x="1351661" y="410757"/>
                  <a:pt x="1059912" y="371686"/>
                  <a:pt x="764786" y="453551"/>
                </a:cubicBezTo>
                <a:cubicBezTo>
                  <a:pt x="498296" y="527469"/>
                  <a:pt x="254849" y="662530"/>
                  <a:pt x="0" y="766438"/>
                </a:cubicBezTo>
                <a:moveTo>
                  <a:pt x="4083553" y="389592"/>
                </a:moveTo>
                <a:cubicBezTo>
                  <a:pt x="4026719" y="375031"/>
                  <a:pt x="3969247" y="367548"/>
                  <a:pt x="3910502" y="368266"/>
                </a:cubicBezTo>
                <a:cubicBezTo>
                  <a:pt x="3662795" y="371261"/>
                  <a:pt x="3436857" y="505652"/>
                  <a:pt x="3228523" y="624555"/>
                </a:cubicBezTo>
                <a:cubicBezTo>
                  <a:pt x="3007464" y="750735"/>
                  <a:pt x="2780166" y="886315"/>
                  <a:pt x="2523966" y="925198"/>
                </a:cubicBezTo>
                <a:cubicBezTo>
                  <a:pt x="2228622" y="970023"/>
                  <a:pt x="1934580" y="898967"/>
                  <a:pt x="1646720" y="839714"/>
                </a:cubicBezTo>
                <a:cubicBezTo>
                  <a:pt x="1351661" y="778977"/>
                  <a:pt x="1059912" y="739906"/>
                  <a:pt x="764786" y="821761"/>
                </a:cubicBezTo>
                <a:cubicBezTo>
                  <a:pt x="498296" y="895679"/>
                  <a:pt x="254849" y="1030751"/>
                  <a:pt x="0" y="1134659"/>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91" name="Google Shape;491;p33"/>
          <p:cNvSpPr/>
          <p:nvPr/>
        </p:nvSpPr>
        <p:spPr>
          <a:xfrm rot="10800000">
            <a:off x="-11160422" y="-13308597"/>
            <a:ext cx="15378657" cy="18499410"/>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492" name="Google Shape;492;p33"/>
          <p:cNvSpPr txBox="1"/>
          <p:nvPr/>
        </p:nvSpPr>
        <p:spPr>
          <a:xfrm>
            <a:off x="1763975" y="2365875"/>
            <a:ext cx="20740800" cy="82965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b="1" lang="en-US" sz="4100">
                <a:solidFill>
                  <a:srgbClr val="A1C3FF"/>
                </a:solidFill>
                <a:latin typeface="Montserrat"/>
                <a:ea typeface="Montserrat"/>
                <a:cs typeface="Montserrat"/>
                <a:sym typeface="Montserrat"/>
              </a:rPr>
              <a:t>WE MET </a:t>
            </a:r>
            <a:r>
              <a:rPr lang="en-US" sz="4100">
                <a:solidFill>
                  <a:srgbClr val="FFFFFF"/>
                </a:solidFill>
                <a:latin typeface="Montserrat Light"/>
                <a:ea typeface="Montserrat Light"/>
                <a:cs typeface="Montserrat Light"/>
                <a:sym typeface="Montserrat Light"/>
              </a:rPr>
              <a:t>DJ, a father in his early thirties with Disney tattoo sleeves and media-related posters and action figure toys lining his office.</a:t>
            </a:r>
            <a:endParaRPr b="1" sz="4100">
              <a:solidFill>
                <a:srgbClr val="FFFFFF"/>
              </a:solidFill>
              <a:latin typeface="Montserrat"/>
              <a:ea typeface="Montserrat"/>
              <a:cs typeface="Montserrat"/>
              <a:sym typeface="Montserrat"/>
            </a:endParaRPr>
          </a:p>
          <a:p>
            <a:pPr indent="0" lvl="0" marL="0" rtl="0" algn="l">
              <a:lnSpc>
                <a:spcPct val="120000"/>
              </a:lnSpc>
              <a:spcBef>
                <a:spcPts val="0"/>
              </a:spcBef>
              <a:spcAft>
                <a:spcPts val="0"/>
              </a:spcAft>
              <a:buNone/>
            </a:pPr>
            <a:r>
              <a:t/>
            </a:r>
            <a:endParaRPr b="1" sz="4100">
              <a:solidFill>
                <a:srgbClr val="FFFFFF"/>
              </a:solidFill>
              <a:latin typeface="Montserrat"/>
              <a:ea typeface="Montserrat"/>
              <a:cs typeface="Montserrat"/>
              <a:sym typeface="Montserrat"/>
            </a:endParaRPr>
          </a:p>
          <a:p>
            <a:pPr indent="0" lvl="0" marL="0" rtl="0" algn="l">
              <a:lnSpc>
                <a:spcPct val="120000"/>
              </a:lnSpc>
              <a:spcBef>
                <a:spcPts val="0"/>
              </a:spcBef>
              <a:spcAft>
                <a:spcPts val="0"/>
              </a:spcAft>
              <a:buNone/>
            </a:pPr>
            <a:r>
              <a:rPr b="1" lang="en-US" sz="4100">
                <a:solidFill>
                  <a:schemeClr val="accent5"/>
                </a:solidFill>
                <a:latin typeface="Montserrat"/>
                <a:ea typeface="Montserrat"/>
                <a:cs typeface="Montserrat"/>
                <a:sym typeface="Montserrat"/>
              </a:rPr>
              <a:t>WE WERE SURPRISED TO FIND  </a:t>
            </a:r>
            <a:r>
              <a:rPr lang="en-US" sz="4100">
                <a:solidFill>
                  <a:schemeClr val="lt1"/>
                </a:solidFill>
                <a:latin typeface="Montserrat Light"/>
                <a:ea typeface="Montserrat Light"/>
                <a:cs typeface="Montserrat Light"/>
                <a:sym typeface="Montserrat Light"/>
              </a:rPr>
              <a:t>that he didn’t actively share his media passions (Marvel, Star Wars, Disney), despite being passionate enough to line his body and office with media-related content.</a:t>
            </a:r>
            <a:endParaRPr sz="4100">
              <a:solidFill>
                <a:schemeClr val="lt1"/>
              </a:solidFill>
              <a:latin typeface="Montserrat Light"/>
              <a:ea typeface="Montserrat Light"/>
              <a:cs typeface="Montserrat Light"/>
              <a:sym typeface="Montserrat Light"/>
            </a:endParaRPr>
          </a:p>
          <a:p>
            <a:pPr indent="0" lvl="0" marL="457200" rtl="0" algn="l">
              <a:lnSpc>
                <a:spcPct val="120000"/>
              </a:lnSpc>
              <a:spcBef>
                <a:spcPts val="0"/>
              </a:spcBef>
              <a:spcAft>
                <a:spcPts val="0"/>
              </a:spcAft>
              <a:buNone/>
            </a:pPr>
            <a:r>
              <a:t/>
            </a:r>
            <a:endParaRPr sz="4100">
              <a:solidFill>
                <a:schemeClr val="lt1"/>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rPr b="1" lang="en-US" sz="4100">
                <a:solidFill>
                  <a:schemeClr val="accent5"/>
                </a:solidFill>
                <a:latin typeface="Montserrat"/>
                <a:ea typeface="Montserrat"/>
                <a:cs typeface="Montserrat"/>
                <a:sym typeface="Montserrat"/>
              </a:rPr>
              <a:t>WE WONDER IF THIS MEANS  </a:t>
            </a:r>
            <a:r>
              <a:rPr lang="en-US" sz="4100">
                <a:solidFill>
                  <a:schemeClr val="lt1"/>
                </a:solidFill>
                <a:latin typeface="Montserrat Light"/>
                <a:ea typeface="Montserrat Light"/>
                <a:cs typeface="Montserrat Light"/>
                <a:sym typeface="Montserrat Light"/>
              </a:rPr>
              <a:t>DJ feels as though others aren’t as passionate as he is about his interests, and therefore he feels they wouldn’t want to hear about them.</a:t>
            </a:r>
            <a:endParaRPr sz="4100">
              <a:solidFill>
                <a:schemeClr val="lt1"/>
              </a:solidFill>
              <a:latin typeface="Montserrat Light"/>
              <a:ea typeface="Montserrat Light"/>
              <a:cs typeface="Montserrat Light"/>
              <a:sym typeface="Montserrat Light"/>
            </a:endParaRPr>
          </a:p>
          <a:p>
            <a:pPr indent="0" lvl="0" marL="457200" rtl="0" algn="l">
              <a:lnSpc>
                <a:spcPct val="120000"/>
              </a:lnSpc>
              <a:spcBef>
                <a:spcPts val="0"/>
              </a:spcBef>
              <a:spcAft>
                <a:spcPts val="0"/>
              </a:spcAft>
              <a:buNone/>
            </a:pPr>
            <a:r>
              <a:t/>
            </a:r>
            <a:endParaRPr b="1" sz="4100">
              <a:solidFill>
                <a:srgbClr val="FFFFFF"/>
              </a:solidFill>
              <a:latin typeface="Montserrat"/>
              <a:ea typeface="Montserrat"/>
              <a:cs typeface="Montserrat"/>
              <a:sym typeface="Montserrat"/>
            </a:endParaRPr>
          </a:p>
        </p:txBody>
      </p:sp>
      <p:sp>
        <p:nvSpPr>
          <p:cNvPr id="493" name="Google Shape;493;p33"/>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POV ~ DJ</a:t>
            </a:r>
            <a:endParaRPr/>
          </a:p>
        </p:txBody>
      </p:sp>
      <p:pic>
        <p:nvPicPr>
          <p:cNvPr id="494" name="Google Shape;494;p33"/>
          <p:cNvPicPr preferRelativeResize="0"/>
          <p:nvPr/>
        </p:nvPicPr>
        <p:blipFill>
          <a:blip r:embed="rId3">
            <a:alphaModFix/>
          </a:blip>
          <a:stretch>
            <a:fillRect/>
          </a:stretch>
        </p:blipFill>
        <p:spPr>
          <a:xfrm>
            <a:off x="465000" y="432198"/>
            <a:ext cx="1771895" cy="163757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8" name="Shape 498"/>
        <p:cNvGrpSpPr/>
        <p:nvPr/>
      </p:nvGrpSpPr>
      <p:grpSpPr>
        <a:xfrm>
          <a:off x="0" y="0"/>
          <a:ext cx="0" cy="0"/>
          <a:chOff x="0" y="0"/>
          <a:chExt cx="0" cy="0"/>
        </a:xfrm>
      </p:grpSpPr>
      <p:sp>
        <p:nvSpPr>
          <p:cNvPr id="499" name="Google Shape;499;p34"/>
          <p:cNvSpPr/>
          <p:nvPr/>
        </p:nvSpPr>
        <p:spPr>
          <a:xfrm rot="5400000">
            <a:off x="10098782" y="-4457791"/>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00" name="Google Shape;500;p34"/>
          <p:cNvSpPr/>
          <p:nvPr/>
        </p:nvSpPr>
        <p:spPr>
          <a:xfrm rot="-5400000">
            <a:off x="-2358830" y="8445484"/>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01" name="Google Shape;501;p34"/>
          <p:cNvSpPr/>
          <p:nvPr/>
        </p:nvSpPr>
        <p:spPr>
          <a:xfrm rot="10800000">
            <a:off x="18170810" y="-561151"/>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02" name="Google Shape;502;p34"/>
          <p:cNvSpPr/>
          <p:nvPr/>
        </p:nvSpPr>
        <p:spPr>
          <a:xfrm>
            <a:off x="19703848" y="1149687"/>
            <a:ext cx="4083552" cy="1134659"/>
          </a:xfrm>
          <a:custGeom>
            <a:rect b="b" l="l" r="r" t="t"/>
            <a:pathLst>
              <a:path extrusionOk="0" h="1134659" w="4083552">
                <a:moveTo>
                  <a:pt x="4083553" y="21372"/>
                </a:moveTo>
                <a:cubicBezTo>
                  <a:pt x="4026719" y="6821"/>
                  <a:pt x="3969247" y="-663"/>
                  <a:pt x="3910502" y="46"/>
                </a:cubicBezTo>
                <a:cubicBezTo>
                  <a:pt x="3662795" y="3041"/>
                  <a:pt x="3436857" y="137432"/>
                  <a:pt x="3228523" y="256345"/>
                </a:cubicBezTo>
                <a:cubicBezTo>
                  <a:pt x="3007464" y="382515"/>
                  <a:pt x="2780166" y="518096"/>
                  <a:pt x="2523966" y="556977"/>
                </a:cubicBezTo>
                <a:cubicBezTo>
                  <a:pt x="2228622" y="601803"/>
                  <a:pt x="1934580" y="530748"/>
                  <a:pt x="1646720" y="471494"/>
                </a:cubicBezTo>
                <a:cubicBezTo>
                  <a:pt x="1351661" y="410757"/>
                  <a:pt x="1059912" y="371686"/>
                  <a:pt x="764786" y="453551"/>
                </a:cubicBezTo>
                <a:cubicBezTo>
                  <a:pt x="498296" y="527469"/>
                  <a:pt x="254849" y="662530"/>
                  <a:pt x="0" y="766438"/>
                </a:cubicBezTo>
                <a:moveTo>
                  <a:pt x="4083553" y="389592"/>
                </a:moveTo>
                <a:cubicBezTo>
                  <a:pt x="4026719" y="375031"/>
                  <a:pt x="3969247" y="367548"/>
                  <a:pt x="3910502" y="368266"/>
                </a:cubicBezTo>
                <a:cubicBezTo>
                  <a:pt x="3662795" y="371261"/>
                  <a:pt x="3436857" y="505652"/>
                  <a:pt x="3228523" y="624555"/>
                </a:cubicBezTo>
                <a:cubicBezTo>
                  <a:pt x="3007464" y="750735"/>
                  <a:pt x="2780166" y="886315"/>
                  <a:pt x="2523966" y="925198"/>
                </a:cubicBezTo>
                <a:cubicBezTo>
                  <a:pt x="2228622" y="970023"/>
                  <a:pt x="1934580" y="898967"/>
                  <a:pt x="1646720" y="839714"/>
                </a:cubicBezTo>
                <a:cubicBezTo>
                  <a:pt x="1351661" y="778977"/>
                  <a:pt x="1059912" y="739906"/>
                  <a:pt x="764786" y="821761"/>
                </a:cubicBezTo>
                <a:cubicBezTo>
                  <a:pt x="498296" y="895679"/>
                  <a:pt x="254849" y="1030751"/>
                  <a:pt x="0" y="1134659"/>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03" name="Google Shape;503;p34"/>
          <p:cNvSpPr/>
          <p:nvPr/>
        </p:nvSpPr>
        <p:spPr>
          <a:xfrm rot="10800000">
            <a:off x="-11160422" y="-13308597"/>
            <a:ext cx="15378657" cy="18499410"/>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04" name="Google Shape;504;p34"/>
          <p:cNvSpPr txBox="1"/>
          <p:nvPr/>
        </p:nvSpPr>
        <p:spPr>
          <a:xfrm>
            <a:off x="1763975" y="2365875"/>
            <a:ext cx="20740800" cy="113256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b="1" lang="en-US" sz="4100">
                <a:solidFill>
                  <a:srgbClr val="A1C3FF"/>
                </a:solidFill>
                <a:latin typeface="Montserrat"/>
                <a:ea typeface="Montserrat"/>
                <a:cs typeface="Montserrat"/>
                <a:sym typeface="Montserrat"/>
              </a:rPr>
              <a:t>WE MET </a:t>
            </a:r>
            <a:r>
              <a:rPr lang="en-US" sz="4100">
                <a:solidFill>
                  <a:srgbClr val="FFFFFF"/>
                </a:solidFill>
                <a:latin typeface="Montserrat Light"/>
                <a:ea typeface="Montserrat Light"/>
                <a:cs typeface="Montserrat Light"/>
                <a:sym typeface="Montserrat Light"/>
              </a:rPr>
              <a:t>DJ, a father in his early thirties with Disney tattoo sleeves and media-related posters and action figure toys lining his office.</a:t>
            </a:r>
            <a:endParaRPr b="1" sz="4100">
              <a:solidFill>
                <a:srgbClr val="FFFFFF"/>
              </a:solidFill>
              <a:latin typeface="Montserrat"/>
              <a:ea typeface="Montserrat"/>
              <a:cs typeface="Montserrat"/>
              <a:sym typeface="Montserrat"/>
            </a:endParaRPr>
          </a:p>
          <a:p>
            <a:pPr indent="0" lvl="0" marL="0" rtl="0" algn="l">
              <a:lnSpc>
                <a:spcPct val="120000"/>
              </a:lnSpc>
              <a:spcBef>
                <a:spcPts val="0"/>
              </a:spcBef>
              <a:spcAft>
                <a:spcPts val="0"/>
              </a:spcAft>
              <a:buNone/>
            </a:pPr>
            <a:r>
              <a:t/>
            </a:r>
            <a:endParaRPr b="1" sz="4100">
              <a:solidFill>
                <a:srgbClr val="FFFFFF"/>
              </a:solidFill>
              <a:latin typeface="Montserrat"/>
              <a:ea typeface="Montserrat"/>
              <a:cs typeface="Montserrat"/>
              <a:sym typeface="Montserrat"/>
            </a:endParaRPr>
          </a:p>
          <a:p>
            <a:pPr indent="0" lvl="0" marL="0" rtl="0" algn="l">
              <a:lnSpc>
                <a:spcPct val="120000"/>
              </a:lnSpc>
              <a:spcBef>
                <a:spcPts val="0"/>
              </a:spcBef>
              <a:spcAft>
                <a:spcPts val="0"/>
              </a:spcAft>
              <a:buNone/>
            </a:pPr>
            <a:r>
              <a:rPr b="1" lang="en-US" sz="4100">
                <a:solidFill>
                  <a:schemeClr val="accent5"/>
                </a:solidFill>
                <a:latin typeface="Montserrat"/>
                <a:ea typeface="Montserrat"/>
                <a:cs typeface="Montserrat"/>
                <a:sym typeface="Montserrat"/>
              </a:rPr>
              <a:t>WE WERE SURPRISED TO FIND  </a:t>
            </a:r>
            <a:r>
              <a:rPr lang="en-US" sz="4100">
                <a:solidFill>
                  <a:schemeClr val="lt1"/>
                </a:solidFill>
                <a:latin typeface="Montserrat Light"/>
                <a:ea typeface="Montserrat Light"/>
                <a:cs typeface="Montserrat Light"/>
                <a:sym typeface="Montserrat Light"/>
              </a:rPr>
              <a:t>that he didn’t actively share his media passions (Marvel, Star Wars, Disney), despite being passionate enough to line his body and office with media-related content.</a:t>
            </a:r>
            <a:endParaRPr sz="4100">
              <a:solidFill>
                <a:schemeClr val="lt1"/>
              </a:solidFill>
              <a:latin typeface="Montserrat Light"/>
              <a:ea typeface="Montserrat Light"/>
              <a:cs typeface="Montserrat Light"/>
              <a:sym typeface="Montserrat Light"/>
            </a:endParaRPr>
          </a:p>
          <a:p>
            <a:pPr indent="0" lvl="0" marL="457200" rtl="0" algn="l">
              <a:lnSpc>
                <a:spcPct val="120000"/>
              </a:lnSpc>
              <a:spcBef>
                <a:spcPts val="0"/>
              </a:spcBef>
              <a:spcAft>
                <a:spcPts val="0"/>
              </a:spcAft>
              <a:buNone/>
            </a:pPr>
            <a:r>
              <a:t/>
            </a:r>
            <a:endParaRPr sz="4100">
              <a:solidFill>
                <a:schemeClr val="lt1"/>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rPr b="1" lang="en-US" sz="4100">
                <a:solidFill>
                  <a:schemeClr val="accent5"/>
                </a:solidFill>
                <a:latin typeface="Montserrat"/>
                <a:ea typeface="Montserrat"/>
                <a:cs typeface="Montserrat"/>
                <a:sym typeface="Montserrat"/>
              </a:rPr>
              <a:t>WE WONDER IF THIS MEANS  </a:t>
            </a:r>
            <a:r>
              <a:rPr lang="en-US" sz="4100">
                <a:solidFill>
                  <a:schemeClr val="lt1"/>
                </a:solidFill>
                <a:latin typeface="Montserrat Light"/>
                <a:ea typeface="Montserrat Light"/>
                <a:cs typeface="Montserrat Light"/>
                <a:sym typeface="Montserrat Light"/>
              </a:rPr>
              <a:t>DJ feels as though others aren’t as passionate as he is about his interests, and therefore he feels they wouldn’t want to hear about them.</a:t>
            </a:r>
            <a:endParaRPr sz="4100">
              <a:solidFill>
                <a:schemeClr val="lt1"/>
              </a:solidFill>
              <a:latin typeface="Montserrat Light"/>
              <a:ea typeface="Montserrat Light"/>
              <a:cs typeface="Montserrat Light"/>
              <a:sym typeface="Montserrat Light"/>
            </a:endParaRPr>
          </a:p>
          <a:p>
            <a:pPr indent="0" lvl="0" marL="457200" rtl="0" algn="l">
              <a:lnSpc>
                <a:spcPct val="120000"/>
              </a:lnSpc>
              <a:spcBef>
                <a:spcPts val="0"/>
              </a:spcBef>
              <a:spcAft>
                <a:spcPts val="0"/>
              </a:spcAft>
              <a:buNone/>
            </a:pPr>
            <a:r>
              <a:t/>
            </a:r>
            <a:endParaRPr sz="4100">
              <a:solidFill>
                <a:schemeClr val="lt1"/>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rPr b="1" lang="en-US" sz="4100">
                <a:solidFill>
                  <a:schemeClr val="accent5"/>
                </a:solidFill>
                <a:latin typeface="Montserrat"/>
                <a:ea typeface="Montserrat"/>
                <a:cs typeface="Montserrat"/>
                <a:sym typeface="Montserrat"/>
              </a:rPr>
              <a:t>IT WOULD BE GAME-CHANGING IF  </a:t>
            </a:r>
            <a:r>
              <a:rPr lang="en-US" sz="4100">
                <a:solidFill>
                  <a:schemeClr val="lt1"/>
                </a:solidFill>
                <a:latin typeface="Montserrat Light"/>
                <a:ea typeface="Montserrat Light"/>
                <a:cs typeface="Montserrat Light"/>
                <a:sym typeface="Montserrat Light"/>
              </a:rPr>
              <a:t>DJ and other like him had a way to connect with others who wanted to hear about their passions and felt safe to do so without fear of judgment</a:t>
            </a:r>
            <a:endParaRPr sz="4100">
              <a:solidFill>
                <a:schemeClr val="lt1"/>
              </a:solidFill>
              <a:latin typeface="Montserrat Light"/>
              <a:ea typeface="Montserrat Light"/>
              <a:cs typeface="Montserrat Light"/>
              <a:sym typeface="Montserrat Light"/>
            </a:endParaRPr>
          </a:p>
          <a:p>
            <a:pPr indent="0" lvl="0" marL="457200" rtl="0" algn="l">
              <a:lnSpc>
                <a:spcPct val="120000"/>
              </a:lnSpc>
              <a:spcBef>
                <a:spcPts val="0"/>
              </a:spcBef>
              <a:spcAft>
                <a:spcPts val="0"/>
              </a:spcAft>
              <a:buNone/>
            </a:pPr>
            <a:r>
              <a:t/>
            </a:r>
            <a:endParaRPr b="1" sz="4100">
              <a:solidFill>
                <a:srgbClr val="FFFFFF"/>
              </a:solidFill>
              <a:latin typeface="Montserrat"/>
              <a:ea typeface="Montserrat"/>
              <a:cs typeface="Montserrat"/>
              <a:sym typeface="Montserrat"/>
            </a:endParaRPr>
          </a:p>
        </p:txBody>
      </p:sp>
      <p:sp>
        <p:nvSpPr>
          <p:cNvPr id="505" name="Google Shape;505;p34"/>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POV ~ DJ</a:t>
            </a:r>
            <a:endParaRPr/>
          </a:p>
        </p:txBody>
      </p:sp>
      <p:pic>
        <p:nvPicPr>
          <p:cNvPr id="506" name="Google Shape;506;p34"/>
          <p:cNvPicPr preferRelativeResize="0"/>
          <p:nvPr/>
        </p:nvPicPr>
        <p:blipFill>
          <a:blip r:embed="rId3">
            <a:alphaModFix/>
          </a:blip>
          <a:stretch>
            <a:fillRect/>
          </a:stretch>
        </p:blipFill>
        <p:spPr>
          <a:xfrm>
            <a:off x="465000" y="432198"/>
            <a:ext cx="1771895" cy="163757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0" name="Shape 510"/>
        <p:cNvGrpSpPr/>
        <p:nvPr/>
      </p:nvGrpSpPr>
      <p:grpSpPr>
        <a:xfrm>
          <a:off x="0" y="0"/>
          <a:ext cx="0" cy="0"/>
          <a:chOff x="0" y="0"/>
          <a:chExt cx="0" cy="0"/>
        </a:xfrm>
      </p:grpSpPr>
      <p:sp>
        <p:nvSpPr>
          <p:cNvPr id="511" name="Google Shape;511;p35"/>
          <p:cNvSpPr/>
          <p:nvPr/>
        </p:nvSpPr>
        <p:spPr>
          <a:xfrm flipH="1" rot="-5400000">
            <a:off x="15664076" y="-3874079"/>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1">
              <a:alpha val="196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12" name="Google Shape;512;p35"/>
          <p:cNvSpPr/>
          <p:nvPr/>
        </p:nvSpPr>
        <p:spPr>
          <a:xfrm>
            <a:off x="-1682385" y="3526863"/>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13" name="Google Shape;513;p35"/>
          <p:cNvSpPr/>
          <p:nvPr/>
        </p:nvSpPr>
        <p:spPr>
          <a:xfrm>
            <a:off x="-1048999" y="4476467"/>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14" name="Google Shape;514;p35"/>
          <p:cNvSpPr/>
          <p:nvPr/>
        </p:nvSpPr>
        <p:spPr>
          <a:xfrm rot="5400000">
            <a:off x="-9357581" y="10142180"/>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15" name="Google Shape;515;p35"/>
          <p:cNvSpPr/>
          <p:nvPr/>
        </p:nvSpPr>
        <p:spPr>
          <a:xfrm rot="10800000">
            <a:off x="5036486" y="-967128"/>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16" name="Google Shape;516;p35"/>
          <p:cNvSpPr/>
          <p:nvPr/>
        </p:nvSpPr>
        <p:spPr>
          <a:xfrm rot="6299965">
            <a:off x="21265039" y="-4852226"/>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17" name="Google Shape;517;p35"/>
          <p:cNvSpPr txBox="1"/>
          <p:nvPr/>
        </p:nvSpPr>
        <p:spPr>
          <a:xfrm>
            <a:off x="3706784" y="5272650"/>
            <a:ext cx="16964100" cy="31707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lang="en-US" sz="20000">
                <a:solidFill>
                  <a:schemeClr val="accent4"/>
                </a:solidFill>
                <a:latin typeface="Playfair Display ExtraBold"/>
                <a:ea typeface="Playfair Display ExtraBold"/>
                <a:cs typeface="Playfair Display ExtraBold"/>
                <a:sym typeface="Playfair Display ExtraBold"/>
              </a:rPr>
              <a:t>HMW #3</a:t>
            </a:r>
            <a:endParaRPr sz="20000"/>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1" name="Shape 521"/>
        <p:cNvGrpSpPr/>
        <p:nvPr/>
      </p:nvGrpSpPr>
      <p:grpSpPr>
        <a:xfrm>
          <a:off x="0" y="0"/>
          <a:ext cx="0" cy="0"/>
          <a:chOff x="0" y="0"/>
          <a:chExt cx="0" cy="0"/>
        </a:xfrm>
      </p:grpSpPr>
      <p:sp>
        <p:nvSpPr>
          <p:cNvPr id="522" name="Google Shape;522;p36"/>
          <p:cNvSpPr/>
          <p:nvPr/>
        </p:nvSpPr>
        <p:spPr>
          <a:xfrm>
            <a:off x="3539613" y="0"/>
            <a:ext cx="8649300" cy="13716000"/>
          </a:xfrm>
          <a:prstGeom prst="rect">
            <a:avLst/>
          </a:prstGeom>
          <a:solidFill>
            <a:schemeClr val="accent6">
              <a:alpha val="98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Montserrat Light"/>
              <a:ea typeface="Montserrat Light"/>
              <a:cs typeface="Montserrat Light"/>
              <a:sym typeface="Montserrat Light"/>
            </a:endParaRPr>
          </a:p>
        </p:txBody>
      </p:sp>
      <p:sp>
        <p:nvSpPr>
          <p:cNvPr id="523" name="Google Shape;523;p36"/>
          <p:cNvSpPr/>
          <p:nvPr/>
        </p:nvSpPr>
        <p:spPr>
          <a:xfrm flipH="1" rot="-5400000">
            <a:off x="15664076" y="12183897"/>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24" name="Google Shape;524;p36"/>
          <p:cNvSpPr/>
          <p:nvPr/>
        </p:nvSpPr>
        <p:spPr>
          <a:xfrm>
            <a:off x="20842741" y="11230362"/>
            <a:ext cx="4083552" cy="1134659"/>
          </a:xfrm>
          <a:custGeom>
            <a:rect b="b" l="l" r="r" t="t"/>
            <a:pathLst>
              <a:path extrusionOk="0" h="1134659" w="4083552">
                <a:moveTo>
                  <a:pt x="4083553" y="21372"/>
                </a:moveTo>
                <a:cubicBezTo>
                  <a:pt x="4026719" y="6821"/>
                  <a:pt x="3969247" y="-663"/>
                  <a:pt x="3910502" y="46"/>
                </a:cubicBezTo>
                <a:cubicBezTo>
                  <a:pt x="3662795" y="3041"/>
                  <a:pt x="3436857" y="137432"/>
                  <a:pt x="3228523" y="256345"/>
                </a:cubicBezTo>
                <a:cubicBezTo>
                  <a:pt x="3007464" y="382515"/>
                  <a:pt x="2780166" y="518096"/>
                  <a:pt x="2523966" y="556977"/>
                </a:cubicBezTo>
                <a:cubicBezTo>
                  <a:pt x="2228622" y="601803"/>
                  <a:pt x="1934580" y="530748"/>
                  <a:pt x="1646720" y="471494"/>
                </a:cubicBezTo>
                <a:cubicBezTo>
                  <a:pt x="1351661" y="410757"/>
                  <a:pt x="1059912" y="371686"/>
                  <a:pt x="764786" y="453551"/>
                </a:cubicBezTo>
                <a:cubicBezTo>
                  <a:pt x="498296" y="527469"/>
                  <a:pt x="254849" y="662530"/>
                  <a:pt x="0" y="766438"/>
                </a:cubicBezTo>
                <a:moveTo>
                  <a:pt x="4083553" y="389592"/>
                </a:moveTo>
                <a:cubicBezTo>
                  <a:pt x="4026719" y="375031"/>
                  <a:pt x="3969247" y="367548"/>
                  <a:pt x="3910502" y="368266"/>
                </a:cubicBezTo>
                <a:cubicBezTo>
                  <a:pt x="3662795" y="371261"/>
                  <a:pt x="3436857" y="505652"/>
                  <a:pt x="3228523" y="624555"/>
                </a:cubicBezTo>
                <a:cubicBezTo>
                  <a:pt x="3007464" y="750735"/>
                  <a:pt x="2780166" y="886315"/>
                  <a:pt x="2523966" y="925198"/>
                </a:cubicBezTo>
                <a:cubicBezTo>
                  <a:pt x="2228622" y="970023"/>
                  <a:pt x="1934580" y="898967"/>
                  <a:pt x="1646720" y="839714"/>
                </a:cubicBezTo>
                <a:cubicBezTo>
                  <a:pt x="1351661" y="778977"/>
                  <a:pt x="1059912" y="739906"/>
                  <a:pt x="764786" y="821761"/>
                </a:cubicBezTo>
                <a:cubicBezTo>
                  <a:pt x="498296" y="895679"/>
                  <a:pt x="254849" y="1030751"/>
                  <a:pt x="0" y="1134659"/>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25" name="Google Shape;525;p36"/>
          <p:cNvSpPr/>
          <p:nvPr/>
        </p:nvSpPr>
        <p:spPr>
          <a:xfrm rot="899348">
            <a:off x="-5427355" y="9927398"/>
            <a:ext cx="7678164" cy="5200288"/>
          </a:xfrm>
          <a:custGeom>
            <a:rect b="b" l="l" r="r" t="t"/>
            <a:pathLst>
              <a:path extrusionOk="0" h="2502290" w="3694602">
                <a:moveTo>
                  <a:pt x="9" y="838041"/>
                </a:moveTo>
                <a:cubicBezTo>
                  <a:pt x="9" y="838041"/>
                  <a:pt x="-23229" y="3142662"/>
                  <a:pt x="2231329" y="2327899"/>
                </a:cubicBezTo>
                <a:cubicBezTo>
                  <a:pt x="4485887" y="1513136"/>
                  <a:pt x="3463204" y="0"/>
                  <a:pt x="3463204" y="0"/>
                </a:cubicBezTo>
                <a:lnTo>
                  <a:pt x="3044829" y="116400"/>
                </a:lnTo>
                <a:cubicBezTo>
                  <a:pt x="3044829" y="116400"/>
                  <a:pt x="3439956" y="1047554"/>
                  <a:pt x="3021591" y="1070832"/>
                </a:cubicBezTo>
                <a:cubicBezTo>
                  <a:pt x="2603217" y="1094110"/>
                  <a:pt x="2347549" y="280964"/>
                  <a:pt x="2347549" y="280964"/>
                </a:cubicBezTo>
                <a:lnTo>
                  <a:pt x="1847299" y="395747"/>
                </a:lnTo>
                <a:cubicBezTo>
                  <a:pt x="1847299" y="395747"/>
                  <a:pt x="2231329" y="1606248"/>
                  <a:pt x="1743230" y="1582970"/>
                </a:cubicBezTo>
                <a:cubicBezTo>
                  <a:pt x="1255132" y="1559692"/>
                  <a:pt x="1162160" y="535416"/>
                  <a:pt x="1162160" y="535416"/>
                </a:cubicBezTo>
                <a:lnTo>
                  <a:pt x="836758" y="605251"/>
                </a:lnTo>
                <a:cubicBezTo>
                  <a:pt x="836758" y="605251"/>
                  <a:pt x="1324856" y="1908874"/>
                  <a:pt x="906482" y="1862317"/>
                </a:cubicBezTo>
                <a:cubicBezTo>
                  <a:pt x="488108" y="1815761"/>
                  <a:pt x="441622" y="698373"/>
                  <a:pt x="441622" y="698373"/>
                </a:cubicBezTo>
                <a:lnTo>
                  <a:pt x="9" y="838041"/>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26" name="Google Shape;526;p36"/>
          <p:cNvSpPr/>
          <p:nvPr/>
        </p:nvSpPr>
        <p:spPr>
          <a:xfrm rot="899348">
            <a:off x="10189178" y="-3345144"/>
            <a:ext cx="7678164" cy="5200288"/>
          </a:xfrm>
          <a:custGeom>
            <a:rect b="b" l="l" r="r" t="t"/>
            <a:pathLst>
              <a:path extrusionOk="0" h="2502290" w="3694602">
                <a:moveTo>
                  <a:pt x="9" y="838041"/>
                </a:moveTo>
                <a:cubicBezTo>
                  <a:pt x="9" y="838041"/>
                  <a:pt x="-23229" y="3142662"/>
                  <a:pt x="2231329" y="2327899"/>
                </a:cubicBezTo>
                <a:cubicBezTo>
                  <a:pt x="4485887" y="1513136"/>
                  <a:pt x="3463204" y="0"/>
                  <a:pt x="3463204" y="0"/>
                </a:cubicBezTo>
                <a:lnTo>
                  <a:pt x="3044829" y="116400"/>
                </a:lnTo>
                <a:cubicBezTo>
                  <a:pt x="3044829" y="116400"/>
                  <a:pt x="3439956" y="1047554"/>
                  <a:pt x="3021591" y="1070832"/>
                </a:cubicBezTo>
                <a:cubicBezTo>
                  <a:pt x="2603217" y="1094110"/>
                  <a:pt x="2347549" y="280964"/>
                  <a:pt x="2347549" y="280964"/>
                </a:cubicBezTo>
                <a:lnTo>
                  <a:pt x="1847299" y="395747"/>
                </a:lnTo>
                <a:cubicBezTo>
                  <a:pt x="1847299" y="395747"/>
                  <a:pt x="2231329" y="1606248"/>
                  <a:pt x="1743230" y="1582970"/>
                </a:cubicBezTo>
                <a:cubicBezTo>
                  <a:pt x="1255132" y="1559692"/>
                  <a:pt x="1162160" y="535416"/>
                  <a:pt x="1162160" y="535416"/>
                </a:cubicBezTo>
                <a:lnTo>
                  <a:pt x="836758" y="605251"/>
                </a:lnTo>
                <a:cubicBezTo>
                  <a:pt x="836758" y="605251"/>
                  <a:pt x="1324856" y="1908874"/>
                  <a:pt x="906482" y="1862317"/>
                </a:cubicBezTo>
                <a:cubicBezTo>
                  <a:pt x="488108" y="1815761"/>
                  <a:pt x="441622" y="698373"/>
                  <a:pt x="441622" y="698373"/>
                </a:cubicBezTo>
                <a:lnTo>
                  <a:pt x="9" y="838041"/>
                </a:lnTo>
                <a:close/>
              </a:path>
            </a:pathLst>
          </a:custGeom>
          <a:solidFill>
            <a:schemeClr val="accent1">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nvGrpSpPr>
          <p:cNvPr id="527" name="Google Shape;527;p36"/>
          <p:cNvGrpSpPr/>
          <p:nvPr/>
        </p:nvGrpSpPr>
        <p:grpSpPr>
          <a:xfrm rot="-8638083">
            <a:off x="11269277" y="846929"/>
            <a:ext cx="3549472" cy="2941175"/>
            <a:chOff x="13668052" y="2188694"/>
            <a:chExt cx="1328283" cy="1100646"/>
          </a:xfrm>
        </p:grpSpPr>
        <p:sp>
          <p:nvSpPr>
            <p:cNvPr id="528" name="Google Shape;528;p36"/>
            <p:cNvSpPr/>
            <p:nvPr/>
          </p:nvSpPr>
          <p:spPr>
            <a:xfrm>
              <a:off x="13668052" y="2188694"/>
              <a:ext cx="1328283" cy="1100646"/>
            </a:xfrm>
            <a:custGeom>
              <a:rect b="b" l="l" r="r" t="t"/>
              <a:pathLst>
                <a:path extrusionOk="0" h="1100646" w="1328283">
                  <a:moveTo>
                    <a:pt x="1307359" y="0"/>
                  </a:moveTo>
                  <a:cubicBezTo>
                    <a:pt x="1339394" y="283916"/>
                    <a:pt x="1372914" y="701020"/>
                    <a:pt x="1093904" y="885185"/>
                  </a:cubicBezTo>
                  <a:cubicBezTo>
                    <a:pt x="1010030" y="940546"/>
                    <a:pt x="839812" y="929177"/>
                    <a:pt x="795648" y="824072"/>
                  </a:cubicBezTo>
                  <a:cubicBezTo>
                    <a:pt x="763124" y="746647"/>
                    <a:pt x="767569" y="627653"/>
                    <a:pt x="807747" y="554853"/>
                  </a:cubicBezTo>
                  <a:cubicBezTo>
                    <a:pt x="823267" y="526731"/>
                    <a:pt x="846126" y="499963"/>
                    <a:pt x="877292" y="492156"/>
                  </a:cubicBezTo>
                  <a:cubicBezTo>
                    <a:pt x="934275" y="477882"/>
                    <a:pt x="957031" y="531499"/>
                    <a:pt x="950439" y="577707"/>
                  </a:cubicBezTo>
                  <a:cubicBezTo>
                    <a:pt x="939258" y="656091"/>
                    <a:pt x="908274" y="754660"/>
                    <a:pt x="862915" y="820730"/>
                  </a:cubicBezTo>
                  <a:cubicBezTo>
                    <a:pt x="762708" y="966694"/>
                    <a:pt x="592666" y="1066617"/>
                    <a:pt x="414252" y="1070693"/>
                  </a:cubicBezTo>
                  <a:cubicBezTo>
                    <a:pt x="345742" y="1072258"/>
                    <a:pt x="277447" y="1061132"/>
                    <a:pt x="210981" y="1044458"/>
                  </a:cubicBezTo>
                  <a:cubicBezTo>
                    <a:pt x="137737" y="1026083"/>
                    <a:pt x="69720" y="995545"/>
                    <a:pt x="0" y="967670"/>
                  </a:cubicBezTo>
                  <a:cubicBezTo>
                    <a:pt x="0" y="967670"/>
                    <a:pt x="0" y="1043657"/>
                    <a:pt x="28508" y="1100647"/>
                  </a:cubicBezTo>
                </a:path>
              </a:pathLst>
            </a:custGeom>
            <a:noFill/>
            <a:ln cap="rnd" cmpd="sng" w="508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29" name="Google Shape;529;p36"/>
            <p:cNvSpPr/>
            <p:nvPr/>
          </p:nvSpPr>
          <p:spPr>
            <a:xfrm>
              <a:off x="13668052" y="3127869"/>
              <a:ext cx="142541" cy="28494"/>
            </a:xfrm>
            <a:custGeom>
              <a:rect b="b" l="l" r="r" t="t"/>
              <a:pathLst>
                <a:path extrusionOk="0" h="28494" w="142541">
                  <a:moveTo>
                    <a:pt x="142542" y="0"/>
                  </a:moveTo>
                  <a:cubicBezTo>
                    <a:pt x="142542" y="0"/>
                    <a:pt x="57728" y="1469"/>
                    <a:pt x="0" y="28495"/>
                  </a:cubicBezTo>
                </a:path>
              </a:pathLst>
            </a:custGeom>
            <a:noFill/>
            <a:ln cap="rnd" cmpd="sng" w="508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sp>
        <p:nvSpPr>
          <p:cNvPr id="530" name="Google Shape;530;p36"/>
          <p:cNvSpPr/>
          <p:nvPr/>
        </p:nvSpPr>
        <p:spPr>
          <a:xfrm>
            <a:off x="-1905150" y="762000"/>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31" name="Google Shape;531;p36"/>
          <p:cNvSpPr txBox="1"/>
          <p:nvPr/>
        </p:nvSpPr>
        <p:spPr>
          <a:xfrm>
            <a:off x="13741525" y="2485475"/>
            <a:ext cx="9376800" cy="13236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lang="en-US" sz="8000">
                <a:solidFill>
                  <a:schemeClr val="accent2"/>
                </a:solidFill>
                <a:latin typeface="Playfair Display ExtraBold"/>
                <a:ea typeface="Playfair Display ExtraBold"/>
                <a:cs typeface="Playfair Display ExtraBold"/>
                <a:sym typeface="Playfair Display ExtraBold"/>
              </a:rPr>
              <a:t>How Might We…</a:t>
            </a:r>
            <a:endParaRPr/>
          </a:p>
        </p:txBody>
      </p:sp>
      <p:sp>
        <p:nvSpPr>
          <p:cNvPr id="532" name="Google Shape;532;p36"/>
          <p:cNvSpPr txBox="1"/>
          <p:nvPr/>
        </p:nvSpPr>
        <p:spPr>
          <a:xfrm>
            <a:off x="14046325" y="4322125"/>
            <a:ext cx="8458500" cy="50025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5500">
                <a:solidFill>
                  <a:schemeClr val="lt1"/>
                </a:solidFill>
                <a:latin typeface="Montserrat Light"/>
                <a:ea typeface="Montserrat Light"/>
                <a:cs typeface="Montserrat Light"/>
                <a:sym typeface="Montserrat Light"/>
              </a:rPr>
              <a:t>Create a </a:t>
            </a:r>
            <a:r>
              <a:rPr b="1" lang="en-US" sz="5500">
                <a:solidFill>
                  <a:schemeClr val="lt1"/>
                </a:solidFill>
                <a:latin typeface="Montserrat"/>
                <a:ea typeface="Montserrat"/>
                <a:cs typeface="Montserrat"/>
                <a:sym typeface="Montserrat"/>
              </a:rPr>
              <a:t>safe space</a:t>
            </a:r>
            <a:r>
              <a:rPr lang="en-US" sz="5500">
                <a:solidFill>
                  <a:schemeClr val="lt1"/>
                </a:solidFill>
                <a:latin typeface="Montserrat Light"/>
                <a:ea typeface="Montserrat Light"/>
                <a:cs typeface="Montserrat Light"/>
                <a:sym typeface="Montserrat Light"/>
              </a:rPr>
              <a:t> where people can be </a:t>
            </a:r>
            <a:r>
              <a:rPr b="1" lang="en-US" sz="5500">
                <a:solidFill>
                  <a:schemeClr val="lt1"/>
                </a:solidFill>
                <a:latin typeface="Montserrat"/>
                <a:ea typeface="Montserrat"/>
                <a:cs typeface="Montserrat"/>
                <a:sym typeface="Montserrat"/>
              </a:rPr>
              <a:t>proud</a:t>
            </a:r>
            <a:r>
              <a:rPr lang="en-US" sz="5500">
                <a:solidFill>
                  <a:schemeClr val="lt1"/>
                </a:solidFill>
                <a:latin typeface="Montserrat Light"/>
                <a:ea typeface="Montserrat Light"/>
                <a:cs typeface="Montserrat Light"/>
                <a:sym typeface="Montserrat Light"/>
              </a:rPr>
              <a:t> of their preferences in entertainment media?</a:t>
            </a:r>
            <a:endParaRPr sz="3700">
              <a:solidFill>
                <a:schemeClr val="lt1"/>
              </a:solidFill>
            </a:endParaRPr>
          </a:p>
        </p:txBody>
      </p:sp>
      <p:pic>
        <p:nvPicPr>
          <p:cNvPr id="533" name="Google Shape;533;p36"/>
          <p:cNvPicPr preferRelativeResize="0"/>
          <p:nvPr/>
        </p:nvPicPr>
        <p:blipFill rotWithShape="1">
          <a:blip r:embed="rId3">
            <a:alphaModFix/>
          </a:blip>
          <a:srcRect b="5157" l="0" r="0" t="5148"/>
          <a:stretch/>
        </p:blipFill>
        <p:spPr>
          <a:xfrm>
            <a:off x="7960025" y="3809074"/>
            <a:ext cx="3584700" cy="3539700"/>
          </a:xfrm>
          <a:prstGeom prst="ellipse">
            <a:avLst/>
          </a:prstGeom>
          <a:noFill/>
          <a:ln>
            <a:noFill/>
          </a:ln>
        </p:spPr>
      </p:pic>
      <p:pic>
        <p:nvPicPr>
          <p:cNvPr id="534" name="Google Shape;534;p36"/>
          <p:cNvPicPr preferRelativeResize="0"/>
          <p:nvPr/>
        </p:nvPicPr>
        <p:blipFill rotWithShape="1">
          <a:blip r:embed="rId4">
            <a:alphaModFix/>
          </a:blip>
          <a:srcRect b="5157" l="0" r="0" t="5148"/>
          <a:stretch/>
        </p:blipFill>
        <p:spPr>
          <a:xfrm>
            <a:off x="4021788" y="761999"/>
            <a:ext cx="3584700" cy="3539700"/>
          </a:xfrm>
          <a:prstGeom prst="ellipse">
            <a:avLst/>
          </a:prstGeom>
          <a:noFill/>
          <a:ln>
            <a:noFill/>
          </a:ln>
        </p:spPr>
      </p:pic>
      <p:pic>
        <p:nvPicPr>
          <p:cNvPr id="535" name="Google Shape;535;p36"/>
          <p:cNvPicPr preferRelativeResize="0"/>
          <p:nvPr/>
        </p:nvPicPr>
        <p:blipFill>
          <a:blip r:embed="rId5">
            <a:alphaModFix/>
          </a:blip>
          <a:stretch>
            <a:fillRect/>
          </a:stretch>
        </p:blipFill>
        <p:spPr>
          <a:xfrm>
            <a:off x="4429824" y="6610375"/>
            <a:ext cx="3530200" cy="3530200"/>
          </a:xfrm>
          <a:prstGeom prst="rect">
            <a:avLst/>
          </a:prstGeom>
          <a:noFill/>
          <a:ln>
            <a:noFill/>
          </a:ln>
        </p:spPr>
      </p:pic>
      <p:grpSp>
        <p:nvGrpSpPr>
          <p:cNvPr id="536" name="Google Shape;536;p36"/>
          <p:cNvGrpSpPr/>
          <p:nvPr/>
        </p:nvGrpSpPr>
        <p:grpSpPr>
          <a:xfrm>
            <a:off x="7883844" y="9551636"/>
            <a:ext cx="3584668" cy="3539652"/>
            <a:chOff x="4583725" y="4319150"/>
            <a:chExt cx="4049100" cy="3882900"/>
          </a:xfrm>
        </p:grpSpPr>
        <p:pic>
          <p:nvPicPr>
            <p:cNvPr id="537" name="Google Shape;537;p36"/>
            <p:cNvPicPr preferRelativeResize="0"/>
            <p:nvPr/>
          </p:nvPicPr>
          <p:blipFill rotWithShape="1">
            <a:blip r:embed="rId6">
              <a:alphaModFix/>
            </a:blip>
            <a:srcRect b="28836" l="13455" r="6831" t="13810"/>
            <a:stretch/>
          </p:blipFill>
          <p:spPr>
            <a:xfrm>
              <a:off x="4583725" y="4319150"/>
              <a:ext cx="4049100" cy="3882900"/>
            </a:xfrm>
            <a:prstGeom prst="ellipse">
              <a:avLst/>
            </a:prstGeom>
            <a:noFill/>
            <a:ln cap="flat" cmpd="sng" w="9525">
              <a:solidFill>
                <a:srgbClr val="A16F4C"/>
              </a:solidFill>
              <a:prstDash val="solid"/>
              <a:round/>
              <a:headEnd len="sm" w="sm" type="none"/>
              <a:tailEnd len="sm" w="sm" type="none"/>
            </a:ln>
          </p:spPr>
        </p:pic>
        <p:sp>
          <p:nvSpPr>
            <p:cNvPr id="538" name="Google Shape;538;p36"/>
            <p:cNvSpPr/>
            <p:nvPr/>
          </p:nvSpPr>
          <p:spPr>
            <a:xfrm rot="763280">
              <a:off x="5994632" y="5465413"/>
              <a:ext cx="1074886" cy="1424072"/>
            </a:xfrm>
            <a:prstGeom prst="ellipse">
              <a:avLst/>
            </a:prstGeom>
            <a:solidFill>
              <a:srgbClr val="D4A090"/>
            </a:solidFill>
            <a:ln cap="flat" cmpd="sng" w="9525">
              <a:solidFill>
                <a:srgbClr val="D4A09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gr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2" name="Shape 542"/>
        <p:cNvGrpSpPr/>
        <p:nvPr/>
      </p:nvGrpSpPr>
      <p:grpSpPr>
        <a:xfrm>
          <a:off x="0" y="0"/>
          <a:ext cx="0" cy="0"/>
          <a:chOff x="0" y="0"/>
          <a:chExt cx="0" cy="0"/>
        </a:xfrm>
      </p:grpSpPr>
      <p:sp>
        <p:nvSpPr>
          <p:cNvPr id="543" name="Google Shape;543;p37"/>
          <p:cNvSpPr/>
          <p:nvPr/>
        </p:nvSpPr>
        <p:spPr>
          <a:xfrm flipH="1" rot="-5400000">
            <a:off x="15664076" y="-3874079"/>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1">
              <a:alpha val="196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44" name="Google Shape;544;p37"/>
          <p:cNvSpPr/>
          <p:nvPr/>
        </p:nvSpPr>
        <p:spPr>
          <a:xfrm>
            <a:off x="-1682385" y="3526863"/>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45" name="Google Shape;545;p37"/>
          <p:cNvSpPr/>
          <p:nvPr/>
        </p:nvSpPr>
        <p:spPr>
          <a:xfrm>
            <a:off x="-1048999" y="4476467"/>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46" name="Google Shape;546;p37"/>
          <p:cNvSpPr/>
          <p:nvPr/>
        </p:nvSpPr>
        <p:spPr>
          <a:xfrm rot="5400000">
            <a:off x="-9357581" y="10142180"/>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47" name="Google Shape;547;p37"/>
          <p:cNvSpPr/>
          <p:nvPr/>
        </p:nvSpPr>
        <p:spPr>
          <a:xfrm rot="10800000">
            <a:off x="5036486" y="-967128"/>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48" name="Google Shape;548;p37"/>
          <p:cNvSpPr/>
          <p:nvPr/>
        </p:nvSpPr>
        <p:spPr>
          <a:xfrm rot="6299965">
            <a:off x="21265039" y="-4852226"/>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49" name="Google Shape;549;p37"/>
          <p:cNvSpPr txBox="1"/>
          <p:nvPr/>
        </p:nvSpPr>
        <p:spPr>
          <a:xfrm>
            <a:off x="3706784" y="5272650"/>
            <a:ext cx="16964100" cy="31707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lang="en-US" sz="20000">
                <a:solidFill>
                  <a:schemeClr val="accent4"/>
                </a:solidFill>
                <a:latin typeface="Playfair Display ExtraBold"/>
                <a:ea typeface="Playfair Display ExtraBold"/>
                <a:cs typeface="Playfair Display ExtraBold"/>
                <a:sym typeface="Playfair Display ExtraBold"/>
              </a:rPr>
              <a:t>Solutions</a:t>
            </a:r>
            <a:endParaRPr sz="20000"/>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3" name="Shape 553"/>
        <p:cNvGrpSpPr/>
        <p:nvPr/>
      </p:nvGrpSpPr>
      <p:grpSpPr>
        <a:xfrm>
          <a:off x="0" y="0"/>
          <a:ext cx="0" cy="0"/>
          <a:chOff x="0" y="0"/>
          <a:chExt cx="0" cy="0"/>
        </a:xfrm>
      </p:grpSpPr>
      <p:sp>
        <p:nvSpPr>
          <p:cNvPr id="554" name="Google Shape;554;p38"/>
          <p:cNvSpPr/>
          <p:nvPr/>
        </p:nvSpPr>
        <p:spPr>
          <a:xfrm rot="-5400000">
            <a:off x="18439629" y="660973"/>
            <a:ext cx="971495" cy="881554"/>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55" name="Google Shape;555;p38"/>
          <p:cNvSpPr/>
          <p:nvPr/>
        </p:nvSpPr>
        <p:spPr>
          <a:xfrm rot="-5400000">
            <a:off x="330763" y="5448939"/>
            <a:ext cx="9598372" cy="9626001"/>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56" name="Google Shape;556;p38"/>
          <p:cNvSpPr/>
          <p:nvPr/>
        </p:nvSpPr>
        <p:spPr>
          <a:xfrm rot="-5400000">
            <a:off x="17944168" y="2484074"/>
            <a:ext cx="1962420" cy="209013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57" name="Google Shape;557;p38"/>
          <p:cNvSpPr/>
          <p:nvPr/>
        </p:nvSpPr>
        <p:spPr>
          <a:xfrm rot="-5400000">
            <a:off x="9875939" y="4733106"/>
            <a:ext cx="4876906" cy="4379333"/>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58" name="Google Shape;558;p38"/>
          <p:cNvSpPr/>
          <p:nvPr/>
        </p:nvSpPr>
        <p:spPr>
          <a:xfrm flipH="1" rot="-5400000">
            <a:off x="15664076" y="-3874079"/>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1">
              <a:alpha val="196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59" name="Google Shape;559;p38"/>
          <p:cNvSpPr/>
          <p:nvPr/>
        </p:nvSpPr>
        <p:spPr>
          <a:xfrm>
            <a:off x="-1682385" y="3526863"/>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60" name="Google Shape;560;p38"/>
          <p:cNvSpPr/>
          <p:nvPr/>
        </p:nvSpPr>
        <p:spPr>
          <a:xfrm>
            <a:off x="-1048999" y="4476467"/>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61" name="Google Shape;561;p38"/>
          <p:cNvSpPr/>
          <p:nvPr/>
        </p:nvSpPr>
        <p:spPr>
          <a:xfrm rot="5400000">
            <a:off x="-9357581" y="10142180"/>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62" name="Google Shape;562;p38"/>
          <p:cNvSpPr/>
          <p:nvPr/>
        </p:nvSpPr>
        <p:spPr>
          <a:xfrm rot="10800000">
            <a:off x="-11649889" y="287822"/>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63" name="Google Shape;563;p38"/>
          <p:cNvSpPr/>
          <p:nvPr/>
        </p:nvSpPr>
        <p:spPr>
          <a:xfrm rot="6299965">
            <a:off x="21265039" y="-4852226"/>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64" name="Google Shape;564;p38"/>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Solution Brainstorming</a:t>
            </a:r>
            <a:endParaRPr/>
          </a:p>
        </p:txBody>
      </p:sp>
      <p:sp>
        <p:nvSpPr>
          <p:cNvPr id="565" name="Google Shape;565;p38"/>
          <p:cNvSpPr txBox="1"/>
          <p:nvPr/>
        </p:nvSpPr>
        <p:spPr>
          <a:xfrm>
            <a:off x="7753380" y="2547918"/>
            <a:ext cx="5696700" cy="11760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b="1" lang="en-US" sz="3200">
                <a:solidFill>
                  <a:schemeClr val="lt1"/>
                </a:solidFill>
                <a:latin typeface="Montserrat"/>
                <a:ea typeface="Montserrat"/>
                <a:cs typeface="Montserrat"/>
                <a:sym typeface="Montserrat"/>
              </a:rPr>
              <a:t>An </a:t>
            </a:r>
            <a:r>
              <a:rPr b="1" lang="en-US" sz="3200">
                <a:solidFill>
                  <a:srgbClr val="ABB2FA"/>
                </a:solidFill>
                <a:latin typeface="Montserrat"/>
                <a:ea typeface="Montserrat"/>
                <a:cs typeface="Montserrat"/>
                <a:sym typeface="Montserrat"/>
              </a:rPr>
              <a:t>AI VR dog</a:t>
            </a:r>
            <a:r>
              <a:rPr b="1" lang="en-US" sz="3200">
                <a:solidFill>
                  <a:schemeClr val="lt1"/>
                </a:solidFill>
                <a:latin typeface="Montserrat"/>
                <a:ea typeface="Montserrat"/>
                <a:cs typeface="Montserrat"/>
                <a:sym typeface="Montserrat"/>
              </a:rPr>
              <a:t> that watches movies with you</a:t>
            </a:r>
            <a:endParaRPr b="1">
              <a:solidFill>
                <a:schemeClr val="lt1"/>
              </a:solidFill>
            </a:endParaRPr>
          </a:p>
        </p:txBody>
      </p:sp>
      <p:sp>
        <p:nvSpPr>
          <p:cNvPr id="566" name="Google Shape;566;p38"/>
          <p:cNvSpPr txBox="1"/>
          <p:nvPr/>
        </p:nvSpPr>
        <p:spPr>
          <a:xfrm>
            <a:off x="2978230" y="4860418"/>
            <a:ext cx="5696700" cy="17670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b="1" lang="en-US" sz="3200">
                <a:solidFill>
                  <a:schemeClr val="lt1"/>
                </a:solidFill>
                <a:latin typeface="Montserrat"/>
                <a:ea typeface="Montserrat"/>
                <a:cs typeface="Montserrat"/>
                <a:sym typeface="Montserrat"/>
              </a:rPr>
              <a:t>An app that suggests </a:t>
            </a:r>
            <a:r>
              <a:rPr b="1" lang="en-US" sz="3200">
                <a:solidFill>
                  <a:schemeClr val="lt1"/>
                </a:solidFill>
                <a:latin typeface="Montserrat"/>
                <a:ea typeface="Montserrat"/>
                <a:cs typeface="Montserrat"/>
                <a:sym typeface="Montserrat"/>
              </a:rPr>
              <a:t>movies/shows to watch based on </a:t>
            </a:r>
            <a:r>
              <a:rPr b="1" lang="en-US" sz="3200">
                <a:solidFill>
                  <a:srgbClr val="ABB2FA"/>
                </a:solidFill>
                <a:latin typeface="Montserrat"/>
                <a:ea typeface="Montserrat"/>
                <a:cs typeface="Montserrat"/>
                <a:sym typeface="Montserrat"/>
              </a:rPr>
              <a:t>moods</a:t>
            </a:r>
            <a:endParaRPr b="1">
              <a:solidFill>
                <a:srgbClr val="ABB2FA"/>
              </a:solidFill>
            </a:endParaRPr>
          </a:p>
        </p:txBody>
      </p:sp>
      <p:sp>
        <p:nvSpPr>
          <p:cNvPr id="567" name="Google Shape;567;p38"/>
          <p:cNvSpPr txBox="1"/>
          <p:nvPr/>
        </p:nvSpPr>
        <p:spPr>
          <a:xfrm>
            <a:off x="0" y="0"/>
            <a:ext cx="3000000" cy="869700"/>
          </a:xfrm>
          <a:prstGeom prst="rect">
            <a:avLst/>
          </a:prstGeom>
          <a:noFill/>
          <a:ln>
            <a:noFill/>
          </a:ln>
        </p:spPr>
        <p:txBody>
          <a:bodyPr anchorCtr="0" anchor="t" bIns="91425" lIns="91425" spcFirstLastPara="1" rIns="91425" wrap="square" tIns="91425">
            <a:spAutoFit/>
          </a:bodyPr>
          <a:lstStyle/>
          <a:p>
            <a:pPr indent="-292100" lvl="0" marL="457200" rtl="0" algn="l">
              <a:lnSpc>
                <a:spcPct val="115000"/>
              </a:lnSpc>
              <a:spcBef>
                <a:spcPts val="0"/>
              </a:spcBef>
              <a:spcAft>
                <a:spcPts val="0"/>
              </a:spcAft>
              <a:buSzPts val="1000"/>
              <a:buChar char="-"/>
            </a:pPr>
            <a:r>
              <a:rPr lang="en-US" sz="1000"/>
              <a:t>Watching roulette app where when you don’t know what to watch, they have a roulette option that throws you into a random, well-rated show</a:t>
            </a:r>
            <a:endParaRPr/>
          </a:p>
        </p:txBody>
      </p:sp>
      <p:sp>
        <p:nvSpPr>
          <p:cNvPr id="568" name="Google Shape;568;p38"/>
          <p:cNvSpPr txBox="1"/>
          <p:nvPr/>
        </p:nvSpPr>
        <p:spPr>
          <a:xfrm>
            <a:off x="2246675" y="8328375"/>
            <a:ext cx="7159800" cy="29490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b="1" lang="en-US" sz="3200">
                <a:solidFill>
                  <a:schemeClr val="lt1"/>
                </a:solidFill>
                <a:latin typeface="Montserrat"/>
                <a:ea typeface="Montserrat"/>
                <a:cs typeface="Montserrat"/>
                <a:sym typeface="Montserrat"/>
              </a:rPr>
              <a:t>A </a:t>
            </a:r>
            <a:r>
              <a:rPr b="1" lang="en-US" sz="3200">
                <a:solidFill>
                  <a:srgbClr val="ABB2FA"/>
                </a:solidFill>
                <a:latin typeface="Montserrat"/>
                <a:ea typeface="Montserrat"/>
                <a:cs typeface="Montserrat"/>
                <a:sym typeface="Montserrat"/>
              </a:rPr>
              <a:t>roulette game app</a:t>
            </a:r>
            <a:r>
              <a:rPr b="1" lang="en-US" sz="3200">
                <a:solidFill>
                  <a:schemeClr val="lt1"/>
                </a:solidFill>
                <a:latin typeface="Montserrat"/>
                <a:ea typeface="Montserrat"/>
                <a:cs typeface="Montserrat"/>
                <a:sym typeface="Montserrat"/>
              </a:rPr>
              <a:t> where when you can’t decide on what to watch, they have a roulette option that throws you into a random, well-rated show</a:t>
            </a:r>
            <a:endParaRPr b="1" sz="3200">
              <a:solidFill>
                <a:schemeClr val="lt1"/>
              </a:solidFill>
              <a:latin typeface="Montserrat"/>
              <a:ea typeface="Montserrat"/>
              <a:cs typeface="Montserrat"/>
              <a:sym typeface="Montserrat"/>
            </a:endParaRPr>
          </a:p>
        </p:txBody>
      </p:sp>
      <p:sp>
        <p:nvSpPr>
          <p:cNvPr id="569" name="Google Shape;569;p38"/>
          <p:cNvSpPr txBox="1"/>
          <p:nvPr/>
        </p:nvSpPr>
        <p:spPr>
          <a:xfrm>
            <a:off x="11377455" y="10793743"/>
            <a:ext cx="5696700" cy="17670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b="1" lang="en-US" sz="3200">
                <a:solidFill>
                  <a:srgbClr val="ABB2FA"/>
                </a:solidFill>
                <a:latin typeface="Montserrat"/>
                <a:ea typeface="Montserrat"/>
                <a:cs typeface="Montserrat"/>
                <a:sym typeface="Montserrat"/>
              </a:rPr>
              <a:t>Dating/friend</a:t>
            </a:r>
            <a:r>
              <a:rPr b="1" lang="en-US" sz="3200">
                <a:solidFill>
                  <a:schemeClr val="lt1"/>
                </a:solidFill>
                <a:latin typeface="Montserrat"/>
                <a:ea typeface="Montserrat"/>
                <a:cs typeface="Montserrat"/>
                <a:sym typeface="Montserrat"/>
              </a:rPr>
              <a:t> app based exclusively  on what you like to watch</a:t>
            </a:r>
            <a:endParaRPr b="1">
              <a:solidFill>
                <a:schemeClr val="lt1"/>
              </a:solidFill>
            </a:endParaRPr>
          </a:p>
        </p:txBody>
      </p:sp>
      <p:sp>
        <p:nvSpPr>
          <p:cNvPr id="570" name="Google Shape;570;p38"/>
          <p:cNvSpPr txBox="1"/>
          <p:nvPr/>
        </p:nvSpPr>
        <p:spPr>
          <a:xfrm>
            <a:off x="16007936" y="6469813"/>
            <a:ext cx="7342800" cy="17670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b="1" lang="en-US" sz="3200">
                <a:solidFill>
                  <a:schemeClr val="lt1"/>
                </a:solidFill>
                <a:latin typeface="Montserrat"/>
                <a:ea typeface="Montserrat"/>
                <a:cs typeface="Montserrat"/>
                <a:sym typeface="Montserrat"/>
              </a:rPr>
              <a:t>Movie </a:t>
            </a:r>
            <a:r>
              <a:rPr b="1" lang="en-US" sz="3200">
                <a:solidFill>
                  <a:srgbClr val="ABB2FA"/>
                </a:solidFill>
                <a:latin typeface="Montserrat"/>
                <a:ea typeface="Montserrat"/>
                <a:cs typeface="Montserrat"/>
                <a:sym typeface="Montserrat"/>
              </a:rPr>
              <a:t>map app</a:t>
            </a:r>
            <a:r>
              <a:rPr b="1" lang="en-US" sz="3200">
                <a:solidFill>
                  <a:schemeClr val="lt1"/>
                </a:solidFill>
                <a:latin typeface="Montserrat"/>
                <a:ea typeface="Montserrat"/>
                <a:cs typeface="Montserrat"/>
                <a:sym typeface="Montserrat"/>
              </a:rPr>
              <a:t> where users can get info and snippets of that content to pique new interest</a:t>
            </a:r>
            <a:endParaRPr b="1" sz="3200">
              <a:solidFill>
                <a:schemeClr val="lt1"/>
              </a:solidFill>
              <a:latin typeface="Montserrat"/>
              <a:ea typeface="Montserrat"/>
              <a:cs typeface="Montserrat"/>
              <a:sym typeface="Montserrat"/>
            </a:endParaRPr>
          </a:p>
        </p:txBody>
      </p:sp>
      <p:sp>
        <p:nvSpPr>
          <p:cNvPr id="571" name="Google Shape;571;p38"/>
          <p:cNvSpPr txBox="1"/>
          <p:nvPr/>
        </p:nvSpPr>
        <p:spPr>
          <a:xfrm>
            <a:off x="14853225" y="3396375"/>
            <a:ext cx="7159800" cy="17670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b="1" lang="en-US" sz="3200">
                <a:solidFill>
                  <a:schemeClr val="lt1"/>
                </a:solidFill>
                <a:latin typeface="Montserrat"/>
                <a:ea typeface="Montserrat"/>
                <a:cs typeface="Montserrat"/>
                <a:sym typeface="Montserrat"/>
              </a:rPr>
              <a:t>An app with </a:t>
            </a:r>
            <a:r>
              <a:rPr b="1" lang="en-US" sz="3200">
                <a:solidFill>
                  <a:srgbClr val="ABB2FA"/>
                </a:solidFill>
                <a:latin typeface="Montserrat"/>
                <a:ea typeface="Montserrat"/>
                <a:cs typeface="Montserrat"/>
                <a:sym typeface="Montserrat"/>
              </a:rPr>
              <a:t>live chat rooms/comment</a:t>
            </a:r>
            <a:r>
              <a:rPr b="1" lang="en-US" sz="3200">
                <a:solidFill>
                  <a:schemeClr val="lt1"/>
                </a:solidFill>
                <a:latin typeface="Montserrat"/>
                <a:ea typeface="Montserrat"/>
                <a:cs typeface="Montserrat"/>
                <a:sym typeface="Montserrat"/>
              </a:rPr>
              <a:t> features for when new episodes of shows air</a:t>
            </a:r>
            <a:endParaRPr b="1" sz="3200">
              <a:solidFill>
                <a:schemeClr val="lt1"/>
              </a:solidFill>
              <a:latin typeface="Montserrat"/>
              <a:ea typeface="Montserrat"/>
              <a:cs typeface="Montserrat"/>
              <a:sym typeface="Montserrat"/>
            </a:endParaRPr>
          </a:p>
        </p:txBody>
      </p:sp>
      <p:pic>
        <p:nvPicPr>
          <p:cNvPr id="572" name="Google Shape;572;p38"/>
          <p:cNvPicPr preferRelativeResize="0"/>
          <p:nvPr/>
        </p:nvPicPr>
        <p:blipFill>
          <a:blip r:embed="rId3">
            <a:alphaModFix/>
          </a:blip>
          <a:stretch>
            <a:fillRect/>
          </a:stretch>
        </p:blipFill>
        <p:spPr>
          <a:xfrm>
            <a:off x="10898076" y="5163375"/>
            <a:ext cx="3000000" cy="30000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6" name="Shape 576"/>
        <p:cNvGrpSpPr/>
        <p:nvPr/>
      </p:nvGrpSpPr>
      <p:grpSpPr>
        <a:xfrm>
          <a:off x="0" y="0"/>
          <a:ext cx="0" cy="0"/>
          <a:chOff x="0" y="0"/>
          <a:chExt cx="0" cy="0"/>
        </a:xfrm>
      </p:grpSpPr>
      <p:sp>
        <p:nvSpPr>
          <p:cNvPr id="577" name="Google Shape;577;p39"/>
          <p:cNvSpPr/>
          <p:nvPr/>
        </p:nvSpPr>
        <p:spPr>
          <a:xfrm rot="-4501205">
            <a:off x="19041506" y="11162997"/>
            <a:ext cx="8449513" cy="323560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78" name="Google Shape;578;p39"/>
          <p:cNvSpPr/>
          <p:nvPr/>
        </p:nvSpPr>
        <p:spPr>
          <a:xfrm>
            <a:off x="23469158" y="8688910"/>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79" name="Google Shape;579;p39"/>
          <p:cNvSpPr/>
          <p:nvPr/>
        </p:nvSpPr>
        <p:spPr>
          <a:xfrm>
            <a:off x="-4432919" y="9896625"/>
            <a:ext cx="6768647" cy="8142192"/>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rgbClr val="23298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80" name="Google Shape;580;p39"/>
          <p:cNvSpPr/>
          <p:nvPr/>
        </p:nvSpPr>
        <p:spPr>
          <a:xfrm rot="10800000">
            <a:off x="17337728" y="-13308597"/>
            <a:ext cx="15378657" cy="18499410"/>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81" name="Google Shape;581;p39"/>
          <p:cNvSpPr/>
          <p:nvPr/>
        </p:nvSpPr>
        <p:spPr>
          <a:xfrm rot="10800000">
            <a:off x="-2597500" y="-967128"/>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nvGrpSpPr>
          <p:cNvPr id="582" name="Google Shape;582;p39"/>
          <p:cNvGrpSpPr/>
          <p:nvPr/>
        </p:nvGrpSpPr>
        <p:grpSpPr>
          <a:xfrm rot="899973">
            <a:off x="-1151133" y="304433"/>
            <a:ext cx="4532605" cy="3226609"/>
            <a:chOff x="11441023" y="7688998"/>
            <a:chExt cx="1494001" cy="1063529"/>
          </a:xfrm>
        </p:grpSpPr>
        <p:sp>
          <p:nvSpPr>
            <p:cNvPr id="583" name="Google Shape;583;p39"/>
            <p:cNvSpPr/>
            <p:nvPr/>
          </p:nvSpPr>
          <p:spPr>
            <a:xfrm>
              <a:off x="11441023" y="7688998"/>
              <a:ext cx="1494001" cy="1063529"/>
            </a:xfrm>
            <a:custGeom>
              <a:rect b="b" l="l" r="r" t="t"/>
              <a:pathLst>
                <a:path extrusionOk="0" h="1063529" w="1494001">
                  <a:moveTo>
                    <a:pt x="1494002" y="214135"/>
                  </a:moveTo>
                  <a:cubicBezTo>
                    <a:pt x="1297520" y="107460"/>
                    <a:pt x="1075942" y="-8738"/>
                    <a:pt x="845950" y="519"/>
                  </a:cubicBezTo>
                  <a:cubicBezTo>
                    <a:pt x="746543" y="4520"/>
                    <a:pt x="618895" y="38168"/>
                    <a:pt x="551226" y="116714"/>
                  </a:cubicBezTo>
                  <a:cubicBezTo>
                    <a:pt x="473387" y="207065"/>
                    <a:pt x="469584" y="368051"/>
                    <a:pt x="509362" y="473930"/>
                  </a:cubicBezTo>
                  <a:cubicBezTo>
                    <a:pt x="524702" y="514759"/>
                    <a:pt x="547795" y="553993"/>
                    <a:pt x="582704" y="580015"/>
                  </a:cubicBezTo>
                  <a:cubicBezTo>
                    <a:pt x="617614" y="606037"/>
                    <a:pt x="665821" y="616752"/>
                    <a:pt x="705771" y="599511"/>
                  </a:cubicBezTo>
                  <a:cubicBezTo>
                    <a:pt x="719887" y="593418"/>
                    <a:pt x="732810" y="583836"/>
                    <a:pt x="741059" y="570827"/>
                  </a:cubicBezTo>
                  <a:cubicBezTo>
                    <a:pt x="752936" y="552096"/>
                    <a:pt x="754005" y="528368"/>
                    <a:pt x="750949" y="506381"/>
                  </a:cubicBezTo>
                  <a:cubicBezTo>
                    <a:pt x="740514" y="431319"/>
                    <a:pt x="682589" y="365092"/>
                    <a:pt x="609764" y="344963"/>
                  </a:cubicBezTo>
                  <a:cubicBezTo>
                    <a:pt x="426336" y="294263"/>
                    <a:pt x="237797" y="486604"/>
                    <a:pt x="171522" y="641055"/>
                  </a:cubicBezTo>
                  <a:cubicBezTo>
                    <a:pt x="144529" y="703961"/>
                    <a:pt x="129344" y="771419"/>
                    <a:pt x="119968" y="839258"/>
                  </a:cubicBezTo>
                  <a:cubicBezTo>
                    <a:pt x="109636" y="914015"/>
                    <a:pt x="112494" y="988482"/>
                    <a:pt x="112255" y="1063530"/>
                  </a:cubicBezTo>
                  <a:cubicBezTo>
                    <a:pt x="112255" y="1063530"/>
                    <a:pt x="42035" y="1035087"/>
                    <a:pt x="0" y="987334"/>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84" name="Google Shape;584;p39"/>
            <p:cNvSpPr/>
            <p:nvPr/>
          </p:nvSpPr>
          <p:spPr>
            <a:xfrm>
              <a:off x="11553278" y="8631091"/>
              <a:ext cx="79485" cy="121436"/>
            </a:xfrm>
            <a:custGeom>
              <a:rect b="b" l="l" r="r" t="t"/>
              <a:pathLst>
                <a:path extrusionOk="0" h="121436" w="79485">
                  <a:moveTo>
                    <a:pt x="79486" y="0"/>
                  </a:moveTo>
                  <a:cubicBezTo>
                    <a:pt x="79486" y="0"/>
                    <a:pt x="46502" y="78052"/>
                    <a:pt x="0" y="121436"/>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sp>
        <p:nvSpPr>
          <p:cNvPr id="585" name="Google Shape;585;p39"/>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8000">
                <a:solidFill>
                  <a:schemeClr val="dk2"/>
                </a:solidFill>
                <a:latin typeface="Playfair Display ExtraBold"/>
                <a:ea typeface="Playfair Display ExtraBold"/>
                <a:cs typeface="Playfair Display ExtraBold"/>
                <a:sym typeface="Playfair Display ExtraBold"/>
              </a:rPr>
              <a:t>Key Learning Areas</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9" name="Shape 589"/>
        <p:cNvGrpSpPr/>
        <p:nvPr/>
      </p:nvGrpSpPr>
      <p:grpSpPr>
        <a:xfrm>
          <a:off x="0" y="0"/>
          <a:ext cx="0" cy="0"/>
          <a:chOff x="0" y="0"/>
          <a:chExt cx="0" cy="0"/>
        </a:xfrm>
      </p:grpSpPr>
      <p:sp>
        <p:nvSpPr>
          <p:cNvPr id="590" name="Google Shape;590;p40"/>
          <p:cNvSpPr/>
          <p:nvPr/>
        </p:nvSpPr>
        <p:spPr>
          <a:xfrm rot="-4501205">
            <a:off x="19041506" y="11162997"/>
            <a:ext cx="8449513" cy="323560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91" name="Google Shape;591;p40"/>
          <p:cNvSpPr/>
          <p:nvPr/>
        </p:nvSpPr>
        <p:spPr>
          <a:xfrm>
            <a:off x="23469158" y="8688910"/>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92" name="Google Shape;592;p40"/>
          <p:cNvSpPr/>
          <p:nvPr/>
        </p:nvSpPr>
        <p:spPr>
          <a:xfrm>
            <a:off x="-4432919" y="9896625"/>
            <a:ext cx="6768647" cy="8142192"/>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rgbClr val="23298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93" name="Google Shape;593;p40"/>
          <p:cNvSpPr/>
          <p:nvPr/>
        </p:nvSpPr>
        <p:spPr>
          <a:xfrm rot="10800000">
            <a:off x="17337728" y="-13308597"/>
            <a:ext cx="15378657" cy="18499410"/>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94" name="Google Shape;594;p40"/>
          <p:cNvSpPr/>
          <p:nvPr/>
        </p:nvSpPr>
        <p:spPr>
          <a:xfrm rot="10800000">
            <a:off x="-2597500" y="-967128"/>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nvGrpSpPr>
          <p:cNvPr id="595" name="Google Shape;595;p40"/>
          <p:cNvGrpSpPr/>
          <p:nvPr/>
        </p:nvGrpSpPr>
        <p:grpSpPr>
          <a:xfrm rot="899973">
            <a:off x="-1151133" y="304433"/>
            <a:ext cx="4532605" cy="3226609"/>
            <a:chOff x="11441023" y="7688998"/>
            <a:chExt cx="1494001" cy="1063529"/>
          </a:xfrm>
        </p:grpSpPr>
        <p:sp>
          <p:nvSpPr>
            <p:cNvPr id="596" name="Google Shape;596;p40"/>
            <p:cNvSpPr/>
            <p:nvPr/>
          </p:nvSpPr>
          <p:spPr>
            <a:xfrm>
              <a:off x="11441023" y="7688998"/>
              <a:ext cx="1494001" cy="1063529"/>
            </a:xfrm>
            <a:custGeom>
              <a:rect b="b" l="l" r="r" t="t"/>
              <a:pathLst>
                <a:path extrusionOk="0" h="1063529" w="1494001">
                  <a:moveTo>
                    <a:pt x="1494002" y="214135"/>
                  </a:moveTo>
                  <a:cubicBezTo>
                    <a:pt x="1297520" y="107460"/>
                    <a:pt x="1075942" y="-8738"/>
                    <a:pt x="845950" y="519"/>
                  </a:cubicBezTo>
                  <a:cubicBezTo>
                    <a:pt x="746543" y="4520"/>
                    <a:pt x="618895" y="38168"/>
                    <a:pt x="551226" y="116714"/>
                  </a:cubicBezTo>
                  <a:cubicBezTo>
                    <a:pt x="473387" y="207065"/>
                    <a:pt x="469584" y="368051"/>
                    <a:pt x="509362" y="473930"/>
                  </a:cubicBezTo>
                  <a:cubicBezTo>
                    <a:pt x="524702" y="514759"/>
                    <a:pt x="547795" y="553993"/>
                    <a:pt x="582704" y="580015"/>
                  </a:cubicBezTo>
                  <a:cubicBezTo>
                    <a:pt x="617614" y="606037"/>
                    <a:pt x="665821" y="616752"/>
                    <a:pt x="705771" y="599511"/>
                  </a:cubicBezTo>
                  <a:cubicBezTo>
                    <a:pt x="719887" y="593418"/>
                    <a:pt x="732810" y="583836"/>
                    <a:pt x="741059" y="570827"/>
                  </a:cubicBezTo>
                  <a:cubicBezTo>
                    <a:pt x="752936" y="552096"/>
                    <a:pt x="754005" y="528368"/>
                    <a:pt x="750949" y="506381"/>
                  </a:cubicBezTo>
                  <a:cubicBezTo>
                    <a:pt x="740514" y="431319"/>
                    <a:pt x="682589" y="365092"/>
                    <a:pt x="609764" y="344963"/>
                  </a:cubicBezTo>
                  <a:cubicBezTo>
                    <a:pt x="426336" y="294263"/>
                    <a:pt x="237797" y="486604"/>
                    <a:pt x="171522" y="641055"/>
                  </a:cubicBezTo>
                  <a:cubicBezTo>
                    <a:pt x="144529" y="703961"/>
                    <a:pt x="129344" y="771419"/>
                    <a:pt x="119968" y="839258"/>
                  </a:cubicBezTo>
                  <a:cubicBezTo>
                    <a:pt x="109636" y="914015"/>
                    <a:pt x="112494" y="988482"/>
                    <a:pt x="112255" y="1063530"/>
                  </a:cubicBezTo>
                  <a:cubicBezTo>
                    <a:pt x="112255" y="1063530"/>
                    <a:pt x="42035" y="1035087"/>
                    <a:pt x="0" y="987334"/>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597" name="Google Shape;597;p40"/>
            <p:cNvSpPr/>
            <p:nvPr/>
          </p:nvSpPr>
          <p:spPr>
            <a:xfrm>
              <a:off x="11553278" y="8631091"/>
              <a:ext cx="79485" cy="121436"/>
            </a:xfrm>
            <a:custGeom>
              <a:rect b="b" l="l" r="r" t="t"/>
              <a:pathLst>
                <a:path extrusionOk="0" h="121436" w="79485">
                  <a:moveTo>
                    <a:pt x="79486" y="0"/>
                  </a:moveTo>
                  <a:cubicBezTo>
                    <a:pt x="79486" y="0"/>
                    <a:pt x="46502" y="78052"/>
                    <a:pt x="0" y="121436"/>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sp>
        <p:nvSpPr>
          <p:cNvPr id="598" name="Google Shape;598;p40"/>
          <p:cNvSpPr/>
          <p:nvPr/>
        </p:nvSpPr>
        <p:spPr>
          <a:xfrm>
            <a:off x="3271033" y="8279878"/>
            <a:ext cx="4097810" cy="4097810"/>
          </a:xfrm>
          <a:custGeom>
            <a:rect b="b" l="l" r="r" t="t"/>
            <a:pathLst>
              <a:path extrusionOk="0" h="3288" w="3288">
                <a:moveTo>
                  <a:pt x="3287" y="1644"/>
                </a:moveTo>
                <a:lnTo>
                  <a:pt x="3287" y="1644"/>
                </a:lnTo>
                <a:cubicBezTo>
                  <a:pt x="3287" y="2552"/>
                  <a:pt x="2551" y="3287"/>
                  <a:pt x="1644" y="3287"/>
                </a:cubicBezTo>
                <a:cubicBezTo>
                  <a:pt x="736" y="3287"/>
                  <a:pt x="0" y="2552"/>
                  <a:pt x="0" y="1644"/>
                </a:cubicBezTo>
                <a:cubicBezTo>
                  <a:pt x="0" y="736"/>
                  <a:pt x="736" y="0"/>
                  <a:pt x="1644" y="0"/>
                </a:cubicBezTo>
                <a:cubicBezTo>
                  <a:pt x="2551" y="0"/>
                  <a:pt x="3287" y="736"/>
                  <a:pt x="3287" y="1644"/>
                </a:cubicBezTo>
              </a:path>
            </a:pathLst>
          </a:custGeom>
          <a:solidFill>
            <a:schemeClr val="accent2">
              <a:alpha val="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599" name="Google Shape;599;p40"/>
          <p:cNvSpPr txBox="1"/>
          <p:nvPr/>
        </p:nvSpPr>
        <p:spPr>
          <a:xfrm>
            <a:off x="2183401" y="5682650"/>
            <a:ext cx="6768600" cy="19764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3600">
                <a:solidFill>
                  <a:schemeClr val="lt1"/>
                </a:solidFill>
                <a:latin typeface="Montserrat Light"/>
                <a:ea typeface="Montserrat Light"/>
                <a:cs typeface="Montserrat Light"/>
                <a:sym typeface="Montserrat Light"/>
              </a:rPr>
              <a:t>Games, teams, stakes &amp; rewards for enjoyment and excitement</a:t>
            </a:r>
            <a:endParaRPr sz="1800">
              <a:solidFill>
                <a:schemeClr val="lt1"/>
              </a:solidFill>
            </a:endParaRPr>
          </a:p>
        </p:txBody>
      </p:sp>
      <p:sp>
        <p:nvSpPr>
          <p:cNvPr id="600" name="Google Shape;600;p40"/>
          <p:cNvSpPr txBox="1"/>
          <p:nvPr/>
        </p:nvSpPr>
        <p:spPr>
          <a:xfrm>
            <a:off x="2183390" y="4457882"/>
            <a:ext cx="6273000" cy="10158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6000">
                <a:solidFill>
                  <a:schemeClr val="accent2"/>
                </a:solidFill>
                <a:latin typeface="Playfair Display"/>
                <a:ea typeface="Playfair Display"/>
                <a:cs typeface="Playfair Display"/>
                <a:sym typeface="Playfair Display"/>
              </a:rPr>
              <a:t>Gamification</a:t>
            </a:r>
            <a:endParaRPr sz="2600"/>
          </a:p>
        </p:txBody>
      </p:sp>
      <p:sp>
        <p:nvSpPr>
          <p:cNvPr id="601" name="Google Shape;601;p40"/>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8000">
                <a:solidFill>
                  <a:schemeClr val="dk2"/>
                </a:solidFill>
                <a:latin typeface="Playfair Display ExtraBold"/>
                <a:ea typeface="Playfair Display ExtraBold"/>
                <a:cs typeface="Playfair Display ExtraBold"/>
                <a:sym typeface="Playfair Display ExtraBold"/>
              </a:rPr>
              <a:t>Key Learning Areas</a:t>
            </a:r>
            <a:endParaRPr/>
          </a:p>
        </p:txBody>
      </p:sp>
      <p:sp>
        <p:nvSpPr>
          <p:cNvPr id="602" name="Google Shape;602;p40"/>
          <p:cNvSpPr/>
          <p:nvPr/>
        </p:nvSpPr>
        <p:spPr>
          <a:xfrm>
            <a:off x="4382710" y="9482269"/>
            <a:ext cx="1884569" cy="1693051"/>
          </a:xfrm>
          <a:custGeom>
            <a:rect b="b" l="l" r="r" t="t"/>
            <a:pathLst>
              <a:path extrusionOk="0" h="516962" w="575441">
                <a:moveTo>
                  <a:pt x="380847" y="439408"/>
                </a:moveTo>
                <a:lnTo>
                  <a:pt x="431617" y="439408"/>
                </a:lnTo>
                <a:cubicBezTo>
                  <a:pt x="457202" y="439408"/>
                  <a:pt x="477990" y="460928"/>
                  <a:pt x="477990" y="486509"/>
                </a:cubicBezTo>
                <a:lnTo>
                  <a:pt x="477990" y="509653"/>
                </a:lnTo>
                <a:cubicBezTo>
                  <a:pt x="477990" y="513714"/>
                  <a:pt x="474392" y="516962"/>
                  <a:pt x="470795" y="516962"/>
                </a:cubicBezTo>
                <a:cubicBezTo>
                  <a:pt x="467197" y="516962"/>
                  <a:pt x="463599" y="513714"/>
                  <a:pt x="463599" y="509653"/>
                </a:cubicBezTo>
                <a:lnTo>
                  <a:pt x="463599" y="486509"/>
                </a:lnTo>
                <a:cubicBezTo>
                  <a:pt x="463599" y="468643"/>
                  <a:pt x="449207" y="454026"/>
                  <a:pt x="431617" y="454026"/>
                </a:cubicBezTo>
                <a:lnTo>
                  <a:pt x="380847" y="454026"/>
                </a:lnTo>
                <a:cubicBezTo>
                  <a:pt x="363257" y="454026"/>
                  <a:pt x="348865" y="468643"/>
                  <a:pt x="348865" y="486509"/>
                </a:cubicBezTo>
                <a:lnTo>
                  <a:pt x="348865" y="509247"/>
                </a:lnTo>
                <a:cubicBezTo>
                  <a:pt x="348865" y="513308"/>
                  <a:pt x="345667" y="516556"/>
                  <a:pt x="341669" y="516556"/>
                </a:cubicBezTo>
                <a:cubicBezTo>
                  <a:pt x="338071" y="516556"/>
                  <a:pt x="334873" y="513308"/>
                  <a:pt x="334873" y="509247"/>
                </a:cubicBezTo>
                <a:lnTo>
                  <a:pt x="334873" y="486509"/>
                </a:lnTo>
                <a:cubicBezTo>
                  <a:pt x="334873" y="460928"/>
                  <a:pt x="355261" y="439408"/>
                  <a:pt x="380847" y="439408"/>
                </a:cubicBezTo>
                <a:close/>
                <a:moveTo>
                  <a:pt x="145196" y="439408"/>
                </a:moveTo>
                <a:lnTo>
                  <a:pt x="195966" y="439408"/>
                </a:lnTo>
                <a:cubicBezTo>
                  <a:pt x="221551" y="439408"/>
                  <a:pt x="242339" y="460928"/>
                  <a:pt x="242339" y="486509"/>
                </a:cubicBezTo>
                <a:lnTo>
                  <a:pt x="242339" y="509653"/>
                </a:lnTo>
                <a:cubicBezTo>
                  <a:pt x="242339" y="513714"/>
                  <a:pt x="238741" y="516962"/>
                  <a:pt x="234744" y="516962"/>
                </a:cubicBezTo>
                <a:cubicBezTo>
                  <a:pt x="231146" y="516962"/>
                  <a:pt x="227948" y="513714"/>
                  <a:pt x="227948" y="509653"/>
                </a:cubicBezTo>
                <a:lnTo>
                  <a:pt x="227948" y="486509"/>
                </a:lnTo>
                <a:cubicBezTo>
                  <a:pt x="227948" y="468643"/>
                  <a:pt x="213956" y="454026"/>
                  <a:pt x="195966" y="454026"/>
                </a:cubicBezTo>
                <a:lnTo>
                  <a:pt x="145196" y="454026"/>
                </a:lnTo>
                <a:cubicBezTo>
                  <a:pt x="127605" y="454026"/>
                  <a:pt x="113214" y="468643"/>
                  <a:pt x="113214" y="486509"/>
                </a:cubicBezTo>
                <a:lnTo>
                  <a:pt x="113214" y="509247"/>
                </a:lnTo>
                <a:cubicBezTo>
                  <a:pt x="113214" y="513308"/>
                  <a:pt x="110016" y="516556"/>
                  <a:pt x="106018" y="516556"/>
                </a:cubicBezTo>
                <a:cubicBezTo>
                  <a:pt x="102020" y="516556"/>
                  <a:pt x="99222" y="513308"/>
                  <a:pt x="99222" y="509247"/>
                </a:cubicBezTo>
                <a:lnTo>
                  <a:pt x="99222" y="486509"/>
                </a:lnTo>
                <a:cubicBezTo>
                  <a:pt x="99222" y="460928"/>
                  <a:pt x="119610" y="439408"/>
                  <a:pt x="145196" y="439408"/>
                </a:cubicBezTo>
                <a:close/>
                <a:moveTo>
                  <a:pt x="406631" y="375635"/>
                </a:moveTo>
                <a:cubicBezTo>
                  <a:pt x="393257" y="375635"/>
                  <a:pt x="383126" y="386577"/>
                  <a:pt x="383126" y="399546"/>
                </a:cubicBezTo>
                <a:cubicBezTo>
                  <a:pt x="383126" y="412514"/>
                  <a:pt x="393257" y="423051"/>
                  <a:pt x="406631" y="423051"/>
                </a:cubicBezTo>
                <a:cubicBezTo>
                  <a:pt x="419599" y="423051"/>
                  <a:pt x="430136" y="412514"/>
                  <a:pt x="430136" y="399546"/>
                </a:cubicBezTo>
                <a:cubicBezTo>
                  <a:pt x="430136" y="390630"/>
                  <a:pt x="425273" y="382525"/>
                  <a:pt x="417167" y="378472"/>
                </a:cubicBezTo>
                <a:cubicBezTo>
                  <a:pt x="413925" y="376851"/>
                  <a:pt x="410278" y="375635"/>
                  <a:pt x="406631" y="375635"/>
                </a:cubicBezTo>
                <a:close/>
                <a:moveTo>
                  <a:pt x="170979" y="375635"/>
                </a:moveTo>
                <a:cubicBezTo>
                  <a:pt x="157605" y="375635"/>
                  <a:pt x="147474" y="386577"/>
                  <a:pt x="147474" y="399546"/>
                </a:cubicBezTo>
                <a:cubicBezTo>
                  <a:pt x="147474" y="412514"/>
                  <a:pt x="157605" y="423051"/>
                  <a:pt x="170979" y="423051"/>
                </a:cubicBezTo>
                <a:cubicBezTo>
                  <a:pt x="183542" y="423051"/>
                  <a:pt x="194484" y="412514"/>
                  <a:pt x="194484" y="399546"/>
                </a:cubicBezTo>
                <a:cubicBezTo>
                  <a:pt x="194484" y="390630"/>
                  <a:pt x="189621" y="382525"/>
                  <a:pt x="181515" y="378472"/>
                </a:cubicBezTo>
                <a:cubicBezTo>
                  <a:pt x="178273" y="376851"/>
                  <a:pt x="174626" y="375635"/>
                  <a:pt x="170979" y="375635"/>
                </a:cubicBezTo>
                <a:close/>
                <a:moveTo>
                  <a:pt x="406631" y="361451"/>
                </a:moveTo>
                <a:cubicBezTo>
                  <a:pt x="412710" y="361451"/>
                  <a:pt x="418383" y="363072"/>
                  <a:pt x="424057" y="365504"/>
                </a:cubicBezTo>
                <a:cubicBezTo>
                  <a:pt x="436620" y="371988"/>
                  <a:pt x="444320" y="384956"/>
                  <a:pt x="444320" y="399546"/>
                </a:cubicBezTo>
                <a:cubicBezTo>
                  <a:pt x="444320" y="420214"/>
                  <a:pt x="427299" y="437235"/>
                  <a:pt x="406631" y="437235"/>
                </a:cubicBezTo>
                <a:cubicBezTo>
                  <a:pt x="385962" y="437235"/>
                  <a:pt x="368536" y="420214"/>
                  <a:pt x="368536" y="399546"/>
                </a:cubicBezTo>
                <a:cubicBezTo>
                  <a:pt x="368536" y="378472"/>
                  <a:pt x="385962" y="361451"/>
                  <a:pt x="406631" y="361451"/>
                </a:cubicBezTo>
                <a:close/>
                <a:moveTo>
                  <a:pt x="170979" y="361451"/>
                </a:moveTo>
                <a:cubicBezTo>
                  <a:pt x="177058" y="361451"/>
                  <a:pt x="182731" y="363072"/>
                  <a:pt x="188405" y="365504"/>
                </a:cubicBezTo>
                <a:cubicBezTo>
                  <a:pt x="200968" y="371988"/>
                  <a:pt x="208668" y="384956"/>
                  <a:pt x="208668" y="399546"/>
                </a:cubicBezTo>
                <a:cubicBezTo>
                  <a:pt x="208668" y="420214"/>
                  <a:pt x="191647" y="437235"/>
                  <a:pt x="170979" y="437235"/>
                </a:cubicBezTo>
                <a:cubicBezTo>
                  <a:pt x="149905" y="437235"/>
                  <a:pt x="132884" y="420214"/>
                  <a:pt x="132884" y="399546"/>
                </a:cubicBezTo>
                <a:cubicBezTo>
                  <a:pt x="132884" y="378472"/>
                  <a:pt x="149905" y="361451"/>
                  <a:pt x="170979" y="361451"/>
                </a:cubicBezTo>
                <a:close/>
                <a:moveTo>
                  <a:pt x="263572" y="275206"/>
                </a:moveTo>
                <a:cubicBezTo>
                  <a:pt x="245891" y="275206"/>
                  <a:pt x="231425" y="289710"/>
                  <a:pt x="231425" y="307438"/>
                </a:cubicBezTo>
                <a:lnTo>
                  <a:pt x="231425" y="342088"/>
                </a:lnTo>
                <a:cubicBezTo>
                  <a:pt x="235444" y="344505"/>
                  <a:pt x="239060" y="347325"/>
                  <a:pt x="243480" y="348937"/>
                </a:cubicBezTo>
                <a:lnTo>
                  <a:pt x="243480" y="322748"/>
                </a:lnTo>
                <a:cubicBezTo>
                  <a:pt x="243480" y="318719"/>
                  <a:pt x="246695" y="315496"/>
                  <a:pt x="250713" y="315496"/>
                </a:cubicBezTo>
                <a:cubicBezTo>
                  <a:pt x="254732" y="315496"/>
                  <a:pt x="257946" y="318719"/>
                  <a:pt x="257946" y="322748"/>
                </a:cubicBezTo>
                <a:lnTo>
                  <a:pt x="257946" y="354578"/>
                </a:lnTo>
                <a:cubicBezTo>
                  <a:pt x="265581" y="356995"/>
                  <a:pt x="273618" y="358204"/>
                  <a:pt x="281654" y="359010"/>
                </a:cubicBezTo>
                <a:lnTo>
                  <a:pt x="281654" y="338059"/>
                </a:lnTo>
                <a:cubicBezTo>
                  <a:pt x="281654" y="334030"/>
                  <a:pt x="284869" y="330806"/>
                  <a:pt x="288887" y="330806"/>
                </a:cubicBezTo>
                <a:cubicBezTo>
                  <a:pt x="292906" y="330806"/>
                  <a:pt x="296120" y="334030"/>
                  <a:pt x="296120" y="338059"/>
                </a:cubicBezTo>
                <a:lnTo>
                  <a:pt x="296120" y="359010"/>
                </a:lnTo>
                <a:cubicBezTo>
                  <a:pt x="304559" y="358204"/>
                  <a:pt x="312194" y="356995"/>
                  <a:pt x="319427" y="354578"/>
                </a:cubicBezTo>
                <a:lnTo>
                  <a:pt x="319427" y="322748"/>
                </a:lnTo>
                <a:cubicBezTo>
                  <a:pt x="319427" y="318719"/>
                  <a:pt x="323043" y="315496"/>
                  <a:pt x="327062" y="315496"/>
                </a:cubicBezTo>
                <a:cubicBezTo>
                  <a:pt x="330678" y="315496"/>
                  <a:pt x="333893" y="318719"/>
                  <a:pt x="333893" y="322748"/>
                </a:cubicBezTo>
                <a:lnTo>
                  <a:pt x="333893" y="349340"/>
                </a:lnTo>
                <a:cubicBezTo>
                  <a:pt x="338313" y="347325"/>
                  <a:pt x="342733" y="344505"/>
                  <a:pt x="346751" y="342088"/>
                </a:cubicBezTo>
                <a:lnTo>
                  <a:pt x="346751" y="307438"/>
                </a:lnTo>
                <a:cubicBezTo>
                  <a:pt x="346751" y="289710"/>
                  <a:pt x="331884" y="275206"/>
                  <a:pt x="314605" y="275206"/>
                </a:cubicBezTo>
                <a:close/>
                <a:moveTo>
                  <a:pt x="478697" y="260455"/>
                </a:moveTo>
                <a:lnTo>
                  <a:pt x="529468" y="260455"/>
                </a:lnTo>
                <a:cubicBezTo>
                  <a:pt x="555053" y="260455"/>
                  <a:pt x="575441" y="281109"/>
                  <a:pt x="575441" y="307028"/>
                </a:cubicBezTo>
                <a:lnTo>
                  <a:pt x="575441" y="338212"/>
                </a:lnTo>
                <a:cubicBezTo>
                  <a:pt x="575441" y="341857"/>
                  <a:pt x="572243" y="345097"/>
                  <a:pt x="568645" y="345097"/>
                </a:cubicBezTo>
                <a:cubicBezTo>
                  <a:pt x="564648" y="345097"/>
                  <a:pt x="561449" y="341857"/>
                  <a:pt x="561449" y="338212"/>
                </a:cubicBezTo>
                <a:lnTo>
                  <a:pt x="561449" y="307028"/>
                </a:lnTo>
                <a:cubicBezTo>
                  <a:pt x="561449" y="289209"/>
                  <a:pt x="547058" y="274630"/>
                  <a:pt x="529468" y="274630"/>
                </a:cubicBezTo>
                <a:lnTo>
                  <a:pt x="478697" y="274630"/>
                </a:lnTo>
                <a:cubicBezTo>
                  <a:pt x="461107" y="274630"/>
                  <a:pt x="446716" y="289209"/>
                  <a:pt x="446716" y="307028"/>
                </a:cubicBezTo>
                <a:cubicBezTo>
                  <a:pt x="446716" y="310673"/>
                  <a:pt x="443518" y="314318"/>
                  <a:pt x="439520" y="314318"/>
                </a:cubicBezTo>
                <a:cubicBezTo>
                  <a:pt x="435922" y="314318"/>
                  <a:pt x="432324" y="310673"/>
                  <a:pt x="432324" y="307028"/>
                </a:cubicBezTo>
                <a:cubicBezTo>
                  <a:pt x="432324" y="281109"/>
                  <a:pt x="453112" y="260455"/>
                  <a:pt x="478697" y="260455"/>
                </a:cubicBezTo>
                <a:close/>
                <a:moveTo>
                  <a:pt x="46102" y="260455"/>
                </a:moveTo>
                <a:lnTo>
                  <a:pt x="97014" y="260455"/>
                </a:lnTo>
                <a:cubicBezTo>
                  <a:pt x="122270" y="260455"/>
                  <a:pt x="143116" y="280776"/>
                  <a:pt x="143116" y="306277"/>
                </a:cubicBezTo>
                <a:cubicBezTo>
                  <a:pt x="143116" y="309863"/>
                  <a:pt x="139909" y="313449"/>
                  <a:pt x="135900" y="313449"/>
                </a:cubicBezTo>
                <a:cubicBezTo>
                  <a:pt x="132292" y="313449"/>
                  <a:pt x="129085" y="309863"/>
                  <a:pt x="129085" y="306277"/>
                </a:cubicBezTo>
                <a:cubicBezTo>
                  <a:pt x="129085" y="288745"/>
                  <a:pt x="114653" y="274401"/>
                  <a:pt x="97014" y="274401"/>
                </a:cubicBezTo>
                <a:lnTo>
                  <a:pt x="46102" y="274401"/>
                </a:lnTo>
                <a:cubicBezTo>
                  <a:pt x="28463" y="274401"/>
                  <a:pt x="14031" y="288745"/>
                  <a:pt x="14031" y="306277"/>
                </a:cubicBezTo>
                <a:lnTo>
                  <a:pt x="14031" y="336161"/>
                </a:lnTo>
                <a:cubicBezTo>
                  <a:pt x="14031" y="340145"/>
                  <a:pt x="10824" y="343333"/>
                  <a:pt x="6815" y="343333"/>
                </a:cubicBezTo>
                <a:cubicBezTo>
                  <a:pt x="2806" y="343333"/>
                  <a:pt x="0" y="340145"/>
                  <a:pt x="0" y="336161"/>
                </a:cubicBezTo>
                <a:lnTo>
                  <a:pt x="0" y="306277"/>
                </a:lnTo>
                <a:cubicBezTo>
                  <a:pt x="0" y="280776"/>
                  <a:pt x="20445" y="260455"/>
                  <a:pt x="46102" y="260455"/>
                </a:cubicBezTo>
                <a:close/>
                <a:moveTo>
                  <a:pt x="505650" y="196679"/>
                </a:moveTo>
                <a:cubicBezTo>
                  <a:pt x="492347" y="196679"/>
                  <a:pt x="482269" y="207621"/>
                  <a:pt x="482269" y="220184"/>
                </a:cubicBezTo>
                <a:cubicBezTo>
                  <a:pt x="482269" y="233153"/>
                  <a:pt x="492347" y="243689"/>
                  <a:pt x="505650" y="243689"/>
                </a:cubicBezTo>
                <a:cubicBezTo>
                  <a:pt x="518550" y="243689"/>
                  <a:pt x="528628" y="233153"/>
                  <a:pt x="528628" y="220184"/>
                </a:cubicBezTo>
                <a:cubicBezTo>
                  <a:pt x="528628" y="211269"/>
                  <a:pt x="523790" y="203569"/>
                  <a:pt x="516131" y="199111"/>
                </a:cubicBezTo>
                <a:cubicBezTo>
                  <a:pt x="512906" y="197490"/>
                  <a:pt x="509278" y="196679"/>
                  <a:pt x="505650" y="196679"/>
                </a:cubicBezTo>
                <a:close/>
                <a:moveTo>
                  <a:pt x="287515" y="196679"/>
                </a:moveTo>
                <a:cubicBezTo>
                  <a:pt x="274952" y="196679"/>
                  <a:pt x="264010" y="207621"/>
                  <a:pt x="264010" y="220184"/>
                </a:cubicBezTo>
                <a:cubicBezTo>
                  <a:pt x="264010" y="233153"/>
                  <a:pt x="274952" y="243689"/>
                  <a:pt x="287515" y="243689"/>
                </a:cubicBezTo>
                <a:cubicBezTo>
                  <a:pt x="300889" y="243689"/>
                  <a:pt x="311020" y="233153"/>
                  <a:pt x="311020" y="220184"/>
                </a:cubicBezTo>
                <a:cubicBezTo>
                  <a:pt x="311020" y="211269"/>
                  <a:pt x="306157" y="203569"/>
                  <a:pt x="298457" y="199111"/>
                </a:cubicBezTo>
                <a:cubicBezTo>
                  <a:pt x="294810" y="197490"/>
                  <a:pt x="291568" y="196679"/>
                  <a:pt x="287515" y="196679"/>
                </a:cubicBezTo>
                <a:close/>
                <a:moveTo>
                  <a:pt x="71756" y="196679"/>
                </a:moveTo>
                <a:cubicBezTo>
                  <a:pt x="58383" y="196679"/>
                  <a:pt x="47846" y="207621"/>
                  <a:pt x="47846" y="220184"/>
                </a:cubicBezTo>
                <a:cubicBezTo>
                  <a:pt x="47846" y="233153"/>
                  <a:pt x="58383" y="243689"/>
                  <a:pt x="71756" y="243689"/>
                </a:cubicBezTo>
                <a:cubicBezTo>
                  <a:pt x="84319" y="243689"/>
                  <a:pt x="95261" y="233153"/>
                  <a:pt x="95261" y="220184"/>
                </a:cubicBezTo>
                <a:cubicBezTo>
                  <a:pt x="95261" y="211269"/>
                  <a:pt x="90398" y="203569"/>
                  <a:pt x="82293" y="199111"/>
                </a:cubicBezTo>
                <a:cubicBezTo>
                  <a:pt x="79051" y="197490"/>
                  <a:pt x="75404" y="196679"/>
                  <a:pt x="71756" y="196679"/>
                </a:cubicBezTo>
                <a:close/>
                <a:moveTo>
                  <a:pt x="505650" y="182495"/>
                </a:moveTo>
                <a:cubicBezTo>
                  <a:pt x="511294" y="182495"/>
                  <a:pt x="517340" y="183711"/>
                  <a:pt x="522581" y="186548"/>
                </a:cubicBezTo>
                <a:cubicBezTo>
                  <a:pt x="535481" y="193032"/>
                  <a:pt x="543543" y="206406"/>
                  <a:pt x="543543" y="220184"/>
                </a:cubicBezTo>
                <a:cubicBezTo>
                  <a:pt x="543543" y="241258"/>
                  <a:pt x="526209" y="258279"/>
                  <a:pt x="505650" y="258279"/>
                </a:cubicBezTo>
                <a:cubicBezTo>
                  <a:pt x="484688" y="258279"/>
                  <a:pt x="467757" y="241258"/>
                  <a:pt x="467757" y="220184"/>
                </a:cubicBezTo>
                <a:cubicBezTo>
                  <a:pt x="467757" y="199111"/>
                  <a:pt x="484688" y="182495"/>
                  <a:pt x="505650" y="182495"/>
                </a:cubicBezTo>
                <a:close/>
                <a:moveTo>
                  <a:pt x="287515" y="182495"/>
                </a:moveTo>
                <a:cubicBezTo>
                  <a:pt x="293594" y="182495"/>
                  <a:pt x="299673" y="183711"/>
                  <a:pt x="304942" y="186548"/>
                </a:cubicBezTo>
                <a:cubicBezTo>
                  <a:pt x="317505" y="193032"/>
                  <a:pt x="325610" y="206406"/>
                  <a:pt x="325610" y="220184"/>
                </a:cubicBezTo>
                <a:cubicBezTo>
                  <a:pt x="325610" y="241258"/>
                  <a:pt x="308589" y="258279"/>
                  <a:pt x="287515" y="258279"/>
                </a:cubicBezTo>
                <a:cubicBezTo>
                  <a:pt x="266847" y="258279"/>
                  <a:pt x="249826" y="241258"/>
                  <a:pt x="249826" y="220184"/>
                </a:cubicBezTo>
                <a:cubicBezTo>
                  <a:pt x="249826" y="199111"/>
                  <a:pt x="266847" y="182495"/>
                  <a:pt x="287515" y="182495"/>
                </a:cubicBezTo>
                <a:close/>
                <a:moveTo>
                  <a:pt x="71756" y="182495"/>
                </a:moveTo>
                <a:cubicBezTo>
                  <a:pt x="77430" y="182495"/>
                  <a:pt x="83509" y="183711"/>
                  <a:pt x="89183" y="186548"/>
                </a:cubicBezTo>
                <a:cubicBezTo>
                  <a:pt x="101746" y="193032"/>
                  <a:pt x="109446" y="206406"/>
                  <a:pt x="109446" y="220184"/>
                </a:cubicBezTo>
                <a:cubicBezTo>
                  <a:pt x="109446" y="241258"/>
                  <a:pt x="92425" y="258279"/>
                  <a:pt x="71756" y="258279"/>
                </a:cubicBezTo>
                <a:cubicBezTo>
                  <a:pt x="50683" y="258279"/>
                  <a:pt x="33662" y="241258"/>
                  <a:pt x="33662" y="220184"/>
                </a:cubicBezTo>
                <a:cubicBezTo>
                  <a:pt x="33662" y="199111"/>
                  <a:pt x="50683" y="182495"/>
                  <a:pt x="71756" y="182495"/>
                </a:cubicBezTo>
                <a:close/>
                <a:moveTo>
                  <a:pt x="281654" y="148695"/>
                </a:moveTo>
                <a:cubicBezTo>
                  <a:pt x="227809" y="152321"/>
                  <a:pt x="184813" y="197043"/>
                  <a:pt x="184009" y="252241"/>
                </a:cubicBezTo>
                <a:lnTo>
                  <a:pt x="205306" y="252241"/>
                </a:lnTo>
                <a:cubicBezTo>
                  <a:pt x="209325" y="252241"/>
                  <a:pt x="212137" y="255464"/>
                  <a:pt x="212137" y="259493"/>
                </a:cubicBezTo>
                <a:cubicBezTo>
                  <a:pt x="212137" y="263522"/>
                  <a:pt x="209325" y="266342"/>
                  <a:pt x="205306" y="266342"/>
                </a:cubicBezTo>
                <a:lnTo>
                  <a:pt x="184813" y="266342"/>
                </a:lnTo>
                <a:cubicBezTo>
                  <a:pt x="187626" y="291725"/>
                  <a:pt x="199681" y="314287"/>
                  <a:pt x="216959" y="330806"/>
                </a:cubicBezTo>
                <a:lnTo>
                  <a:pt x="216959" y="307438"/>
                </a:lnTo>
                <a:cubicBezTo>
                  <a:pt x="216959" y="281652"/>
                  <a:pt x="237855" y="261104"/>
                  <a:pt x="263572" y="261104"/>
                </a:cubicBezTo>
                <a:lnTo>
                  <a:pt x="314605" y="261104"/>
                </a:lnTo>
                <a:cubicBezTo>
                  <a:pt x="340322" y="261104"/>
                  <a:pt x="360816" y="281652"/>
                  <a:pt x="360816" y="307438"/>
                </a:cubicBezTo>
                <a:lnTo>
                  <a:pt x="360816" y="330806"/>
                </a:lnTo>
                <a:cubicBezTo>
                  <a:pt x="378496" y="314287"/>
                  <a:pt x="390149" y="291725"/>
                  <a:pt x="393364" y="266342"/>
                </a:cubicBezTo>
                <a:lnTo>
                  <a:pt x="372871" y="266342"/>
                </a:lnTo>
                <a:cubicBezTo>
                  <a:pt x="368450" y="266342"/>
                  <a:pt x="365236" y="263522"/>
                  <a:pt x="365236" y="259493"/>
                </a:cubicBezTo>
                <a:cubicBezTo>
                  <a:pt x="365236" y="255464"/>
                  <a:pt x="368450" y="252241"/>
                  <a:pt x="372871" y="252241"/>
                </a:cubicBezTo>
                <a:lnTo>
                  <a:pt x="393766" y="252241"/>
                </a:lnTo>
                <a:cubicBezTo>
                  <a:pt x="393364" y="213159"/>
                  <a:pt x="371665" y="178107"/>
                  <a:pt x="337107" y="159976"/>
                </a:cubicBezTo>
                <a:cubicBezTo>
                  <a:pt x="324249" y="153530"/>
                  <a:pt x="310586" y="149904"/>
                  <a:pt x="296120" y="148695"/>
                </a:cubicBezTo>
                <a:lnTo>
                  <a:pt x="296120" y="170049"/>
                </a:lnTo>
                <a:cubicBezTo>
                  <a:pt x="296120" y="174078"/>
                  <a:pt x="292906" y="177301"/>
                  <a:pt x="288887" y="177301"/>
                </a:cubicBezTo>
                <a:cubicBezTo>
                  <a:pt x="284869" y="177301"/>
                  <a:pt x="281654" y="174078"/>
                  <a:pt x="281654" y="170049"/>
                </a:cubicBezTo>
                <a:close/>
                <a:moveTo>
                  <a:pt x="288887" y="102764"/>
                </a:moveTo>
                <a:cubicBezTo>
                  <a:pt x="292906" y="102764"/>
                  <a:pt x="296120" y="105584"/>
                  <a:pt x="296120" y="109613"/>
                </a:cubicBezTo>
                <a:lnTo>
                  <a:pt x="296120" y="134190"/>
                </a:lnTo>
                <a:cubicBezTo>
                  <a:pt x="312596" y="135399"/>
                  <a:pt x="329071" y="139831"/>
                  <a:pt x="343939" y="147486"/>
                </a:cubicBezTo>
                <a:cubicBezTo>
                  <a:pt x="382916" y="167631"/>
                  <a:pt x="407428" y="208324"/>
                  <a:pt x="408232" y="252241"/>
                </a:cubicBezTo>
                <a:lnTo>
                  <a:pt x="433547" y="252241"/>
                </a:lnTo>
                <a:cubicBezTo>
                  <a:pt x="437164" y="252241"/>
                  <a:pt x="440780" y="255464"/>
                  <a:pt x="440780" y="259493"/>
                </a:cubicBezTo>
                <a:cubicBezTo>
                  <a:pt x="440780" y="263522"/>
                  <a:pt x="437164" y="266342"/>
                  <a:pt x="433547" y="266342"/>
                </a:cubicBezTo>
                <a:lnTo>
                  <a:pt x="407428" y="266342"/>
                </a:lnTo>
                <a:cubicBezTo>
                  <a:pt x="403812" y="301395"/>
                  <a:pt x="385327" y="331612"/>
                  <a:pt x="358405" y="350952"/>
                </a:cubicBezTo>
                <a:cubicBezTo>
                  <a:pt x="358003" y="351757"/>
                  <a:pt x="357601" y="351757"/>
                  <a:pt x="357199" y="352160"/>
                </a:cubicBezTo>
                <a:cubicBezTo>
                  <a:pt x="339518" y="364650"/>
                  <a:pt x="318623" y="371902"/>
                  <a:pt x="296120" y="373514"/>
                </a:cubicBezTo>
                <a:lnTo>
                  <a:pt x="296120" y="398494"/>
                </a:lnTo>
                <a:cubicBezTo>
                  <a:pt x="296120" y="402523"/>
                  <a:pt x="292906" y="405343"/>
                  <a:pt x="288887" y="405343"/>
                </a:cubicBezTo>
                <a:cubicBezTo>
                  <a:pt x="284869" y="405343"/>
                  <a:pt x="281654" y="402523"/>
                  <a:pt x="281654" y="398494"/>
                </a:cubicBezTo>
                <a:lnTo>
                  <a:pt x="281654" y="373514"/>
                </a:lnTo>
                <a:cubicBezTo>
                  <a:pt x="223389" y="369888"/>
                  <a:pt x="176374" y="324360"/>
                  <a:pt x="170347" y="266342"/>
                </a:cubicBezTo>
                <a:lnTo>
                  <a:pt x="145031" y="266342"/>
                </a:lnTo>
                <a:cubicBezTo>
                  <a:pt x="141415" y="266342"/>
                  <a:pt x="138200" y="263522"/>
                  <a:pt x="138200" y="259493"/>
                </a:cubicBezTo>
                <a:cubicBezTo>
                  <a:pt x="138200" y="255464"/>
                  <a:pt x="141415" y="252241"/>
                  <a:pt x="145031" y="252241"/>
                </a:cubicBezTo>
                <a:lnTo>
                  <a:pt x="169945" y="252241"/>
                </a:lnTo>
                <a:cubicBezTo>
                  <a:pt x="170749" y="189388"/>
                  <a:pt x="219772" y="138219"/>
                  <a:pt x="281654" y="134190"/>
                </a:cubicBezTo>
                <a:lnTo>
                  <a:pt x="281654" y="109613"/>
                </a:lnTo>
                <a:cubicBezTo>
                  <a:pt x="281654" y="105584"/>
                  <a:pt x="284869" y="102764"/>
                  <a:pt x="288887" y="102764"/>
                </a:cubicBezTo>
                <a:close/>
                <a:moveTo>
                  <a:pt x="380847" y="77957"/>
                </a:moveTo>
                <a:lnTo>
                  <a:pt x="431617" y="77957"/>
                </a:lnTo>
                <a:cubicBezTo>
                  <a:pt x="457202" y="77957"/>
                  <a:pt x="477990" y="98817"/>
                  <a:pt x="477990" y="124091"/>
                </a:cubicBezTo>
                <a:lnTo>
                  <a:pt x="477990" y="154981"/>
                </a:lnTo>
                <a:cubicBezTo>
                  <a:pt x="477990" y="158992"/>
                  <a:pt x="474392" y="162603"/>
                  <a:pt x="470795" y="162603"/>
                </a:cubicBezTo>
                <a:cubicBezTo>
                  <a:pt x="467197" y="162603"/>
                  <a:pt x="463599" y="158992"/>
                  <a:pt x="463599" y="154981"/>
                </a:cubicBezTo>
                <a:lnTo>
                  <a:pt x="463599" y="124091"/>
                </a:lnTo>
                <a:cubicBezTo>
                  <a:pt x="463599" y="106841"/>
                  <a:pt x="449207" y="92399"/>
                  <a:pt x="431617" y="92399"/>
                </a:cubicBezTo>
                <a:lnTo>
                  <a:pt x="380847" y="92399"/>
                </a:lnTo>
                <a:cubicBezTo>
                  <a:pt x="363257" y="92399"/>
                  <a:pt x="348865" y="106841"/>
                  <a:pt x="348865" y="124091"/>
                </a:cubicBezTo>
                <a:cubicBezTo>
                  <a:pt x="348865" y="128103"/>
                  <a:pt x="345667" y="131713"/>
                  <a:pt x="341669" y="131713"/>
                </a:cubicBezTo>
                <a:cubicBezTo>
                  <a:pt x="338071" y="131713"/>
                  <a:pt x="334873" y="128103"/>
                  <a:pt x="334873" y="124091"/>
                </a:cubicBezTo>
                <a:cubicBezTo>
                  <a:pt x="334873" y="98817"/>
                  <a:pt x="355261" y="77957"/>
                  <a:pt x="380847" y="77957"/>
                </a:cubicBezTo>
                <a:close/>
                <a:moveTo>
                  <a:pt x="145196" y="77957"/>
                </a:moveTo>
                <a:lnTo>
                  <a:pt x="195966" y="77957"/>
                </a:lnTo>
                <a:cubicBezTo>
                  <a:pt x="221551" y="77957"/>
                  <a:pt x="242339" y="99016"/>
                  <a:pt x="242339" y="124530"/>
                </a:cubicBezTo>
                <a:cubicBezTo>
                  <a:pt x="242339" y="128580"/>
                  <a:pt x="238741" y="132225"/>
                  <a:pt x="234744" y="132225"/>
                </a:cubicBezTo>
                <a:cubicBezTo>
                  <a:pt x="231146" y="132225"/>
                  <a:pt x="227948" y="128580"/>
                  <a:pt x="227948" y="124530"/>
                </a:cubicBezTo>
                <a:cubicBezTo>
                  <a:pt x="227948" y="107116"/>
                  <a:pt x="213956" y="92536"/>
                  <a:pt x="195966" y="92536"/>
                </a:cubicBezTo>
                <a:lnTo>
                  <a:pt x="145196" y="92536"/>
                </a:lnTo>
                <a:cubicBezTo>
                  <a:pt x="127605" y="92536"/>
                  <a:pt x="113214" y="107116"/>
                  <a:pt x="113214" y="124530"/>
                </a:cubicBezTo>
                <a:lnTo>
                  <a:pt x="113214" y="155309"/>
                </a:lnTo>
                <a:cubicBezTo>
                  <a:pt x="113214" y="159359"/>
                  <a:pt x="110016" y="162599"/>
                  <a:pt x="106018" y="162599"/>
                </a:cubicBezTo>
                <a:cubicBezTo>
                  <a:pt x="102020" y="162599"/>
                  <a:pt x="99222" y="159359"/>
                  <a:pt x="99222" y="155309"/>
                </a:cubicBezTo>
                <a:lnTo>
                  <a:pt x="99222" y="124530"/>
                </a:lnTo>
                <a:cubicBezTo>
                  <a:pt x="99222" y="99016"/>
                  <a:pt x="119610" y="77957"/>
                  <a:pt x="145196" y="77957"/>
                </a:cubicBezTo>
                <a:close/>
                <a:moveTo>
                  <a:pt x="406631" y="14512"/>
                </a:moveTo>
                <a:cubicBezTo>
                  <a:pt x="393257" y="14512"/>
                  <a:pt x="383126" y="24993"/>
                  <a:pt x="383126" y="37893"/>
                </a:cubicBezTo>
                <a:cubicBezTo>
                  <a:pt x="383126" y="50793"/>
                  <a:pt x="393257" y="61274"/>
                  <a:pt x="406631" y="61274"/>
                </a:cubicBezTo>
                <a:cubicBezTo>
                  <a:pt x="419599" y="61274"/>
                  <a:pt x="430136" y="50793"/>
                  <a:pt x="430136" y="37893"/>
                </a:cubicBezTo>
                <a:cubicBezTo>
                  <a:pt x="430136" y="29024"/>
                  <a:pt x="425273" y="21365"/>
                  <a:pt x="417167" y="17334"/>
                </a:cubicBezTo>
                <a:cubicBezTo>
                  <a:pt x="413925" y="15318"/>
                  <a:pt x="410278" y="14512"/>
                  <a:pt x="406631" y="14512"/>
                </a:cubicBezTo>
                <a:close/>
                <a:moveTo>
                  <a:pt x="170979" y="14512"/>
                </a:moveTo>
                <a:cubicBezTo>
                  <a:pt x="157605" y="14512"/>
                  <a:pt x="147474" y="24993"/>
                  <a:pt x="147474" y="37893"/>
                </a:cubicBezTo>
                <a:cubicBezTo>
                  <a:pt x="147474" y="50793"/>
                  <a:pt x="157605" y="61274"/>
                  <a:pt x="170979" y="61274"/>
                </a:cubicBezTo>
                <a:cubicBezTo>
                  <a:pt x="183542" y="61274"/>
                  <a:pt x="194484" y="50793"/>
                  <a:pt x="194484" y="37893"/>
                </a:cubicBezTo>
                <a:cubicBezTo>
                  <a:pt x="194484" y="29024"/>
                  <a:pt x="189621" y="21365"/>
                  <a:pt x="181515" y="17334"/>
                </a:cubicBezTo>
                <a:cubicBezTo>
                  <a:pt x="178273" y="15318"/>
                  <a:pt x="174626" y="14512"/>
                  <a:pt x="170979" y="14512"/>
                </a:cubicBezTo>
                <a:close/>
                <a:moveTo>
                  <a:pt x="406631" y="0"/>
                </a:moveTo>
                <a:cubicBezTo>
                  <a:pt x="412710" y="0"/>
                  <a:pt x="418383" y="1612"/>
                  <a:pt x="424057" y="4434"/>
                </a:cubicBezTo>
                <a:cubicBezTo>
                  <a:pt x="436620" y="10884"/>
                  <a:pt x="444320" y="23784"/>
                  <a:pt x="444320" y="37893"/>
                </a:cubicBezTo>
                <a:cubicBezTo>
                  <a:pt x="444320" y="58452"/>
                  <a:pt x="427299" y="75786"/>
                  <a:pt x="406631" y="75786"/>
                </a:cubicBezTo>
                <a:cubicBezTo>
                  <a:pt x="385962" y="75786"/>
                  <a:pt x="368536" y="58452"/>
                  <a:pt x="368536" y="37893"/>
                </a:cubicBezTo>
                <a:cubicBezTo>
                  <a:pt x="368536" y="17334"/>
                  <a:pt x="385962" y="0"/>
                  <a:pt x="406631" y="0"/>
                </a:cubicBezTo>
                <a:close/>
                <a:moveTo>
                  <a:pt x="170979" y="0"/>
                </a:moveTo>
                <a:cubicBezTo>
                  <a:pt x="177058" y="0"/>
                  <a:pt x="182731" y="1612"/>
                  <a:pt x="188405" y="4434"/>
                </a:cubicBezTo>
                <a:cubicBezTo>
                  <a:pt x="200968" y="10884"/>
                  <a:pt x="208668" y="23784"/>
                  <a:pt x="208668" y="37893"/>
                </a:cubicBezTo>
                <a:cubicBezTo>
                  <a:pt x="208668" y="58452"/>
                  <a:pt x="191647" y="75786"/>
                  <a:pt x="170979" y="75786"/>
                </a:cubicBezTo>
                <a:cubicBezTo>
                  <a:pt x="149905" y="75786"/>
                  <a:pt x="132884" y="58452"/>
                  <a:pt x="132884" y="37893"/>
                </a:cubicBezTo>
                <a:cubicBezTo>
                  <a:pt x="132884" y="17334"/>
                  <a:pt x="149905" y="0"/>
                  <a:pt x="170979"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725">
              <a:solidFill>
                <a:schemeClr val="dk1"/>
              </a:solidFill>
              <a:latin typeface="Montserrat Light"/>
              <a:ea typeface="Montserrat Light"/>
              <a:cs typeface="Montserrat Light"/>
              <a:sym typeface="Montserrat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6" name="Shape 606"/>
        <p:cNvGrpSpPr/>
        <p:nvPr/>
      </p:nvGrpSpPr>
      <p:grpSpPr>
        <a:xfrm>
          <a:off x="0" y="0"/>
          <a:ext cx="0" cy="0"/>
          <a:chOff x="0" y="0"/>
          <a:chExt cx="0" cy="0"/>
        </a:xfrm>
      </p:grpSpPr>
      <p:sp>
        <p:nvSpPr>
          <p:cNvPr id="607" name="Google Shape;607;p41"/>
          <p:cNvSpPr/>
          <p:nvPr/>
        </p:nvSpPr>
        <p:spPr>
          <a:xfrm rot="-4501205">
            <a:off x="19041506" y="11162997"/>
            <a:ext cx="8449513" cy="323560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08" name="Google Shape;608;p41"/>
          <p:cNvSpPr/>
          <p:nvPr/>
        </p:nvSpPr>
        <p:spPr>
          <a:xfrm>
            <a:off x="23469158" y="8688910"/>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09" name="Google Shape;609;p41"/>
          <p:cNvSpPr/>
          <p:nvPr/>
        </p:nvSpPr>
        <p:spPr>
          <a:xfrm>
            <a:off x="-4432919" y="9896625"/>
            <a:ext cx="6768647" cy="8142192"/>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rgbClr val="23298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10" name="Google Shape;610;p41"/>
          <p:cNvSpPr/>
          <p:nvPr/>
        </p:nvSpPr>
        <p:spPr>
          <a:xfrm rot="10800000">
            <a:off x="17337728" y="-13308597"/>
            <a:ext cx="15378657" cy="18499410"/>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11" name="Google Shape;611;p41"/>
          <p:cNvSpPr/>
          <p:nvPr/>
        </p:nvSpPr>
        <p:spPr>
          <a:xfrm rot="10800000">
            <a:off x="-2597500" y="-967128"/>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nvGrpSpPr>
          <p:cNvPr id="612" name="Google Shape;612;p41"/>
          <p:cNvGrpSpPr/>
          <p:nvPr/>
        </p:nvGrpSpPr>
        <p:grpSpPr>
          <a:xfrm rot="899973">
            <a:off x="-1151133" y="304433"/>
            <a:ext cx="4532605" cy="3226609"/>
            <a:chOff x="11441023" y="7688998"/>
            <a:chExt cx="1494001" cy="1063529"/>
          </a:xfrm>
        </p:grpSpPr>
        <p:sp>
          <p:nvSpPr>
            <p:cNvPr id="613" name="Google Shape;613;p41"/>
            <p:cNvSpPr/>
            <p:nvPr/>
          </p:nvSpPr>
          <p:spPr>
            <a:xfrm>
              <a:off x="11441023" y="7688998"/>
              <a:ext cx="1494001" cy="1063529"/>
            </a:xfrm>
            <a:custGeom>
              <a:rect b="b" l="l" r="r" t="t"/>
              <a:pathLst>
                <a:path extrusionOk="0" h="1063529" w="1494001">
                  <a:moveTo>
                    <a:pt x="1494002" y="214135"/>
                  </a:moveTo>
                  <a:cubicBezTo>
                    <a:pt x="1297520" y="107460"/>
                    <a:pt x="1075942" y="-8738"/>
                    <a:pt x="845950" y="519"/>
                  </a:cubicBezTo>
                  <a:cubicBezTo>
                    <a:pt x="746543" y="4520"/>
                    <a:pt x="618895" y="38168"/>
                    <a:pt x="551226" y="116714"/>
                  </a:cubicBezTo>
                  <a:cubicBezTo>
                    <a:pt x="473387" y="207065"/>
                    <a:pt x="469584" y="368051"/>
                    <a:pt x="509362" y="473930"/>
                  </a:cubicBezTo>
                  <a:cubicBezTo>
                    <a:pt x="524702" y="514759"/>
                    <a:pt x="547795" y="553993"/>
                    <a:pt x="582704" y="580015"/>
                  </a:cubicBezTo>
                  <a:cubicBezTo>
                    <a:pt x="617614" y="606037"/>
                    <a:pt x="665821" y="616752"/>
                    <a:pt x="705771" y="599511"/>
                  </a:cubicBezTo>
                  <a:cubicBezTo>
                    <a:pt x="719887" y="593418"/>
                    <a:pt x="732810" y="583836"/>
                    <a:pt x="741059" y="570827"/>
                  </a:cubicBezTo>
                  <a:cubicBezTo>
                    <a:pt x="752936" y="552096"/>
                    <a:pt x="754005" y="528368"/>
                    <a:pt x="750949" y="506381"/>
                  </a:cubicBezTo>
                  <a:cubicBezTo>
                    <a:pt x="740514" y="431319"/>
                    <a:pt x="682589" y="365092"/>
                    <a:pt x="609764" y="344963"/>
                  </a:cubicBezTo>
                  <a:cubicBezTo>
                    <a:pt x="426336" y="294263"/>
                    <a:pt x="237797" y="486604"/>
                    <a:pt x="171522" y="641055"/>
                  </a:cubicBezTo>
                  <a:cubicBezTo>
                    <a:pt x="144529" y="703961"/>
                    <a:pt x="129344" y="771419"/>
                    <a:pt x="119968" y="839258"/>
                  </a:cubicBezTo>
                  <a:cubicBezTo>
                    <a:pt x="109636" y="914015"/>
                    <a:pt x="112494" y="988482"/>
                    <a:pt x="112255" y="1063530"/>
                  </a:cubicBezTo>
                  <a:cubicBezTo>
                    <a:pt x="112255" y="1063530"/>
                    <a:pt x="42035" y="1035087"/>
                    <a:pt x="0" y="987334"/>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14" name="Google Shape;614;p41"/>
            <p:cNvSpPr/>
            <p:nvPr/>
          </p:nvSpPr>
          <p:spPr>
            <a:xfrm>
              <a:off x="11553278" y="8631091"/>
              <a:ext cx="79485" cy="121436"/>
            </a:xfrm>
            <a:custGeom>
              <a:rect b="b" l="l" r="r" t="t"/>
              <a:pathLst>
                <a:path extrusionOk="0" h="121436" w="79485">
                  <a:moveTo>
                    <a:pt x="79486" y="0"/>
                  </a:moveTo>
                  <a:cubicBezTo>
                    <a:pt x="79486" y="0"/>
                    <a:pt x="46502" y="78052"/>
                    <a:pt x="0" y="121436"/>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sp>
        <p:nvSpPr>
          <p:cNvPr id="615" name="Google Shape;615;p41"/>
          <p:cNvSpPr/>
          <p:nvPr/>
        </p:nvSpPr>
        <p:spPr>
          <a:xfrm>
            <a:off x="10066415" y="8279878"/>
            <a:ext cx="4097810" cy="4097810"/>
          </a:xfrm>
          <a:custGeom>
            <a:rect b="b" l="l" r="r" t="t"/>
            <a:pathLst>
              <a:path extrusionOk="0" h="3288" w="3288">
                <a:moveTo>
                  <a:pt x="3287" y="1644"/>
                </a:moveTo>
                <a:lnTo>
                  <a:pt x="3287" y="1644"/>
                </a:lnTo>
                <a:cubicBezTo>
                  <a:pt x="3287" y="2552"/>
                  <a:pt x="2551" y="3287"/>
                  <a:pt x="1644" y="3287"/>
                </a:cubicBezTo>
                <a:cubicBezTo>
                  <a:pt x="736" y="3287"/>
                  <a:pt x="0" y="2552"/>
                  <a:pt x="0" y="1644"/>
                </a:cubicBezTo>
                <a:cubicBezTo>
                  <a:pt x="0" y="736"/>
                  <a:pt x="736" y="0"/>
                  <a:pt x="1644" y="0"/>
                </a:cubicBezTo>
                <a:cubicBezTo>
                  <a:pt x="2551" y="0"/>
                  <a:pt x="3287" y="736"/>
                  <a:pt x="3287" y="1644"/>
                </a:cubicBezTo>
              </a:path>
            </a:pathLst>
          </a:custGeom>
          <a:solidFill>
            <a:schemeClr val="accent1">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616" name="Google Shape;616;p41"/>
          <p:cNvSpPr/>
          <p:nvPr/>
        </p:nvSpPr>
        <p:spPr>
          <a:xfrm>
            <a:off x="11013612" y="9469615"/>
            <a:ext cx="2203616" cy="1718493"/>
          </a:xfrm>
          <a:custGeom>
            <a:rect b="b" l="l" r="r" t="t"/>
            <a:pathLst>
              <a:path extrusionOk="0" h="426425" w="546803">
                <a:moveTo>
                  <a:pt x="303110" y="365680"/>
                </a:moveTo>
                <a:lnTo>
                  <a:pt x="303110" y="403897"/>
                </a:lnTo>
                <a:cubicBezTo>
                  <a:pt x="303110" y="408322"/>
                  <a:pt x="306723" y="411943"/>
                  <a:pt x="311139" y="411943"/>
                </a:cubicBezTo>
                <a:cubicBezTo>
                  <a:pt x="313548" y="411943"/>
                  <a:pt x="315556" y="411540"/>
                  <a:pt x="317161" y="409529"/>
                </a:cubicBezTo>
                <a:cubicBezTo>
                  <a:pt x="318767" y="408322"/>
                  <a:pt x="319570" y="405908"/>
                  <a:pt x="319570" y="403897"/>
                </a:cubicBezTo>
                <a:lnTo>
                  <a:pt x="319169" y="365680"/>
                </a:lnTo>
                <a:close/>
                <a:moveTo>
                  <a:pt x="36885" y="350672"/>
                </a:moveTo>
                <a:lnTo>
                  <a:pt x="82740" y="350672"/>
                </a:lnTo>
                <a:cubicBezTo>
                  <a:pt x="86727" y="350672"/>
                  <a:pt x="89917" y="353736"/>
                  <a:pt x="89917" y="357565"/>
                </a:cubicBezTo>
                <a:cubicBezTo>
                  <a:pt x="89917" y="361011"/>
                  <a:pt x="86727" y="364457"/>
                  <a:pt x="82740" y="364457"/>
                </a:cubicBezTo>
                <a:lnTo>
                  <a:pt x="36885" y="364457"/>
                </a:lnTo>
                <a:cubicBezTo>
                  <a:pt x="33296" y="364457"/>
                  <a:pt x="30106" y="361011"/>
                  <a:pt x="30106" y="357565"/>
                </a:cubicBezTo>
                <a:cubicBezTo>
                  <a:pt x="30106" y="353736"/>
                  <a:pt x="33296" y="350672"/>
                  <a:pt x="36885" y="350672"/>
                </a:cubicBezTo>
                <a:close/>
                <a:moveTo>
                  <a:pt x="447794" y="318793"/>
                </a:moveTo>
                <a:lnTo>
                  <a:pt x="477980" y="318793"/>
                </a:lnTo>
                <a:cubicBezTo>
                  <a:pt x="481602" y="318793"/>
                  <a:pt x="484822" y="321942"/>
                  <a:pt x="484822" y="325877"/>
                </a:cubicBezTo>
                <a:cubicBezTo>
                  <a:pt x="484822" y="329813"/>
                  <a:pt x="481602" y="332568"/>
                  <a:pt x="477980" y="332568"/>
                </a:cubicBezTo>
                <a:lnTo>
                  <a:pt x="447794" y="332568"/>
                </a:lnTo>
                <a:cubicBezTo>
                  <a:pt x="444172" y="332568"/>
                  <a:pt x="440952" y="329813"/>
                  <a:pt x="440952" y="325877"/>
                </a:cubicBezTo>
                <a:cubicBezTo>
                  <a:pt x="440952" y="321942"/>
                  <a:pt x="444172" y="318793"/>
                  <a:pt x="447794" y="318793"/>
                </a:cubicBezTo>
                <a:close/>
                <a:moveTo>
                  <a:pt x="113259" y="318793"/>
                </a:moveTo>
                <a:cubicBezTo>
                  <a:pt x="116839" y="318793"/>
                  <a:pt x="120022" y="322063"/>
                  <a:pt x="120022" y="326150"/>
                </a:cubicBezTo>
                <a:cubicBezTo>
                  <a:pt x="120022" y="330237"/>
                  <a:pt x="116839" y="333097"/>
                  <a:pt x="113259" y="333097"/>
                </a:cubicBezTo>
                <a:lnTo>
                  <a:pt x="37267" y="334324"/>
                </a:lnTo>
                <a:lnTo>
                  <a:pt x="36870" y="334324"/>
                </a:lnTo>
                <a:cubicBezTo>
                  <a:pt x="33289" y="334324"/>
                  <a:pt x="30106" y="330645"/>
                  <a:pt x="30106" y="326967"/>
                </a:cubicBezTo>
                <a:cubicBezTo>
                  <a:pt x="30106" y="322880"/>
                  <a:pt x="32891" y="319611"/>
                  <a:pt x="36870" y="319611"/>
                </a:cubicBezTo>
                <a:close/>
                <a:moveTo>
                  <a:pt x="364738" y="303174"/>
                </a:moveTo>
                <a:lnTo>
                  <a:pt x="364738" y="380458"/>
                </a:lnTo>
                <a:lnTo>
                  <a:pt x="411475" y="380458"/>
                </a:lnTo>
                <a:lnTo>
                  <a:pt x="411475" y="303174"/>
                </a:lnTo>
                <a:close/>
                <a:moveTo>
                  <a:pt x="447825" y="288684"/>
                </a:moveTo>
                <a:lnTo>
                  <a:pt x="507650" y="288684"/>
                </a:lnTo>
                <a:cubicBezTo>
                  <a:pt x="511692" y="288684"/>
                  <a:pt x="514926" y="291747"/>
                  <a:pt x="514926" y="295576"/>
                </a:cubicBezTo>
                <a:cubicBezTo>
                  <a:pt x="514926" y="299405"/>
                  <a:pt x="511692" y="302469"/>
                  <a:pt x="507650" y="302469"/>
                </a:cubicBezTo>
                <a:lnTo>
                  <a:pt x="447825" y="302469"/>
                </a:lnTo>
                <a:cubicBezTo>
                  <a:pt x="444187" y="302469"/>
                  <a:pt x="440953" y="299405"/>
                  <a:pt x="440953" y="295576"/>
                </a:cubicBezTo>
                <a:cubicBezTo>
                  <a:pt x="440953" y="291747"/>
                  <a:pt x="444187" y="288684"/>
                  <a:pt x="447825" y="288684"/>
                </a:cubicBezTo>
                <a:close/>
                <a:moveTo>
                  <a:pt x="357888" y="288684"/>
                </a:moveTo>
                <a:lnTo>
                  <a:pt x="419130" y="288684"/>
                </a:lnTo>
                <a:cubicBezTo>
                  <a:pt x="422756" y="288684"/>
                  <a:pt x="426382" y="291904"/>
                  <a:pt x="426382" y="295929"/>
                </a:cubicBezTo>
                <a:lnTo>
                  <a:pt x="426382" y="387300"/>
                </a:lnTo>
                <a:cubicBezTo>
                  <a:pt x="426382" y="391728"/>
                  <a:pt x="422756" y="394546"/>
                  <a:pt x="419130" y="394546"/>
                </a:cubicBezTo>
                <a:lnTo>
                  <a:pt x="357888" y="394546"/>
                </a:lnTo>
                <a:cubicBezTo>
                  <a:pt x="353859" y="394546"/>
                  <a:pt x="350636" y="391728"/>
                  <a:pt x="350636" y="387300"/>
                </a:cubicBezTo>
                <a:lnTo>
                  <a:pt x="350636" y="295929"/>
                </a:lnTo>
                <a:cubicBezTo>
                  <a:pt x="350636" y="291904"/>
                  <a:pt x="353859" y="288684"/>
                  <a:pt x="357888" y="288684"/>
                </a:cubicBezTo>
                <a:close/>
                <a:moveTo>
                  <a:pt x="447825" y="258576"/>
                </a:moveTo>
                <a:lnTo>
                  <a:pt x="507650" y="258576"/>
                </a:lnTo>
                <a:cubicBezTo>
                  <a:pt x="511692" y="258576"/>
                  <a:pt x="514926" y="261331"/>
                  <a:pt x="514926" y="265266"/>
                </a:cubicBezTo>
                <a:cubicBezTo>
                  <a:pt x="514926" y="269202"/>
                  <a:pt x="511692" y="272350"/>
                  <a:pt x="507650" y="272350"/>
                </a:cubicBezTo>
                <a:lnTo>
                  <a:pt x="447825" y="272350"/>
                </a:lnTo>
                <a:cubicBezTo>
                  <a:pt x="444187" y="272350"/>
                  <a:pt x="440953" y="269202"/>
                  <a:pt x="440953" y="265266"/>
                </a:cubicBezTo>
                <a:cubicBezTo>
                  <a:pt x="440953" y="261331"/>
                  <a:pt x="444187" y="258576"/>
                  <a:pt x="447825" y="258576"/>
                </a:cubicBezTo>
                <a:close/>
                <a:moveTo>
                  <a:pt x="44155" y="256992"/>
                </a:moveTo>
                <a:lnTo>
                  <a:pt x="44155" y="288098"/>
                </a:lnTo>
                <a:lnTo>
                  <a:pt x="75866" y="288098"/>
                </a:lnTo>
                <a:lnTo>
                  <a:pt x="75866" y="256992"/>
                </a:lnTo>
                <a:close/>
                <a:moveTo>
                  <a:pt x="159384" y="247004"/>
                </a:moveTo>
                <a:lnTo>
                  <a:pt x="159384" y="321428"/>
                </a:lnTo>
                <a:lnTo>
                  <a:pt x="189092" y="321428"/>
                </a:lnTo>
                <a:lnTo>
                  <a:pt x="189092" y="247004"/>
                </a:lnTo>
                <a:close/>
                <a:moveTo>
                  <a:pt x="36930" y="242636"/>
                </a:moveTo>
                <a:lnTo>
                  <a:pt x="82689" y="242636"/>
                </a:lnTo>
                <a:cubicBezTo>
                  <a:pt x="86703" y="242636"/>
                  <a:pt x="89915" y="246225"/>
                  <a:pt x="89915" y="249814"/>
                </a:cubicBezTo>
                <a:lnTo>
                  <a:pt x="89915" y="295276"/>
                </a:lnTo>
                <a:cubicBezTo>
                  <a:pt x="89915" y="299264"/>
                  <a:pt x="86703" y="302454"/>
                  <a:pt x="82689" y="302454"/>
                </a:cubicBezTo>
                <a:lnTo>
                  <a:pt x="36930" y="302454"/>
                </a:lnTo>
                <a:cubicBezTo>
                  <a:pt x="33317" y="302454"/>
                  <a:pt x="30106" y="299264"/>
                  <a:pt x="30106" y="295276"/>
                </a:cubicBezTo>
                <a:lnTo>
                  <a:pt x="30106" y="249814"/>
                </a:lnTo>
                <a:cubicBezTo>
                  <a:pt x="30106" y="246225"/>
                  <a:pt x="33317" y="242636"/>
                  <a:pt x="36930" y="242636"/>
                </a:cubicBezTo>
                <a:close/>
                <a:moveTo>
                  <a:pt x="424756" y="228097"/>
                </a:moveTo>
                <a:lnTo>
                  <a:pt x="424756" y="241775"/>
                </a:lnTo>
                <a:cubicBezTo>
                  <a:pt x="424756" y="257464"/>
                  <a:pt x="411908" y="270739"/>
                  <a:pt x="395850" y="270739"/>
                </a:cubicBezTo>
                <a:lnTo>
                  <a:pt x="333220" y="270739"/>
                </a:lnTo>
                <a:lnTo>
                  <a:pt x="333622" y="358438"/>
                </a:lnTo>
                <a:lnTo>
                  <a:pt x="333622" y="403897"/>
                </a:lnTo>
                <a:cubicBezTo>
                  <a:pt x="333622" y="406713"/>
                  <a:pt x="333220" y="409529"/>
                  <a:pt x="332016" y="411943"/>
                </a:cubicBezTo>
                <a:lnTo>
                  <a:pt x="513079" y="411943"/>
                </a:lnTo>
                <a:cubicBezTo>
                  <a:pt x="523517" y="411943"/>
                  <a:pt x="531948" y="403897"/>
                  <a:pt x="531948" y="393437"/>
                </a:cubicBezTo>
                <a:lnTo>
                  <a:pt x="531948" y="247004"/>
                </a:lnTo>
                <a:cubicBezTo>
                  <a:pt x="531948" y="236545"/>
                  <a:pt x="523517" y="228097"/>
                  <a:pt x="513079" y="228097"/>
                </a:cubicBezTo>
                <a:close/>
                <a:moveTo>
                  <a:pt x="34526" y="227694"/>
                </a:moveTo>
                <a:cubicBezTo>
                  <a:pt x="23285" y="227694"/>
                  <a:pt x="14052" y="237349"/>
                  <a:pt x="14052" y="248613"/>
                </a:cubicBezTo>
                <a:lnTo>
                  <a:pt x="14052" y="361254"/>
                </a:lnTo>
                <a:cubicBezTo>
                  <a:pt x="14052" y="372518"/>
                  <a:pt x="23285" y="381771"/>
                  <a:pt x="34526" y="381771"/>
                </a:cubicBezTo>
                <a:lnTo>
                  <a:pt x="128069" y="381771"/>
                </a:lnTo>
                <a:lnTo>
                  <a:pt x="221612" y="381771"/>
                </a:lnTo>
                <a:cubicBezTo>
                  <a:pt x="233254" y="381771"/>
                  <a:pt x="242488" y="372518"/>
                  <a:pt x="242488" y="361254"/>
                </a:cubicBezTo>
                <a:lnTo>
                  <a:pt x="242488" y="253441"/>
                </a:lnTo>
                <a:lnTo>
                  <a:pt x="222415" y="247004"/>
                </a:lnTo>
                <a:lnTo>
                  <a:pt x="203144" y="247004"/>
                </a:lnTo>
                <a:lnTo>
                  <a:pt x="203144" y="328669"/>
                </a:lnTo>
                <a:cubicBezTo>
                  <a:pt x="203144" y="332290"/>
                  <a:pt x="199932" y="335910"/>
                  <a:pt x="196319" y="335910"/>
                </a:cubicBezTo>
                <a:lnTo>
                  <a:pt x="151756" y="335910"/>
                </a:lnTo>
                <a:cubicBezTo>
                  <a:pt x="148143" y="335910"/>
                  <a:pt x="144931" y="332290"/>
                  <a:pt x="144931" y="328669"/>
                </a:cubicBezTo>
                <a:lnTo>
                  <a:pt x="144931" y="245395"/>
                </a:lnTo>
                <a:cubicBezTo>
                  <a:pt x="136098" y="242579"/>
                  <a:pt x="128872" y="236545"/>
                  <a:pt x="124857" y="227694"/>
                </a:cubicBezTo>
                <a:close/>
                <a:moveTo>
                  <a:pt x="154968" y="152869"/>
                </a:moveTo>
                <a:cubicBezTo>
                  <a:pt x="144529" y="152869"/>
                  <a:pt x="136098" y="160915"/>
                  <a:pt x="136098" y="171374"/>
                </a:cubicBezTo>
                <a:lnTo>
                  <a:pt x="136098" y="214017"/>
                </a:lnTo>
                <a:cubicBezTo>
                  <a:pt x="136098" y="224476"/>
                  <a:pt x="144529" y="232522"/>
                  <a:pt x="154968" y="232522"/>
                </a:cubicBezTo>
                <a:lnTo>
                  <a:pt x="196319" y="232522"/>
                </a:lnTo>
                <a:lnTo>
                  <a:pt x="215991" y="232522"/>
                </a:lnTo>
                <a:lnTo>
                  <a:pt x="215991" y="152869"/>
                </a:lnTo>
                <a:close/>
                <a:moveTo>
                  <a:pt x="329206" y="105801"/>
                </a:moveTo>
                <a:cubicBezTo>
                  <a:pt x="311139" y="105801"/>
                  <a:pt x="293475" y="110629"/>
                  <a:pt x="278620" y="119881"/>
                </a:cubicBezTo>
                <a:lnTo>
                  <a:pt x="230444" y="149248"/>
                </a:lnTo>
                <a:lnTo>
                  <a:pt x="230444" y="234533"/>
                </a:lnTo>
                <a:lnTo>
                  <a:pt x="287051" y="252234"/>
                </a:lnTo>
                <a:cubicBezTo>
                  <a:pt x="296285" y="255050"/>
                  <a:pt x="305519" y="256257"/>
                  <a:pt x="315556" y="256257"/>
                </a:cubicBezTo>
                <a:lnTo>
                  <a:pt x="325994" y="256257"/>
                </a:lnTo>
                <a:lnTo>
                  <a:pt x="395850" y="256257"/>
                </a:lnTo>
                <a:cubicBezTo>
                  <a:pt x="403879" y="256257"/>
                  <a:pt x="410303" y="249820"/>
                  <a:pt x="410303" y="241775"/>
                </a:cubicBezTo>
                <a:lnTo>
                  <a:pt x="410303" y="120284"/>
                </a:lnTo>
                <a:cubicBezTo>
                  <a:pt x="410303" y="111836"/>
                  <a:pt x="403879" y="105801"/>
                  <a:pt x="395850" y="105801"/>
                </a:cubicBezTo>
                <a:close/>
                <a:moveTo>
                  <a:pt x="103437" y="59005"/>
                </a:moveTo>
                <a:cubicBezTo>
                  <a:pt x="103034" y="59005"/>
                  <a:pt x="103034" y="59403"/>
                  <a:pt x="103034" y="59403"/>
                </a:cubicBezTo>
                <a:lnTo>
                  <a:pt x="103034" y="116330"/>
                </a:lnTo>
                <a:lnTo>
                  <a:pt x="103034" y="116728"/>
                </a:lnTo>
                <a:lnTo>
                  <a:pt x="153343" y="88065"/>
                </a:lnTo>
                <a:cubicBezTo>
                  <a:pt x="153343" y="88065"/>
                  <a:pt x="153746" y="88065"/>
                  <a:pt x="153746" y="88065"/>
                </a:cubicBezTo>
                <a:cubicBezTo>
                  <a:pt x="153746" y="87667"/>
                  <a:pt x="153343" y="87269"/>
                  <a:pt x="153343" y="87269"/>
                </a:cubicBezTo>
                <a:close/>
                <a:moveTo>
                  <a:pt x="95790" y="46664"/>
                </a:moveTo>
                <a:cubicBezTo>
                  <a:pt x="100217" y="44276"/>
                  <a:pt x="105851" y="44276"/>
                  <a:pt x="110681" y="46664"/>
                </a:cubicBezTo>
                <a:lnTo>
                  <a:pt x="160588" y="74928"/>
                </a:lnTo>
                <a:cubicBezTo>
                  <a:pt x="165015" y="77715"/>
                  <a:pt x="167833" y="82492"/>
                  <a:pt x="167833" y="88065"/>
                </a:cubicBezTo>
                <a:cubicBezTo>
                  <a:pt x="167833" y="93240"/>
                  <a:pt x="165015" y="98018"/>
                  <a:pt x="160588" y="100406"/>
                </a:cubicBezTo>
                <a:lnTo>
                  <a:pt x="110681" y="129068"/>
                </a:lnTo>
                <a:cubicBezTo>
                  <a:pt x="108266" y="130263"/>
                  <a:pt x="105851" y="130661"/>
                  <a:pt x="103437" y="130661"/>
                </a:cubicBezTo>
                <a:cubicBezTo>
                  <a:pt x="101022" y="130661"/>
                  <a:pt x="98204" y="130263"/>
                  <a:pt x="95790" y="129068"/>
                </a:cubicBezTo>
                <a:cubicBezTo>
                  <a:pt x="90960" y="126282"/>
                  <a:pt x="88545" y="121505"/>
                  <a:pt x="88545" y="116330"/>
                </a:cubicBezTo>
                <a:lnTo>
                  <a:pt x="88545" y="59403"/>
                </a:lnTo>
                <a:cubicBezTo>
                  <a:pt x="88545" y="54228"/>
                  <a:pt x="90960" y="49451"/>
                  <a:pt x="95790" y="46664"/>
                </a:cubicBezTo>
                <a:close/>
                <a:moveTo>
                  <a:pt x="303913" y="27355"/>
                </a:moveTo>
                <a:cubicBezTo>
                  <a:pt x="303511" y="29769"/>
                  <a:pt x="302709" y="32183"/>
                  <a:pt x="302709" y="34596"/>
                </a:cubicBezTo>
                <a:lnTo>
                  <a:pt x="302709" y="94537"/>
                </a:lnTo>
                <a:cubicBezTo>
                  <a:pt x="311541" y="92124"/>
                  <a:pt x="320373" y="90917"/>
                  <a:pt x="329206" y="90917"/>
                </a:cubicBezTo>
                <a:lnTo>
                  <a:pt x="395850" y="90917"/>
                </a:lnTo>
                <a:cubicBezTo>
                  <a:pt x="411908" y="90917"/>
                  <a:pt x="424756" y="104192"/>
                  <a:pt x="424756" y="120284"/>
                </a:cubicBezTo>
                <a:lnTo>
                  <a:pt x="424756" y="162926"/>
                </a:lnTo>
                <a:lnTo>
                  <a:pt x="512276" y="162926"/>
                </a:lnTo>
                <a:cubicBezTo>
                  <a:pt x="523517" y="162926"/>
                  <a:pt x="532350" y="154076"/>
                  <a:pt x="532350" y="143214"/>
                </a:cubicBezTo>
                <a:lnTo>
                  <a:pt x="532350" y="34596"/>
                </a:lnTo>
                <a:cubicBezTo>
                  <a:pt x="532350" y="32183"/>
                  <a:pt x="531948" y="29769"/>
                  <a:pt x="531145" y="27758"/>
                </a:cubicBezTo>
                <a:lnTo>
                  <a:pt x="447238" y="75630"/>
                </a:lnTo>
                <a:cubicBezTo>
                  <a:pt x="438406" y="80860"/>
                  <a:pt x="427967" y="83273"/>
                  <a:pt x="417931" y="83273"/>
                </a:cubicBezTo>
                <a:cubicBezTo>
                  <a:pt x="407894" y="83273"/>
                  <a:pt x="397456" y="80860"/>
                  <a:pt x="388623" y="75630"/>
                </a:cubicBezTo>
                <a:close/>
                <a:moveTo>
                  <a:pt x="34125" y="14884"/>
                </a:moveTo>
                <a:cubicBezTo>
                  <a:pt x="23285" y="14884"/>
                  <a:pt x="14052" y="23735"/>
                  <a:pt x="14052" y="34999"/>
                </a:cubicBezTo>
                <a:lnTo>
                  <a:pt x="14052" y="143214"/>
                </a:lnTo>
                <a:cubicBezTo>
                  <a:pt x="14052" y="154076"/>
                  <a:pt x="23285" y="162926"/>
                  <a:pt x="34125" y="162926"/>
                </a:cubicBezTo>
                <a:lnTo>
                  <a:pt x="122850" y="162926"/>
                </a:lnTo>
                <a:cubicBezTo>
                  <a:pt x="126463" y="149248"/>
                  <a:pt x="139712" y="138387"/>
                  <a:pt x="154968" y="138387"/>
                </a:cubicBezTo>
                <a:lnTo>
                  <a:pt x="221210" y="138387"/>
                </a:lnTo>
                <a:lnTo>
                  <a:pt x="242488" y="125513"/>
                </a:lnTo>
                <a:lnTo>
                  <a:pt x="242488" y="34999"/>
                </a:lnTo>
                <a:cubicBezTo>
                  <a:pt x="242488" y="23735"/>
                  <a:pt x="233656" y="14884"/>
                  <a:pt x="222415" y="14884"/>
                </a:cubicBezTo>
                <a:close/>
                <a:moveTo>
                  <a:pt x="322782" y="14482"/>
                </a:moveTo>
                <a:cubicBezTo>
                  <a:pt x="319570" y="14482"/>
                  <a:pt x="316760" y="15287"/>
                  <a:pt x="313950" y="16896"/>
                </a:cubicBezTo>
                <a:lnTo>
                  <a:pt x="395448" y="63159"/>
                </a:lnTo>
                <a:cubicBezTo>
                  <a:pt x="408697" y="70802"/>
                  <a:pt x="427164" y="70802"/>
                  <a:pt x="440413" y="63159"/>
                </a:cubicBezTo>
                <a:lnTo>
                  <a:pt x="521510" y="16896"/>
                </a:lnTo>
                <a:cubicBezTo>
                  <a:pt x="518700" y="15287"/>
                  <a:pt x="515889" y="14482"/>
                  <a:pt x="512276" y="14482"/>
                </a:cubicBezTo>
                <a:close/>
                <a:moveTo>
                  <a:pt x="322782" y="0"/>
                </a:moveTo>
                <a:lnTo>
                  <a:pt x="512276" y="0"/>
                </a:lnTo>
                <a:cubicBezTo>
                  <a:pt x="531145" y="0"/>
                  <a:pt x="546803" y="15689"/>
                  <a:pt x="546803" y="34596"/>
                </a:cubicBezTo>
                <a:lnTo>
                  <a:pt x="546803" y="143214"/>
                </a:lnTo>
                <a:cubicBezTo>
                  <a:pt x="546803" y="162122"/>
                  <a:pt x="531145" y="177409"/>
                  <a:pt x="512276" y="177409"/>
                </a:cubicBezTo>
                <a:lnTo>
                  <a:pt x="424756" y="177409"/>
                </a:lnTo>
                <a:lnTo>
                  <a:pt x="424756" y="214017"/>
                </a:lnTo>
                <a:lnTo>
                  <a:pt x="513079" y="214017"/>
                </a:lnTo>
                <a:cubicBezTo>
                  <a:pt x="531145" y="214017"/>
                  <a:pt x="546000" y="228901"/>
                  <a:pt x="546000" y="247004"/>
                </a:cubicBezTo>
                <a:lnTo>
                  <a:pt x="546401" y="393437"/>
                </a:lnTo>
                <a:cubicBezTo>
                  <a:pt x="546401" y="411943"/>
                  <a:pt x="531547" y="426425"/>
                  <a:pt x="513079" y="426425"/>
                </a:cubicBezTo>
                <a:lnTo>
                  <a:pt x="311139" y="426425"/>
                </a:lnTo>
                <a:cubicBezTo>
                  <a:pt x="310738" y="426425"/>
                  <a:pt x="310336" y="426425"/>
                  <a:pt x="309935" y="426425"/>
                </a:cubicBezTo>
                <a:cubicBezTo>
                  <a:pt x="298292" y="425620"/>
                  <a:pt x="288657" y="415965"/>
                  <a:pt x="288657" y="403897"/>
                </a:cubicBezTo>
                <a:lnTo>
                  <a:pt x="288657" y="358438"/>
                </a:lnTo>
                <a:cubicBezTo>
                  <a:pt x="288657" y="354415"/>
                  <a:pt x="291869" y="351197"/>
                  <a:pt x="295884" y="351197"/>
                </a:cubicBezTo>
                <a:lnTo>
                  <a:pt x="319169" y="351197"/>
                </a:lnTo>
                <a:lnTo>
                  <a:pt x="319169" y="270739"/>
                </a:lnTo>
                <a:lnTo>
                  <a:pt x="315556" y="270739"/>
                </a:lnTo>
                <a:cubicBezTo>
                  <a:pt x="304314" y="270739"/>
                  <a:pt x="293475" y="268728"/>
                  <a:pt x="282635" y="265509"/>
                </a:cubicBezTo>
                <a:lnTo>
                  <a:pt x="256539" y="257464"/>
                </a:lnTo>
                <a:lnTo>
                  <a:pt x="256539" y="361254"/>
                </a:lnTo>
                <a:cubicBezTo>
                  <a:pt x="256539" y="380564"/>
                  <a:pt x="241284" y="395851"/>
                  <a:pt x="221612" y="395851"/>
                </a:cubicBezTo>
                <a:lnTo>
                  <a:pt x="135295" y="395851"/>
                </a:lnTo>
                <a:lnTo>
                  <a:pt x="135295" y="411943"/>
                </a:lnTo>
                <a:lnTo>
                  <a:pt x="158581" y="411943"/>
                </a:lnTo>
                <a:cubicBezTo>
                  <a:pt x="162595" y="411943"/>
                  <a:pt x="165807" y="415563"/>
                  <a:pt x="165807" y="419586"/>
                </a:cubicBezTo>
                <a:cubicBezTo>
                  <a:pt x="165807" y="423207"/>
                  <a:pt x="162595" y="426425"/>
                  <a:pt x="158581" y="426425"/>
                </a:cubicBezTo>
                <a:lnTo>
                  <a:pt x="97557" y="426425"/>
                </a:lnTo>
                <a:cubicBezTo>
                  <a:pt x="93543" y="426425"/>
                  <a:pt x="90732" y="423207"/>
                  <a:pt x="90732" y="419586"/>
                </a:cubicBezTo>
                <a:cubicBezTo>
                  <a:pt x="90732" y="415563"/>
                  <a:pt x="93543" y="411943"/>
                  <a:pt x="97557" y="411943"/>
                </a:cubicBezTo>
                <a:lnTo>
                  <a:pt x="120843" y="411943"/>
                </a:lnTo>
                <a:lnTo>
                  <a:pt x="120843" y="395851"/>
                </a:lnTo>
                <a:lnTo>
                  <a:pt x="34526" y="395851"/>
                </a:lnTo>
                <a:cubicBezTo>
                  <a:pt x="15256" y="395851"/>
                  <a:pt x="0" y="380564"/>
                  <a:pt x="0" y="361254"/>
                </a:cubicBezTo>
                <a:lnTo>
                  <a:pt x="0" y="248613"/>
                </a:lnTo>
                <a:cubicBezTo>
                  <a:pt x="0" y="229304"/>
                  <a:pt x="15256" y="213614"/>
                  <a:pt x="34526" y="213614"/>
                </a:cubicBezTo>
                <a:lnTo>
                  <a:pt x="122047" y="213614"/>
                </a:lnTo>
                <a:lnTo>
                  <a:pt x="122047" y="177409"/>
                </a:lnTo>
                <a:lnTo>
                  <a:pt x="34125" y="177409"/>
                </a:lnTo>
                <a:cubicBezTo>
                  <a:pt x="15256" y="177409"/>
                  <a:pt x="0" y="162122"/>
                  <a:pt x="0" y="143214"/>
                </a:cubicBezTo>
                <a:lnTo>
                  <a:pt x="0" y="34999"/>
                </a:lnTo>
                <a:cubicBezTo>
                  <a:pt x="0" y="16091"/>
                  <a:pt x="15256" y="804"/>
                  <a:pt x="34125" y="804"/>
                </a:cubicBezTo>
                <a:lnTo>
                  <a:pt x="222415" y="804"/>
                </a:lnTo>
                <a:cubicBezTo>
                  <a:pt x="241284" y="804"/>
                  <a:pt x="256539" y="16091"/>
                  <a:pt x="256539" y="34999"/>
                </a:cubicBezTo>
                <a:lnTo>
                  <a:pt x="256539" y="116663"/>
                </a:lnTo>
                <a:lnTo>
                  <a:pt x="270992" y="107813"/>
                </a:lnTo>
                <a:cubicBezTo>
                  <a:pt x="276613" y="104594"/>
                  <a:pt x="282635" y="101376"/>
                  <a:pt x="288657" y="98962"/>
                </a:cubicBezTo>
                <a:lnTo>
                  <a:pt x="288657" y="34596"/>
                </a:lnTo>
                <a:cubicBezTo>
                  <a:pt x="288657" y="15689"/>
                  <a:pt x="303913" y="0"/>
                  <a:pt x="322782"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17" name="Google Shape;617;p41"/>
          <p:cNvSpPr txBox="1"/>
          <p:nvPr/>
        </p:nvSpPr>
        <p:spPr>
          <a:xfrm>
            <a:off x="9090375" y="5682650"/>
            <a:ext cx="6273000" cy="19764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3600">
                <a:solidFill>
                  <a:schemeClr val="lt1"/>
                </a:solidFill>
                <a:latin typeface="Montserrat Light"/>
                <a:ea typeface="Montserrat Light"/>
                <a:cs typeface="Montserrat Light"/>
                <a:sym typeface="Montserrat Light"/>
              </a:rPr>
              <a:t>Creating a network of consumers and building new connections</a:t>
            </a:r>
            <a:endParaRPr sz="3600">
              <a:solidFill>
                <a:schemeClr val="lt1"/>
              </a:solidFill>
            </a:endParaRPr>
          </a:p>
        </p:txBody>
      </p:sp>
      <p:sp>
        <p:nvSpPr>
          <p:cNvPr id="618" name="Google Shape;618;p41"/>
          <p:cNvSpPr txBox="1"/>
          <p:nvPr/>
        </p:nvSpPr>
        <p:spPr>
          <a:xfrm>
            <a:off x="8976076" y="4457882"/>
            <a:ext cx="6273000" cy="10158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6000">
                <a:solidFill>
                  <a:schemeClr val="accent4"/>
                </a:solidFill>
                <a:latin typeface="Playfair Display"/>
                <a:ea typeface="Playfair Display"/>
                <a:cs typeface="Playfair Display"/>
                <a:sym typeface="Playfair Display"/>
              </a:rPr>
              <a:t>Connection</a:t>
            </a:r>
            <a:endParaRPr sz="6000"/>
          </a:p>
        </p:txBody>
      </p:sp>
      <p:sp>
        <p:nvSpPr>
          <p:cNvPr id="619" name="Google Shape;619;p41"/>
          <p:cNvSpPr/>
          <p:nvPr/>
        </p:nvSpPr>
        <p:spPr>
          <a:xfrm>
            <a:off x="3271033" y="8279878"/>
            <a:ext cx="4097810" cy="4097810"/>
          </a:xfrm>
          <a:custGeom>
            <a:rect b="b" l="l" r="r" t="t"/>
            <a:pathLst>
              <a:path extrusionOk="0" h="3288" w="3288">
                <a:moveTo>
                  <a:pt x="3287" y="1644"/>
                </a:moveTo>
                <a:lnTo>
                  <a:pt x="3287" y="1644"/>
                </a:lnTo>
                <a:cubicBezTo>
                  <a:pt x="3287" y="2552"/>
                  <a:pt x="2551" y="3287"/>
                  <a:pt x="1644" y="3287"/>
                </a:cubicBezTo>
                <a:cubicBezTo>
                  <a:pt x="736" y="3287"/>
                  <a:pt x="0" y="2552"/>
                  <a:pt x="0" y="1644"/>
                </a:cubicBezTo>
                <a:cubicBezTo>
                  <a:pt x="0" y="736"/>
                  <a:pt x="736" y="0"/>
                  <a:pt x="1644" y="0"/>
                </a:cubicBezTo>
                <a:cubicBezTo>
                  <a:pt x="2551" y="0"/>
                  <a:pt x="3287" y="736"/>
                  <a:pt x="3287" y="1644"/>
                </a:cubicBezTo>
              </a:path>
            </a:pathLst>
          </a:custGeom>
          <a:solidFill>
            <a:schemeClr val="accent2">
              <a:alpha val="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620" name="Google Shape;620;p41"/>
          <p:cNvSpPr txBox="1"/>
          <p:nvPr/>
        </p:nvSpPr>
        <p:spPr>
          <a:xfrm>
            <a:off x="2183401" y="5682650"/>
            <a:ext cx="6768600" cy="19764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3600">
                <a:solidFill>
                  <a:schemeClr val="lt1"/>
                </a:solidFill>
                <a:latin typeface="Montserrat Light"/>
                <a:ea typeface="Montserrat Light"/>
                <a:cs typeface="Montserrat Light"/>
                <a:sym typeface="Montserrat Light"/>
              </a:rPr>
              <a:t>Games, teams, stakes &amp; rewards for enjoyment and excitement</a:t>
            </a:r>
            <a:endParaRPr sz="1800">
              <a:solidFill>
                <a:schemeClr val="lt1"/>
              </a:solidFill>
            </a:endParaRPr>
          </a:p>
        </p:txBody>
      </p:sp>
      <p:sp>
        <p:nvSpPr>
          <p:cNvPr id="621" name="Google Shape;621;p41"/>
          <p:cNvSpPr txBox="1"/>
          <p:nvPr/>
        </p:nvSpPr>
        <p:spPr>
          <a:xfrm>
            <a:off x="2183390" y="4457882"/>
            <a:ext cx="6273000" cy="10158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6000">
                <a:solidFill>
                  <a:schemeClr val="accent2"/>
                </a:solidFill>
                <a:latin typeface="Playfair Display"/>
                <a:ea typeface="Playfair Display"/>
                <a:cs typeface="Playfair Display"/>
                <a:sym typeface="Playfair Display"/>
              </a:rPr>
              <a:t>Gamification</a:t>
            </a:r>
            <a:endParaRPr sz="2600"/>
          </a:p>
        </p:txBody>
      </p:sp>
      <p:sp>
        <p:nvSpPr>
          <p:cNvPr id="622" name="Google Shape;622;p41"/>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8000">
                <a:solidFill>
                  <a:schemeClr val="dk2"/>
                </a:solidFill>
                <a:latin typeface="Playfair Display ExtraBold"/>
                <a:ea typeface="Playfair Display ExtraBold"/>
                <a:cs typeface="Playfair Display ExtraBold"/>
                <a:sym typeface="Playfair Display ExtraBold"/>
              </a:rPr>
              <a:t>Key Learning Areas</a:t>
            </a:r>
            <a:endParaRPr/>
          </a:p>
        </p:txBody>
      </p:sp>
      <p:sp>
        <p:nvSpPr>
          <p:cNvPr id="623" name="Google Shape;623;p41"/>
          <p:cNvSpPr/>
          <p:nvPr/>
        </p:nvSpPr>
        <p:spPr>
          <a:xfrm>
            <a:off x="4382710" y="9482269"/>
            <a:ext cx="1884569" cy="1693051"/>
          </a:xfrm>
          <a:custGeom>
            <a:rect b="b" l="l" r="r" t="t"/>
            <a:pathLst>
              <a:path extrusionOk="0" h="516962" w="575441">
                <a:moveTo>
                  <a:pt x="380847" y="439408"/>
                </a:moveTo>
                <a:lnTo>
                  <a:pt x="431617" y="439408"/>
                </a:lnTo>
                <a:cubicBezTo>
                  <a:pt x="457202" y="439408"/>
                  <a:pt x="477990" y="460928"/>
                  <a:pt x="477990" y="486509"/>
                </a:cubicBezTo>
                <a:lnTo>
                  <a:pt x="477990" y="509653"/>
                </a:lnTo>
                <a:cubicBezTo>
                  <a:pt x="477990" y="513714"/>
                  <a:pt x="474392" y="516962"/>
                  <a:pt x="470795" y="516962"/>
                </a:cubicBezTo>
                <a:cubicBezTo>
                  <a:pt x="467197" y="516962"/>
                  <a:pt x="463599" y="513714"/>
                  <a:pt x="463599" y="509653"/>
                </a:cubicBezTo>
                <a:lnTo>
                  <a:pt x="463599" y="486509"/>
                </a:lnTo>
                <a:cubicBezTo>
                  <a:pt x="463599" y="468643"/>
                  <a:pt x="449207" y="454026"/>
                  <a:pt x="431617" y="454026"/>
                </a:cubicBezTo>
                <a:lnTo>
                  <a:pt x="380847" y="454026"/>
                </a:lnTo>
                <a:cubicBezTo>
                  <a:pt x="363257" y="454026"/>
                  <a:pt x="348865" y="468643"/>
                  <a:pt x="348865" y="486509"/>
                </a:cubicBezTo>
                <a:lnTo>
                  <a:pt x="348865" y="509247"/>
                </a:lnTo>
                <a:cubicBezTo>
                  <a:pt x="348865" y="513308"/>
                  <a:pt x="345667" y="516556"/>
                  <a:pt x="341669" y="516556"/>
                </a:cubicBezTo>
                <a:cubicBezTo>
                  <a:pt x="338071" y="516556"/>
                  <a:pt x="334873" y="513308"/>
                  <a:pt x="334873" y="509247"/>
                </a:cubicBezTo>
                <a:lnTo>
                  <a:pt x="334873" y="486509"/>
                </a:lnTo>
                <a:cubicBezTo>
                  <a:pt x="334873" y="460928"/>
                  <a:pt x="355261" y="439408"/>
                  <a:pt x="380847" y="439408"/>
                </a:cubicBezTo>
                <a:close/>
                <a:moveTo>
                  <a:pt x="145196" y="439408"/>
                </a:moveTo>
                <a:lnTo>
                  <a:pt x="195966" y="439408"/>
                </a:lnTo>
                <a:cubicBezTo>
                  <a:pt x="221551" y="439408"/>
                  <a:pt x="242339" y="460928"/>
                  <a:pt x="242339" y="486509"/>
                </a:cubicBezTo>
                <a:lnTo>
                  <a:pt x="242339" y="509653"/>
                </a:lnTo>
                <a:cubicBezTo>
                  <a:pt x="242339" y="513714"/>
                  <a:pt x="238741" y="516962"/>
                  <a:pt x="234744" y="516962"/>
                </a:cubicBezTo>
                <a:cubicBezTo>
                  <a:pt x="231146" y="516962"/>
                  <a:pt x="227948" y="513714"/>
                  <a:pt x="227948" y="509653"/>
                </a:cubicBezTo>
                <a:lnTo>
                  <a:pt x="227948" y="486509"/>
                </a:lnTo>
                <a:cubicBezTo>
                  <a:pt x="227948" y="468643"/>
                  <a:pt x="213956" y="454026"/>
                  <a:pt x="195966" y="454026"/>
                </a:cubicBezTo>
                <a:lnTo>
                  <a:pt x="145196" y="454026"/>
                </a:lnTo>
                <a:cubicBezTo>
                  <a:pt x="127605" y="454026"/>
                  <a:pt x="113214" y="468643"/>
                  <a:pt x="113214" y="486509"/>
                </a:cubicBezTo>
                <a:lnTo>
                  <a:pt x="113214" y="509247"/>
                </a:lnTo>
                <a:cubicBezTo>
                  <a:pt x="113214" y="513308"/>
                  <a:pt x="110016" y="516556"/>
                  <a:pt x="106018" y="516556"/>
                </a:cubicBezTo>
                <a:cubicBezTo>
                  <a:pt x="102020" y="516556"/>
                  <a:pt x="99222" y="513308"/>
                  <a:pt x="99222" y="509247"/>
                </a:cubicBezTo>
                <a:lnTo>
                  <a:pt x="99222" y="486509"/>
                </a:lnTo>
                <a:cubicBezTo>
                  <a:pt x="99222" y="460928"/>
                  <a:pt x="119610" y="439408"/>
                  <a:pt x="145196" y="439408"/>
                </a:cubicBezTo>
                <a:close/>
                <a:moveTo>
                  <a:pt x="406631" y="375635"/>
                </a:moveTo>
                <a:cubicBezTo>
                  <a:pt x="393257" y="375635"/>
                  <a:pt x="383126" y="386577"/>
                  <a:pt x="383126" y="399546"/>
                </a:cubicBezTo>
                <a:cubicBezTo>
                  <a:pt x="383126" y="412514"/>
                  <a:pt x="393257" y="423051"/>
                  <a:pt x="406631" y="423051"/>
                </a:cubicBezTo>
                <a:cubicBezTo>
                  <a:pt x="419599" y="423051"/>
                  <a:pt x="430136" y="412514"/>
                  <a:pt x="430136" y="399546"/>
                </a:cubicBezTo>
                <a:cubicBezTo>
                  <a:pt x="430136" y="390630"/>
                  <a:pt x="425273" y="382525"/>
                  <a:pt x="417167" y="378472"/>
                </a:cubicBezTo>
                <a:cubicBezTo>
                  <a:pt x="413925" y="376851"/>
                  <a:pt x="410278" y="375635"/>
                  <a:pt x="406631" y="375635"/>
                </a:cubicBezTo>
                <a:close/>
                <a:moveTo>
                  <a:pt x="170979" y="375635"/>
                </a:moveTo>
                <a:cubicBezTo>
                  <a:pt x="157605" y="375635"/>
                  <a:pt x="147474" y="386577"/>
                  <a:pt x="147474" y="399546"/>
                </a:cubicBezTo>
                <a:cubicBezTo>
                  <a:pt x="147474" y="412514"/>
                  <a:pt x="157605" y="423051"/>
                  <a:pt x="170979" y="423051"/>
                </a:cubicBezTo>
                <a:cubicBezTo>
                  <a:pt x="183542" y="423051"/>
                  <a:pt x="194484" y="412514"/>
                  <a:pt x="194484" y="399546"/>
                </a:cubicBezTo>
                <a:cubicBezTo>
                  <a:pt x="194484" y="390630"/>
                  <a:pt x="189621" y="382525"/>
                  <a:pt x="181515" y="378472"/>
                </a:cubicBezTo>
                <a:cubicBezTo>
                  <a:pt x="178273" y="376851"/>
                  <a:pt x="174626" y="375635"/>
                  <a:pt x="170979" y="375635"/>
                </a:cubicBezTo>
                <a:close/>
                <a:moveTo>
                  <a:pt x="406631" y="361451"/>
                </a:moveTo>
                <a:cubicBezTo>
                  <a:pt x="412710" y="361451"/>
                  <a:pt x="418383" y="363072"/>
                  <a:pt x="424057" y="365504"/>
                </a:cubicBezTo>
                <a:cubicBezTo>
                  <a:pt x="436620" y="371988"/>
                  <a:pt x="444320" y="384956"/>
                  <a:pt x="444320" y="399546"/>
                </a:cubicBezTo>
                <a:cubicBezTo>
                  <a:pt x="444320" y="420214"/>
                  <a:pt x="427299" y="437235"/>
                  <a:pt x="406631" y="437235"/>
                </a:cubicBezTo>
                <a:cubicBezTo>
                  <a:pt x="385962" y="437235"/>
                  <a:pt x="368536" y="420214"/>
                  <a:pt x="368536" y="399546"/>
                </a:cubicBezTo>
                <a:cubicBezTo>
                  <a:pt x="368536" y="378472"/>
                  <a:pt x="385962" y="361451"/>
                  <a:pt x="406631" y="361451"/>
                </a:cubicBezTo>
                <a:close/>
                <a:moveTo>
                  <a:pt x="170979" y="361451"/>
                </a:moveTo>
                <a:cubicBezTo>
                  <a:pt x="177058" y="361451"/>
                  <a:pt x="182731" y="363072"/>
                  <a:pt x="188405" y="365504"/>
                </a:cubicBezTo>
                <a:cubicBezTo>
                  <a:pt x="200968" y="371988"/>
                  <a:pt x="208668" y="384956"/>
                  <a:pt x="208668" y="399546"/>
                </a:cubicBezTo>
                <a:cubicBezTo>
                  <a:pt x="208668" y="420214"/>
                  <a:pt x="191647" y="437235"/>
                  <a:pt x="170979" y="437235"/>
                </a:cubicBezTo>
                <a:cubicBezTo>
                  <a:pt x="149905" y="437235"/>
                  <a:pt x="132884" y="420214"/>
                  <a:pt x="132884" y="399546"/>
                </a:cubicBezTo>
                <a:cubicBezTo>
                  <a:pt x="132884" y="378472"/>
                  <a:pt x="149905" y="361451"/>
                  <a:pt x="170979" y="361451"/>
                </a:cubicBezTo>
                <a:close/>
                <a:moveTo>
                  <a:pt x="263572" y="275206"/>
                </a:moveTo>
                <a:cubicBezTo>
                  <a:pt x="245891" y="275206"/>
                  <a:pt x="231425" y="289710"/>
                  <a:pt x="231425" y="307438"/>
                </a:cubicBezTo>
                <a:lnTo>
                  <a:pt x="231425" y="342088"/>
                </a:lnTo>
                <a:cubicBezTo>
                  <a:pt x="235444" y="344505"/>
                  <a:pt x="239060" y="347325"/>
                  <a:pt x="243480" y="348937"/>
                </a:cubicBezTo>
                <a:lnTo>
                  <a:pt x="243480" y="322748"/>
                </a:lnTo>
                <a:cubicBezTo>
                  <a:pt x="243480" y="318719"/>
                  <a:pt x="246695" y="315496"/>
                  <a:pt x="250713" y="315496"/>
                </a:cubicBezTo>
                <a:cubicBezTo>
                  <a:pt x="254732" y="315496"/>
                  <a:pt x="257946" y="318719"/>
                  <a:pt x="257946" y="322748"/>
                </a:cubicBezTo>
                <a:lnTo>
                  <a:pt x="257946" y="354578"/>
                </a:lnTo>
                <a:cubicBezTo>
                  <a:pt x="265581" y="356995"/>
                  <a:pt x="273618" y="358204"/>
                  <a:pt x="281654" y="359010"/>
                </a:cubicBezTo>
                <a:lnTo>
                  <a:pt x="281654" y="338059"/>
                </a:lnTo>
                <a:cubicBezTo>
                  <a:pt x="281654" y="334030"/>
                  <a:pt x="284869" y="330806"/>
                  <a:pt x="288887" y="330806"/>
                </a:cubicBezTo>
                <a:cubicBezTo>
                  <a:pt x="292906" y="330806"/>
                  <a:pt x="296120" y="334030"/>
                  <a:pt x="296120" y="338059"/>
                </a:cubicBezTo>
                <a:lnTo>
                  <a:pt x="296120" y="359010"/>
                </a:lnTo>
                <a:cubicBezTo>
                  <a:pt x="304559" y="358204"/>
                  <a:pt x="312194" y="356995"/>
                  <a:pt x="319427" y="354578"/>
                </a:cubicBezTo>
                <a:lnTo>
                  <a:pt x="319427" y="322748"/>
                </a:lnTo>
                <a:cubicBezTo>
                  <a:pt x="319427" y="318719"/>
                  <a:pt x="323043" y="315496"/>
                  <a:pt x="327062" y="315496"/>
                </a:cubicBezTo>
                <a:cubicBezTo>
                  <a:pt x="330678" y="315496"/>
                  <a:pt x="333893" y="318719"/>
                  <a:pt x="333893" y="322748"/>
                </a:cubicBezTo>
                <a:lnTo>
                  <a:pt x="333893" y="349340"/>
                </a:lnTo>
                <a:cubicBezTo>
                  <a:pt x="338313" y="347325"/>
                  <a:pt x="342733" y="344505"/>
                  <a:pt x="346751" y="342088"/>
                </a:cubicBezTo>
                <a:lnTo>
                  <a:pt x="346751" y="307438"/>
                </a:lnTo>
                <a:cubicBezTo>
                  <a:pt x="346751" y="289710"/>
                  <a:pt x="331884" y="275206"/>
                  <a:pt x="314605" y="275206"/>
                </a:cubicBezTo>
                <a:close/>
                <a:moveTo>
                  <a:pt x="478697" y="260455"/>
                </a:moveTo>
                <a:lnTo>
                  <a:pt x="529468" y="260455"/>
                </a:lnTo>
                <a:cubicBezTo>
                  <a:pt x="555053" y="260455"/>
                  <a:pt x="575441" y="281109"/>
                  <a:pt x="575441" y="307028"/>
                </a:cubicBezTo>
                <a:lnTo>
                  <a:pt x="575441" y="338212"/>
                </a:lnTo>
                <a:cubicBezTo>
                  <a:pt x="575441" y="341857"/>
                  <a:pt x="572243" y="345097"/>
                  <a:pt x="568645" y="345097"/>
                </a:cubicBezTo>
                <a:cubicBezTo>
                  <a:pt x="564648" y="345097"/>
                  <a:pt x="561449" y="341857"/>
                  <a:pt x="561449" y="338212"/>
                </a:cubicBezTo>
                <a:lnTo>
                  <a:pt x="561449" y="307028"/>
                </a:lnTo>
                <a:cubicBezTo>
                  <a:pt x="561449" y="289209"/>
                  <a:pt x="547058" y="274630"/>
                  <a:pt x="529468" y="274630"/>
                </a:cubicBezTo>
                <a:lnTo>
                  <a:pt x="478697" y="274630"/>
                </a:lnTo>
                <a:cubicBezTo>
                  <a:pt x="461107" y="274630"/>
                  <a:pt x="446716" y="289209"/>
                  <a:pt x="446716" y="307028"/>
                </a:cubicBezTo>
                <a:cubicBezTo>
                  <a:pt x="446716" y="310673"/>
                  <a:pt x="443518" y="314318"/>
                  <a:pt x="439520" y="314318"/>
                </a:cubicBezTo>
                <a:cubicBezTo>
                  <a:pt x="435922" y="314318"/>
                  <a:pt x="432324" y="310673"/>
                  <a:pt x="432324" y="307028"/>
                </a:cubicBezTo>
                <a:cubicBezTo>
                  <a:pt x="432324" y="281109"/>
                  <a:pt x="453112" y="260455"/>
                  <a:pt x="478697" y="260455"/>
                </a:cubicBezTo>
                <a:close/>
                <a:moveTo>
                  <a:pt x="46102" y="260455"/>
                </a:moveTo>
                <a:lnTo>
                  <a:pt x="97014" y="260455"/>
                </a:lnTo>
                <a:cubicBezTo>
                  <a:pt x="122270" y="260455"/>
                  <a:pt x="143116" y="280776"/>
                  <a:pt x="143116" y="306277"/>
                </a:cubicBezTo>
                <a:cubicBezTo>
                  <a:pt x="143116" y="309863"/>
                  <a:pt x="139909" y="313449"/>
                  <a:pt x="135900" y="313449"/>
                </a:cubicBezTo>
                <a:cubicBezTo>
                  <a:pt x="132292" y="313449"/>
                  <a:pt x="129085" y="309863"/>
                  <a:pt x="129085" y="306277"/>
                </a:cubicBezTo>
                <a:cubicBezTo>
                  <a:pt x="129085" y="288745"/>
                  <a:pt x="114653" y="274401"/>
                  <a:pt x="97014" y="274401"/>
                </a:cubicBezTo>
                <a:lnTo>
                  <a:pt x="46102" y="274401"/>
                </a:lnTo>
                <a:cubicBezTo>
                  <a:pt x="28463" y="274401"/>
                  <a:pt x="14031" y="288745"/>
                  <a:pt x="14031" y="306277"/>
                </a:cubicBezTo>
                <a:lnTo>
                  <a:pt x="14031" y="336161"/>
                </a:lnTo>
                <a:cubicBezTo>
                  <a:pt x="14031" y="340145"/>
                  <a:pt x="10824" y="343333"/>
                  <a:pt x="6815" y="343333"/>
                </a:cubicBezTo>
                <a:cubicBezTo>
                  <a:pt x="2806" y="343333"/>
                  <a:pt x="0" y="340145"/>
                  <a:pt x="0" y="336161"/>
                </a:cubicBezTo>
                <a:lnTo>
                  <a:pt x="0" y="306277"/>
                </a:lnTo>
                <a:cubicBezTo>
                  <a:pt x="0" y="280776"/>
                  <a:pt x="20445" y="260455"/>
                  <a:pt x="46102" y="260455"/>
                </a:cubicBezTo>
                <a:close/>
                <a:moveTo>
                  <a:pt x="505650" y="196679"/>
                </a:moveTo>
                <a:cubicBezTo>
                  <a:pt x="492347" y="196679"/>
                  <a:pt x="482269" y="207621"/>
                  <a:pt x="482269" y="220184"/>
                </a:cubicBezTo>
                <a:cubicBezTo>
                  <a:pt x="482269" y="233153"/>
                  <a:pt x="492347" y="243689"/>
                  <a:pt x="505650" y="243689"/>
                </a:cubicBezTo>
                <a:cubicBezTo>
                  <a:pt x="518550" y="243689"/>
                  <a:pt x="528628" y="233153"/>
                  <a:pt x="528628" y="220184"/>
                </a:cubicBezTo>
                <a:cubicBezTo>
                  <a:pt x="528628" y="211269"/>
                  <a:pt x="523790" y="203569"/>
                  <a:pt x="516131" y="199111"/>
                </a:cubicBezTo>
                <a:cubicBezTo>
                  <a:pt x="512906" y="197490"/>
                  <a:pt x="509278" y="196679"/>
                  <a:pt x="505650" y="196679"/>
                </a:cubicBezTo>
                <a:close/>
                <a:moveTo>
                  <a:pt x="287515" y="196679"/>
                </a:moveTo>
                <a:cubicBezTo>
                  <a:pt x="274952" y="196679"/>
                  <a:pt x="264010" y="207621"/>
                  <a:pt x="264010" y="220184"/>
                </a:cubicBezTo>
                <a:cubicBezTo>
                  <a:pt x="264010" y="233153"/>
                  <a:pt x="274952" y="243689"/>
                  <a:pt x="287515" y="243689"/>
                </a:cubicBezTo>
                <a:cubicBezTo>
                  <a:pt x="300889" y="243689"/>
                  <a:pt x="311020" y="233153"/>
                  <a:pt x="311020" y="220184"/>
                </a:cubicBezTo>
                <a:cubicBezTo>
                  <a:pt x="311020" y="211269"/>
                  <a:pt x="306157" y="203569"/>
                  <a:pt x="298457" y="199111"/>
                </a:cubicBezTo>
                <a:cubicBezTo>
                  <a:pt x="294810" y="197490"/>
                  <a:pt x="291568" y="196679"/>
                  <a:pt x="287515" y="196679"/>
                </a:cubicBezTo>
                <a:close/>
                <a:moveTo>
                  <a:pt x="71756" y="196679"/>
                </a:moveTo>
                <a:cubicBezTo>
                  <a:pt x="58383" y="196679"/>
                  <a:pt x="47846" y="207621"/>
                  <a:pt x="47846" y="220184"/>
                </a:cubicBezTo>
                <a:cubicBezTo>
                  <a:pt x="47846" y="233153"/>
                  <a:pt x="58383" y="243689"/>
                  <a:pt x="71756" y="243689"/>
                </a:cubicBezTo>
                <a:cubicBezTo>
                  <a:pt x="84319" y="243689"/>
                  <a:pt x="95261" y="233153"/>
                  <a:pt x="95261" y="220184"/>
                </a:cubicBezTo>
                <a:cubicBezTo>
                  <a:pt x="95261" y="211269"/>
                  <a:pt x="90398" y="203569"/>
                  <a:pt x="82293" y="199111"/>
                </a:cubicBezTo>
                <a:cubicBezTo>
                  <a:pt x="79051" y="197490"/>
                  <a:pt x="75404" y="196679"/>
                  <a:pt x="71756" y="196679"/>
                </a:cubicBezTo>
                <a:close/>
                <a:moveTo>
                  <a:pt x="505650" y="182495"/>
                </a:moveTo>
                <a:cubicBezTo>
                  <a:pt x="511294" y="182495"/>
                  <a:pt x="517340" y="183711"/>
                  <a:pt x="522581" y="186548"/>
                </a:cubicBezTo>
                <a:cubicBezTo>
                  <a:pt x="535481" y="193032"/>
                  <a:pt x="543543" y="206406"/>
                  <a:pt x="543543" y="220184"/>
                </a:cubicBezTo>
                <a:cubicBezTo>
                  <a:pt x="543543" y="241258"/>
                  <a:pt x="526209" y="258279"/>
                  <a:pt x="505650" y="258279"/>
                </a:cubicBezTo>
                <a:cubicBezTo>
                  <a:pt x="484688" y="258279"/>
                  <a:pt x="467757" y="241258"/>
                  <a:pt x="467757" y="220184"/>
                </a:cubicBezTo>
                <a:cubicBezTo>
                  <a:pt x="467757" y="199111"/>
                  <a:pt x="484688" y="182495"/>
                  <a:pt x="505650" y="182495"/>
                </a:cubicBezTo>
                <a:close/>
                <a:moveTo>
                  <a:pt x="287515" y="182495"/>
                </a:moveTo>
                <a:cubicBezTo>
                  <a:pt x="293594" y="182495"/>
                  <a:pt x="299673" y="183711"/>
                  <a:pt x="304942" y="186548"/>
                </a:cubicBezTo>
                <a:cubicBezTo>
                  <a:pt x="317505" y="193032"/>
                  <a:pt x="325610" y="206406"/>
                  <a:pt x="325610" y="220184"/>
                </a:cubicBezTo>
                <a:cubicBezTo>
                  <a:pt x="325610" y="241258"/>
                  <a:pt x="308589" y="258279"/>
                  <a:pt x="287515" y="258279"/>
                </a:cubicBezTo>
                <a:cubicBezTo>
                  <a:pt x="266847" y="258279"/>
                  <a:pt x="249826" y="241258"/>
                  <a:pt x="249826" y="220184"/>
                </a:cubicBezTo>
                <a:cubicBezTo>
                  <a:pt x="249826" y="199111"/>
                  <a:pt x="266847" y="182495"/>
                  <a:pt x="287515" y="182495"/>
                </a:cubicBezTo>
                <a:close/>
                <a:moveTo>
                  <a:pt x="71756" y="182495"/>
                </a:moveTo>
                <a:cubicBezTo>
                  <a:pt x="77430" y="182495"/>
                  <a:pt x="83509" y="183711"/>
                  <a:pt x="89183" y="186548"/>
                </a:cubicBezTo>
                <a:cubicBezTo>
                  <a:pt x="101746" y="193032"/>
                  <a:pt x="109446" y="206406"/>
                  <a:pt x="109446" y="220184"/>
                </a:cubicBezTo>
                <a:cubicBezTo>
                  <a:pt x="109446" y="241258"/>
                  <a:pt x="92425" y="258279"/>
                  <a:pt x="71756" y="258279"/>
                </a:cubicBezTo>
                <a:cubicBezTo>
                  <a:pt x="50683" y="258279"/>
                  <a:pt x="33662" y="241258"/>
                  <a:pt x="33662" y="220184"/>
                </a:cubicBezTo>
                <a:cubicBezTo>
                  <a:pt x="33662" y="199111"/>
                  <a:pt x="50683" y="182495"/>
                  <a:pt x="71756" y="182495"/>
                </a:cubicBezTo>
                <a:close/>
                <a:moveTo>
                  <a:pt x="281654" y="148695"/>
                </a:moveTo>
                <a:cubicBezTo>
                  <a:pt x="227809" y="152321"/>
                  <a:pt x="184813" y="197043"/>
                  <a:pt x="184009" y="252241"/>
                </a:cubicBezTo>
                <a:lnTo>
                  <a:pt x="205306" y="252241"/>
                </a:lnTo>
                <a:cubicBezTo>
                  <a:pt x="209325" y="252241"/>
                  <a:pt x="212137" y="255464"/>
                  <a:pt x="212137" y="259493"/>
                </a:cubicBezTo>
                <a:cubicBezTo>
                  <a:pt x="212137" y="263522"/>
                  <a:pt x="209325" y="266342"/>
                  <a:pt x="205306" y="266342"/>
                </a:cubicBezTo>
                <a:lnTo>
                  <a:pt x="184813" y="266342"/>
                </a:lnTo>
                <a:cubicBezTo>
                  <a:pt x="187626" y="291725"/>
                  <a:pt x="199681" y="314287"/>
                  <a:pt x="216959" y="330806"/>
                </a:cubicBezTo>
                <a:lnTo>
                  <a:pt x="216959" y="307438"/>
                </a:lnTo>
                <a:cubicBezTo>
                  <a:pt x="216959" y="281652"/>
                  <a:pt x="237855" y="261104"/>
                  <a:pt x="263572" y="261104"/>
                </a:cubicBezTo>
                <a:lnTo>
                  <a:pt x="314605" y="261104"/>
                </a:lnTo>
                <a:cubicBezTo>
                  <a:pt x="340322" y="261104"/>
                  <a:pt x="360816" y="281652"/>
                  <a:pt x="360816" y="307438"/>
                </a:cubicBezTo>
                <a:lnTo>
                  <a:pt x="360816" y="330806"/>
                </a:lnTo>
                <a:cubicBezTo>
                  <a:pt x="378496" y="314287"/>
                  <a:pt x="390149" y="291725"/>
                  <a:pt x="393364" y="266342"/>
                </a:cubicBezTo>
                <a:lnTo>
                  <a:pt x="372871" y="266342"/>
                </a:lnTo>
                <a:cubicBezTo>
                  <a:pt x="368450" y="266342"/>
                  <a:pt x="365236" y="263522"/>
                  <a:pt x="365236" y="259493"/>
                </a:cubicBezTo>
                <a:cubicBezTo>
                  <a:pt x="365236" y="255464"/>
                  <a:pt x="368450" y="252241"/>
                  <a:pt x="372871" y="252241"/>
                </a:cubicBezTo>
                <a:lnTo>
                  <a:pt x="393766" y="252241"/>
                </a:lnTo>
                <a:cubicBezTo>
                  <a:pt x="393364" y="213159"/>
                  <a:pt x="371665" y="178107"/>
                  <a:pt x="337107" y="159976"/>
                </a:cubicBezTo>
                <a:cubicBezTo>
                  <a:pt x="324249" y="153530"/>
                  <a:pt x="310586" y="149904"/>
                  <a:pt x="296120" y="148695"/>
                </a:cubicBezTo>
                <a:lnTo>
                  <a:pt x="296120" y="170049"/>
                </a:lnTo>
                <a:cubicBezTo>
                  <a:pt x="296120" y="174078"/>
                  <a:pt x="292906" y="177301"/>
                  <a:pt x="288887" y="177301"/>
                </a:cubicBezTo>
                <a:cubicBezTo>
                  <a:pt x="284869" y="177301"/>
                  <a:pt x="281654" y="174078"/>
                  <a:pt x="281654" y="170049"/>
                </a:cubicBezTo>
                <a:close/>
                <a:moveTo>
                  <a:pt x="288887" y="102764"/>
                </a:moveTo>
                <a:cubicBezTo>
                  <a:pt x="292906" y="102764"/>
                  <a:pt x="296120" y="105584"/>
                  <a:pt x="296120" y="109613"/>
                </a:cubicBezTo>
                <a:lnTo>
                  <a:pt x="296120" y="134190"/>
                </a:lnTo>
                <a:cubicBezTo>
                  <a:pt x="312596" y="135399"/>
                  <a:pt x="329071" y="139831"/>
                  <a:pt x="343939" y="147486"/>
                </a:cubicBezTo>
                <a:cubicBezTo>
                  <a:pt x="382916" y="167631"/>
                  <a:pt x="407428" y="208324"/>
                  <a:pt x="408232" y="252241"/>
                </a:cubicBezTo>
                <a:lnTo>
                  <a:pt x="433547" y="252241"/>
                </a:lnTo>
                <a:cubicBezTo>
                  <a:pt x="437164" y="252241"/>
                  <a:pt x="440780" y="255464"/>
                  <a:pt x="440780" y="259493"/>
                </a:cubicBezTo>
                <a:cubicBezTo>
                  <a:pt x="440780" y="263522"/>
                  <a:pt x="437164" y="266342"/>
                  <a:pt x="433547" y="266342"/>
                </a:cubicBezTo>
                <a:lnTo>
                  <a:pt x="407428" y="266342"/>
                </a:lnTo>
                <a:cubicBezTo>
                  <a:pt x="403812" y="301395"/>
                  <a:pt x="385327" y="331612"/>
                  <a:pt x="358405" y="350952"/>
                </a:cubicBezTo>
                <a:cubicBezTo>
                  <a:pt x="358003" y="351757"/>
                  <a:pt x="357601" y="351757"/>
                  <a:pt x="357199" y="352160"/>
                </a:cubicBezTo>
                <a:cubicBezTo>
                  <a:pt x="339518" y="364650"/>
                  <a:pt x="318623" y="371902"/>
                  <a:pt x="296120" y="373514"/>
                </a:cubicBezTo>
                <a:lnTo>
                  <a:pt x="296120" y="398494"/>
                </a:lnTo>
                <a:cubicBezTo>
                  <a:pt x="296120" y="402523"/>
                  <a:pt x="292906" y="405343"/>
                  <a:pt x="288887" y="405343"/>
                </a:cubicBezTo>
                <a:cubicBezTo>
                  <a:pt x="284869" y="405343"/>
                  <a:pt x="281654" y="402523"/>
                  <a:pt x="281654" y="398494"/>
                </a:cubicBezTo>
                <a:lnTo>
                  <a:pt x="281654" y="373514"/>
                </a:lnTo>
                <a:cubicBezTo>
                  <a:pt x="223389" y="369888"/>
                  <a:pt x="176374" y="324360"/>
                  <a:pt x="170347" y="266342"/>
                </a:cubicBezTo>
                <a:lnTo>
                  <a:pt x="145031" y="266342"/>
                </a:lnTo>
                <a:cubicBezTo>
                  <a:pt x="141415" y="266342"/>
                  <a:pt x="138200" y="263522"/>
                  <a:pt x="138200" y="259493"/>
                </a:cubicBezTo>
                <a:cubicBezTo>
                  <a:pt x="138200" y="255464"/>
                  <a:pt x="141415" y="252241"/>
                  <a:pt x="145031" y="252241"/>
                </a:cubicBezTo>
                <a:lnTo>
                  <a:pt x="169945" y="252241"/>
                </a:lnTo>
                <a:cubicBezTo>
                  <a:pt x="170749" y="189388"/>
                  <a:pt x="219772" y="138219"/>
                  <a:pt x="281654" y="134190"/>
                </a:cubicBezTo>
                <a:lnTo>
                  <a:pt x="281654" y="109613"/>
                </a:lnTo>
                <a:cubicBezTo>
                  <a:pt x="281654" y="105584"/>
                  <a:pt x="284869" y="102764"/>
                  <a:pt x="288887" y="102764"/>
                </a:cubicBezTo>
                <a:close/>
                <a:moveTo>
                  <a:pt x="380847" y="77957"/>
                </a:moveTo>
                <a:lnTo>
                  <a:pt x="431617" y="77957"/>
                </a:lnTo>
                <a:cubicBezTo>
                  <a:pt x="457202" y="77957"/>
                  <a:pt x="477990" y="98817"/>
                  <a:pt x="477990" y="124091"/>
                </a:cubicBezTo>
                <a:lnTo>
                  <a:pt x="477990" y="154981"/>
                </a:lnTo>
                <a:cubicBezTo>
                  <a:pt x="477990" y="158992"/>
                  <a:pt x="474392" y="162603"/>
                  <a:pt x="470795" y="162603"/>
                </a:cubicBezTo>
                <a:cubicBezTo>
                  <a:pt x="467197" y="162603"/>
                  <a:pt x="463599" y="158992"/>
                  <a:pt x="463599" y="154981"/>
                </a:cubicBezTo>
                <a:lnTo>
                  <a:pt x="463599" y="124091"/>
                </a:lnTo>
                <a:cubicBezTo>
                  <a:pt x="463599" y="106841"/>
                  <a:pt x="449207" y="92399"/>
                  <a:pt x="431617" y="92399"/>
                </a:cubicBezTo>
                <a:lnTo>
                  <a:pt x="380847" y="92399"/>
                </a:lnTo>
                <a:cubicBezTo>
                  <a:pt x="363257" y="92399"/>
                  <a:pt x="348865" y="106841"/>
                  <a:pt x="348865" y="124091"/>
                </a:cubicBezTo>
                <a:cubicBezTo>
                  <a:pt x="348865" y="128103"/>
                  <a:pt x="345667" y="131713"/>
                  <a:pt x="341669" y="131713"/>
                </a:cubicBezTo>
                <a:cubicBezTo>
                  <a:pt x="338071" y="131713"/>
                  <a:pt x="334873" y="128103"/>
                  <a:pt x="334873" y="124091"/>
                </a:cubicBezTo>
                <a:cubicBezTo>
                  <a:pt x="334873" y="98817"/>
                  <a:pt x="355261" y="77957"/>
                  <a:pt x="380847" y="77957"/>
                </a:cubicBezTo>
                <a:close/>
                <a:moveTo>
                  <a:pt x="145196" y="77957"/>
                </a:moveTo>
                <a:lnTo>
                  <a:pt x="195966" y="77957"/>
                </a:lnTo>
                <a:cubicBezTo>
                  <a:pt x="221551" y="77957"/>
                  <a:pt x="242339" y="99016"/>
                  <a:pt x="242339" y="124530"/>
                </a:cubicBezTo>
                <a:cubicBezTo>
                  <a:pt x="242339" y="128580"/>
                  <a:pt x="238741" y="132225"/>
                  <a:pt x="234744" y="132225"/>
                </a:cubicBezTo>
                <a:cubicBezTo>
                  <a:pt x="231146" y="132225"/>
                  <a:pt x="227948" y="128580"/>
                  <a:pt x="227948" y="124530"/>
                </a:cubicBezTo>
                <a:cubicBezTo>
                  <a:pt x="227948" y="107116"/>
                  <a:pt x="213956" y="92536"/>
                  <a:pt x="195966" y="92536"/>
                </a:cubicBezTo>
                <a:lnTo>
                  <a:pt x="145196" y="92536"/>
                </a:lnTo>
                <a:cubicBezTo>
                  <a:pt x="127605" y="92536"/>
                  <a:pt x="113214" y="107116"/>
                  <a:pt x="113214" y="124530"/>
                </a:cubicBezTo>
                <a:lnTo>
                  <a:pt x="113214" y="155309"/>
                </a:lnTo>
                <a:cubicBezTo>
                  <a:pt x="113214" y="159359"/>
                  <a:pt x="110016" y="162599"/>
                  <a:pt x="106018" y="162599"/>
                </a:cubicBezTo>
                <a:cubicBezTo>
                  <a:pt x="102020" y="162599"/>
                  <a:pt x="99222" y="159359"/>
                  <a:pt x="99222" y="155309"/>
                </a:cubicBezTo>
                <a:lnTo>
                  <a:pt x="99222" y="124530"/>
                </a:lnTo>
                <a:cubicBezTo>
                  <a:pt x="99222" y="99016"/>
                  <a:pt x="119610" y="77957"/>
                  <a:pt x="145196" y="77957"/>
                </a:cubicBezTo>
                <a:close/>
                <a:moveTo>
                  <a:pt x="406631" y="14512"/>
                </a:moveTo>
                <a:cubicBezTo>
                  <a:pt x="393257" y="14512"/>
                  <a:pt x="383126" y="24993"/>
                  <a:pt x="383126" y="37893"/>
                </a:cubicBezTo>
                <a:cubicBezTo>
                  <a:pt x="383126" y="50793"/>
                  <a:pt x="393257" y="61274"/>
                  <a:pt x="406631" y="61274"/>
                </a:cubicBezTo>
                <a:cubicBezTo>
                  <a:pt x="419599" y="61274"/>
                  <a:pt x="430136" y="50793"/>
                  <a:pt x="430136" y="37893"/>
                </a:cubicBezTo>
                <a:cubicBezTo>
                  <a:pt x="430136" y="29024"/>
                  <a:pt x="425273" y="21365"/>
                  <a:pt x="417167" y="17334"/>
                </a:cubicBezTo>
                <a:cubicBezTo>
                  <a:pt x="413925" y="15318"/>
                  <a:pt x="410278" y="14512"/>
                  <a:pt x="406631" y="14512"/>
                </a:cubicBezTo>
                <a:close/>
                <a:moveTo>
                  <a:pt x="170979" y="14512"/>
                </a:moveTo>
                <a:cubicBezTo>
                  <a:pt x="157605" y="14512"/>
                  <a:pt x="147474" y="24993"/>
                  <a:pt x="147474" y="37893"/>
                </a:cubicBezTo>
                <a:cubicBezTo>
                  <a:pt x="147474" y="50793"/>
                  <a:pt x="157605" y="61274"/>
                  <a:pt x="170979" y="61274"/>
                </a:cubicBezTo>
                <a:cubicBezTo>
                  <a:pt x="183542" y="61274"/>
                  <a:pt x="194484" y="50793"/>
                  <a:pt x="194484" y="37893"/>
                </a:cubicBezTo>
                <a:cubicBezTo>
                  <a:pt x="194484" y="29024"/>
                  <a:pt x="189621" y="21365"/>
                  <a:pt x="181515" y="17334"/>
                </a:cubicBezTo>
                <a:cubicBezTo>
                  <a:pt x="178273" y="15318"/>
                  <a:pt x="174626" y="14512"/>
                  <a:pt x="170979" y="14512"/>
                </a:cubicBezTo>
                <a:close/>
                <a:moveTo>
                  <a:pt x="406631" y="0"/>
                </a:moveTo>
                <a:cubicBezTo>
                  <a:pt x="412710" y="0"/>
                  <a:pt x="418383" y="1612"/>
                  <a:pt x="424057" y="4434"/>
                </a:cubicBezTo>
                <a:cubicBezTo>
                  <a:pt x="436620" y="10884"/>
                  <a:pt x="444320" y="23784"/>
                  <a:pt x="444320" y="37893"/>
                </a:cubicBezTo>
                <a:cubicBezTo>
                  <a:pt x="444320" y="58452"/>
                  <a:pt x="427299" y="75786"/>
                  <a:pt x="406631" y="75786"/>
                </a:cubicBezTo>
                <a:cubicBezTo>
                  <a:pt x="385962" y="75786"/>
                  <a:pt x="368536" y="58452"/>
                  <a:pt x="368536" y="37893"/>
                </a:cubicBezTo>
                <a:cubicBezTo>
                  <a:pt x="368536" y="17334"/>
                  <a:pt x="385962" y="0"/>
                  <a:pt x="406631" y="0"/>
                </a:cubicBezTo>
                <a:close/>
                <a:moveTo>
                  <a:pt x="170979" y="0"/>
                </a:moveTo>
                <a:cubicBezTo>
                  <a:pt x="177058" y="0"/>
                  <a:pt x="182731" y="1612"/>
                  <a:pt x="188405" y="4434"/>
                </a:cubicBezTo>
                <a:cubicBezTo>
                  <a:pt x="200968" y="10884"/>
                  <a:pt x="208668" y="23784"/>
                  <a:pt x="208668" y="37893"/>
                </a:cubicBezTo>
                <a:cubicBezTo>
                  <a:pt x="208668" y="58452"/>
                  <a:pt x="191647" y="75786"/>
                  <a:pt x="170979" y="75786"/>
                </a:cubicBezTo>
                <a:cubicBezTo>
                  <a:pt x="149905" y="75786"/>
                  <a:pt x="132884" y="58452"/>
                  <a:pt x="132884" y="37893"/>
                </a:cubicBezTo>
                <a:cubicBezTo>
                  <a:pt x="132884" y="17334"/>
                  <a:pt x="149905" y="0"/>
                  <a:pt x="170979"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725">
              <a:solidFill>
                <a:schemeClr val="dk1"/>
              </a:solidFill>
              <a:latin typeface="Montserrat Light"/>
              <a:ea typeface="Montserrat Light"/>
              <a:cs typeface="Montserrat Light"/>
              <a:sym typeface="Montserrat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7" name="Shape 627"/>
        <p:cNvGrpSpPr/>
        <p:nvPr/>
      </p:nvGrpSpPr>
      <p:grpSpPr>
        <a:xfrm>
          <a:off x="0" y="0"/>
          <a:ext cx="0" cy="0"/>
          <a:chOff x="0" y="0"/>
          <a:chExt cx="0" cy="0"/>
        </a:xfrm>
      </p:grpSpPr>
      <p:sp>
        <p:nvSpPr>
          <p:cNvPr id="628" name="Google Shape;628;p42"/>
          <p:cNvSpPr/>
          <p:nvPr/>
        </p:nvSpPr>
        <p:spPr>
          <a:xfrm rot="-4501205">
            <a:off x="19041506" y="11162997"/>
            <a:ext cx="8449513" cy="323560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29" name="Google Shape;629;p42"/>
          <p:cNvSpPr/>
          <p:nvPr/>
        </p:nvSpPr>
        <p:spPr>
          <a:xfrm>
            <a:off x="23469158" y="8688910"/>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30" name="Google Shape;630;p42"/>
          <p:cNvSpPr/>
          <p:nvPr/>
        </p:nvSpPr>
        <p:spPr>
          <a:xfrm>
            <a:off x="-4432919" y="9896625"/>
            <a:ext cx="6768647" cy="8142192"/>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rgbClr val="23298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31" name="Google Shape;631;p42"/>
          <p:cNvSpPr/>
          <p:nvPr/>
        </p:nvSpPr>
        <p:spPr>
          <a:xfrm rot="10800000">
            <a:off x="17337728" y="-13308597"/>
            <a:ext cx="15378657" cy="18499410"/>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32" name="Google Shape;632;p42"/>
          <p:cNvSpPr/>
          <p:nvPr/>
        </p:nvSpPr>
        <p:spPr>
          <a:xfrm rot="10800000">
            <a:off x="-2597500" y="-967128"/>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nvGrpSpPr>
          <p:cNvPr id="633" name="Google Shape;633;p42"/>
          <p:cNvGrpSpPr/>
          <p:nvPr/>
        </p:nvGrpSpPr>
        <p:grpSpPr>
          <a:xfrm rot="899973">
            <a:off x="-1151133" y="304433"/>
            <a:ext cx="4532605" cy="3226609"/>
            <a:chOff x="11441023" y="7688998"/>
            <a:chExt cx="1494001" cy="1063529"/>
          </a:xfrm>
        </p:grpSpPr>
        <p:sp>
          <p:nvSpPr>
            <p:cNvPr id="634" name="Google Shape;634;p42"/>
            <p:cNvSpPr/>
            <p:nvPr/>
          </p:nvSpPr>
          <p:spPr>
            <a:xfrm>
              <a:off x="11441023" y="7688998"/>
              <a:ext cx="1494001" cy="1063529"/>
            </a:xfrm>
            <a:custGeom>
              <a:rect b="b" l="l" r="r" t="t"/>
              <a:pathLst>
                <a:path extrusionOk="0" h="1063529" w="1494001">
                  <a:moveTo>
                    <a:pt x="1494002" y="214135"/>
                  </a:moveTo>
                  <a:cubicBezTo>
                    <a:pt x="1297520" y="107460"/>
                    <a:pt x="1075942" y="-8738"/>
                    <a:pt x="845950" y="519"/>
                  </a:cubicBezTo>
                  <a:cubicBezTo>
                    <a:pt x="746543" y="4520"/>
                    <a:pt x="618895" y="38168"/>
                    <a:pt x="551226" y="116714"/>
                  </a:cubicBezTo>
                  <a:cubicBezTo>
                    <a:pt x="473387" y="207065"/>
                    <a:pt x="469584" y="368051"/>
                    <a:pt x="509362" y="473930"/>
                  </a:cubicBezTo>
                  <a:cubicBezTo>
                    <a:pt x="524702" y="514759"/>
                    <a:pt x="547795" y="553993"/>
                    <a:pt x="582704" y="580015"/>
                  </a:cubicBezTo>
                  <a:cubicBezTo>
                    <a:pt x="617614" y="606037"/>
                    <a:pt x="665821" y="616752"/>
                    <a:pt x="705771" y="599511"/>
                  </a:cubicBezTo>
                  <a:cubicBezTo>
                    <a:pt x="719887" y="593418"/>
                    <a:pt x="732810" y="583836"/>
                    <a:pt x="741059" y="570827"/>
                  </a:cubicBezTo>
                  <a:cubicBezTo>
                    <a:pt x="752936" y="552096"/>
                    <a:pt x="754005" y="528368"/>
                    <a:pt x="750949" y="506381"/>
                  </a:cubicBezTo>
                  <a:cubicBezTo>
                    <a:pt x="740514" y="431319"/>
                    <a:pt x="682589" y="365092"/>
                    <a:pt x="609764" y="344963"/>
                  </a:cubicBezTo>
                  <a:cubicBezTo>
                    <a:pt x="426336" y="294263"/>
                    <a:pt x="237797" y="486604"/>
                    <a:pt x="171522" y="641055"/>
                  </a:cubicBezTo>
                  <a:cubicBezTo>
                    <a:pt x="144529" y="703961"/>
                    <a:pt x="129344" y="771419"/>
                    <a:pt x="119968" y="839258"/>
                  </a:cubicBezTo>
                  <a:cubicBezTo>
                    <a:pt x="109636" y="914015"/>
                    <a:pt x="112494" y="988482"/>
                    <a:pt x="112255" y="1063530"/>
                  </a:cubicBezTo>
                  <a:cubicBezTo>
                    <a:pt x="112255" y="1063530"/>
                    <a:pt x="42035" y="1035087"/>
                    <a:pt x="0" y="987334"/>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35" name="Google Shape;635;p42"/>
            <p:cNvSpPr/>
            <p:nvPr/>
          </p:nvSpPr>
          <p:spPr>
            <a:xfrm>
              <a:off x="11553278" y="8631091"/>
              <a:ext cx="79485" cy="121436"/>
            </a:xfrm>
            <a:custGeom>
              <a:rect b="b" l="l" r="r" t="t"/>
              <a:pathLst>
                <a:path extrusionOk="0" h="121436" w="79485">
                  <a:moveTo>
                    <a:pt x="79486" y="0"/>
                  </a:moveTo>
                  <a:cubicBezTo>
                    <a:pt x="79486" y="0"/>
                    <a:pt x="46502" y="78052"/>
                    <a:pt x="0" y="121436"/>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sp>
        <p:nvSpPr>
          <p:cNvPr id="636" name="Google Shape;636;p42"/>
          <p:cNvSpPr/>
          <p:nvPr/>
        </p:nvSpPr>
        <p:spPr>
          <a:xfrm>
            <a:off x="17085005" y="8279878"/>
            <a:ext cx="4097810" cy="4097810"/>
          </a:xfrm>
          <a:custGeom>
            <a:rect b="b" l="l" r="r" t="t"/>
            <a:pathLst>
              <a:path extrusionOk="0" h="3288" w="3288">
                <a:moveTo>
                  <a:pt x="3287" y="1644"/>
                </a:moveTo>
                <a:lnTo>
                  <a:pt x="3287" y="1644"/>
                </a:lnTo>
                <a:cubicBezTo>
                  <a:pt x="3287" y="2552"/>
                  <a:pt x="2551" y="3287"/>
                  <a:pt x="1644" y="3287"/>
                </a:cubicBezTo>
                <a:cubicBezTo>
                  <a:pt x="736" y="3287"/>
                  <a:pt x="0" y="2552"/>
                  <a:pt x="0" y="1644"/>
                </a:cubicBezTo>
                <a:cubicBezTo>
                  <a:pt x="0" y="736"/>
                  <a:pt x="736" y="0"/>
                  <a:pt x="1644" y="0"/>
                </a:cubicBezTo>
                <a:cubicBezTo>
                  <a:pt x="2551" y="0"/>
                  <a:pt x="3287" y="736"/>
                  <a:pt x="3287" y="1644"/>
                </a:cubicBezTo>
              </a:path>
            </a:pathLst>
          </a:custGeom>
          <a:solidFill>
            <a:schemeClr val="accent5">
              <a:alpha val="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637" name="Google Shape;637;p42"/>
          <p:cNvSpPr txBox="1"/>
          <p:nvPr/>
        </p:nvSpPr>
        <p:spPr>
          <a:xfrm>
            <a:off x="15997349" y="5682650"/>
            <a:ext cx="6559200" cy="19764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3600">
                <a:solidFill>
                  <a:schemeClr val="lt1"/>
                </a:solidFill>
                <a:latin typeface="Montserrat Light"/>
                <a:ea typeface="Montserrat Light"/>
                <a:cs typeface="Montserrat Light"/>
                <a:sym typeface="Montserrat Light"/>
              </a:rPr>
              <a:t>Exposure to content old and new, inside and outside of one’s  interest bubble </a:t>
            </a:r>
            <a:endParaRPr sz="3600">
              <a:solidFill>
                <a:schemeClr val="lt1"/>
              </a:solidFill>
            </a:endParaRPr>
          </a:p>
        </p:txBody>
      </p:sp>
      <p:sp>
        <p:nvSpPr>
          <p:cNvPr id="638" name="Google Shape;638;p42"/>
          <p:cNvSpPr txBox="1"/>
          <p:nvPr/>
        </p:nvSpPr>
        <p:spPr>
          <a:xfrm>
            <a:off x="15541048" y="4457875"/>
            <a:ext cx="7471800" cy="10158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6000">
                <a:solidFill>
                  <a:schemeClr val="accent5"/>
                </a:solidFill>
                <a:latin typeface="Playfair Display"/>
                <a:ea typeface="Playfair Display"/>
                <a:cs typeface="Playfair Display"/>
                <a:sym typeface="Playfair Display"/>
              </a:rPr>
              <a:t>Recommendations</a:t>
            </a:r>
            <a:endParaRPr sz="6000"/>
          </a:p>
        </p:txBody>
      </p:sp>
      <p:sp>
        <p:nvSpPr>
          <p:cNvPr id="639" name="Google Shape;639;p42"/>
          <p:cNvSpPr/>
          <p:nvPr/>
        </p:nvSpPr>
        <p:spPr>
          <a:xfrm>
            <a:off x="10066415" y="8279878"/>
            <a:ext cx="4097810" cy="4097810"/>
          </a:xfrm>
          <a:custGeom>
            <a:rect b="b" l="l" r="r" t="t"/>
            <a:pathLst>
              <a:path extrusionOk="0" h="3288" w="3288">
                <a:moveTo>
                  <a:pt x="3287" y="1644"/>
                </a:moveTo>
                <a:lnTo>
                  <a:pt x="3287" y="1644"/>
                </a:lnTo>
                <a:cubicBezTo>
                  <a:pt x="3287" y="2552"/>
                  <a:pt x="2551" y="3287"/>
                  <a:pt x="1644" y="3287"/>
                </a:cubicBezTo>
                <a:cubicBezTo>
                  <a:pt x="736" y="3287"/>
                  <a:pt x="0" y="2552"/>
                  <a:pt x="0" y="1644"/>
                </a:cubicBezTo>
                <a:cubicBezTo>
                  <a:pt x="0" y="736"/>
                  <a:pt x="736" y="0"/>
                  <a:pt x="1644" y="0"/>
                </a:cubicBezTo>
                <a:cubicBezTo>
                  <a:pt x="2551" y="0"/>
                  <a:pt x="3287" y="736"/>
                  <a:pt x="3287" y="1644"/>
                </a:cubicBezTo>
              </a:path>
            </a:pathLst>
          </a:custGeom>
          <a:solidFill>
            <a:schemeClr val="accent1">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640" name="Google Shape;640;p42"/>
          <p:cNvSpPr/>
          <p:nvPr/>
        </p:nvSpPr>
        <p:spPr>
          <a:xfrm>
            <a:off x="11013612" y="9469615"/>
            <a:ext cx="2203616" cy="1718493"/>
          </a:xfrm>
          <a:custGeom>
            <a:rect b="b" l="l" r="r" t="t"/>
            <a:pathLst>
              <a:path extrusionOk="0" h="426425" w="546803">
                <a:moveTo>
                  <a:pt x="303110" y="365680"/>
                </a:moveTo>
                <a:lnTo>
                  <a:pt x="303110" y="403897"/>
                </a:lnTo>
                <a:cubicBezTo>
                  <a:pt x="303110" y="408322"/>
                  <a:pt x="306723" y="411943"/>
                  <a:pt x="311139" y="411943"/>
                </a:cubicBezTo>
                <a:cubicBezTo>
                  <a:pt x="313548" y="411943"/>
                  <a:pt x="315556" y="411540"/>
                  <a:pt x="317161" y="409529"/>
                </a:cubicBezTo>
                <a:cubicBezTo>
                  <a:pt x="318767" y="408322"/>
                  <a:pt x="319570" y="405908"/>
                  <a:pt x="319570" y="403897"/>
                </a:cubicBezTo>
                <a:lnTo>
                  <a:pt x="319169" y="365680"/>
                </a:lnTo>
                <a:close/>
                <a:moveTo>
                  <a:pt x="36885" y="350672"/>
                </a:moveTo>
                <a:lnTo>
                  <a:pt x="82740" y="350672"/>
                </a:lnTo>
                <a:cubicBezTo>
                  <a:pt x="86727" y="350672"/>
                  <a:pt x="89917" y="353736"/>
                  <a:pt x="89917" y="357565"/>
                </a:cubicBezTo>
                <a:cubicBezTo>
                  <a:pt x="89917" y="361011"/>
                  <a:pt x="86727" y="364457"/>
                  <a:pt x="82740" y="364457"/>
                </a:cubicBezTo>
                <a:lnTo>
                  <a:pt x="36885" y="364457"/>
                </a:lnTo>
                <a:cubicBezTo>
                  <a:pt x="33296" y="364457"/>
                  <a:pt x="30106" y="361011"/>
                  <a:pt x="30106" y="357565"/>
                </a:cubicBezTo>
                <a:cubicBezTo>
                  <a:pt x="30106" y="353736"/>
                  <a:pt x="33296" y="350672"/>
                  <a:pt x="36885" y="350672"/>
                </a:cubicBezTo>
                <a:close/>
                <a:moveTo>
                  <a:pt x="447794" y="318793"/>
                </a:moveTo>
                <a:lnTo>
                  <a:pt x="477980" y="318793"/>
                </a:lnTo>
                <a:cubicBezTo>
                  <a:pt x="481602" y="318793"/>
                  <a:pt x="484822" y="321942"/>
                  <a:pt x="484822" y="325877"/>
                </a:cubicBezTo>
                <a:cubicBezTo>
                  <a:pt x="484822" y="329813"/>
                  <a:pt x="481602" y="332568"/>
                  <a:pt x="477980" y="332568"/>
                </a:cubicBezTo>
                <a:lnTo>
                  <a:pt x="447794" y="332568"/>
                </a:lnTo>
                <a:cubicBezTo>
                  <a:pt x="444172" y="332568"/>
                  <a:pt x="440952" y="329813"/>
                  <a:pt x="440952" y="325877"/>
                </a:cubicBezTo>
                <a:cubicBezTo>
                  <a:pt x="440952" y="321942"/>
                  <a:pt x="444172" y="318793"/>
                  <a:pt x="447794" y="318793"/>
                </a:cubicBezTo>
                <a:close/>
                <a:moveTo>
                  <a:pt x="113259" y="318793"/>
                </a:moveTo>
                <a:cubicBezTo>
                  <a:pt x="116839" y="318793"/>
                  <a:pt x="120022" y="322063"/>
                  <a:pt x="120022" y="326150"/>
                </a:cubicBezTo>
                <a:cubicBezTo>
                  <a:pt x="120022" y="330237"/>
                  <a:pt x="116839" y="333097"/>
                  <a:pt x="113259" y="333097"/>
                </a:cubicBezTo>
                <a:lnTo>
                  <a:pt x="37267" y="334324"/>
                </a:lnTo>
                <a:lnTo>
                  <a:pt x="36870" y="334324"/>
                </a:lnTo>
                <a:cubicBezTo>
                  <a:pt x="33289" y="334324"/>
                  <a:pt x="30106" y="330645"/>
                  <a:pt x="30106" y="326967"/>
                </a:cubicBezTo>
                <a:cubicBezTo>
                  <a:pt x="30106" y="322880"/>
                  <a:pt x="32891" y="319611"/>
                  <a:pt x="36870" y="319611"/>
                </a:cubicBezTo>
                <a:close/>
                <a:moveTo>
                  <a:pt x="364738" y="303174"/>
                </a:moveTo>
                <a:lnTo>
                  <a:pt x="364738" y="380458"/>
                </a:lnTo>
                <a:lnTo>
                  <a:pt x="411475" y="380458"/>
                </a:lnTo>
                <a:lnTo>
                  <a:pt x="411475" y="303174"/>
                </a:lnTo>
                <a:close/>
                <a:moveTo>
                  <a:pt x="447825" y="288684"/>
                </a:moveTo>
                <a:lnTo>
                  <a:pt x="507650" y="288684"/>
                </a:lnTo>
                <a:cubicBezTo>
                  <a:pt x="511692" y="288684"/>
                  <a:pt x="514926" y="291747"/>
                  <a:pt x="514926" y="295576"/>
                </a:cubicBezTo>
                <a:cubicBezTo>
                  <a:pt x="514926" y="299405"/>
                  <a:pt x="511692" y="302469"/>
                  <a:pt x="507650" y="302469"/>
                </a:cubicBezTo>
                <a:lnTo>
                  <a:pt x="447825" y="302469"/>
                </a:lnTo>
                <a:cubicBezTo>
                  <a:pt x="444187" y="302469"/>
                  <a:pt x="440953" y="299405"/>
                  <a:pt x="440953" y="295576"/>
                </a:cubicBezTo>
                <a:cubicBezTo>
                  <a:pt x="440953" y="291747"/>
                  <a:pt x="444187" y="288684"/>
                  <a:pt x="447825" y="288684"/>
                </a:cubicBezTo>
                <a:close/>
                <a:moveTo>
                  <a:pt x="357888" y="288684"/>
                </a:moveTo>
                <a:lnTo>
                  <a:pt x="419130" y="288684"/>
                </a:lnTo>
                <a:cubicBezTo>
                  <a:pt x="422756" y="288684"/>
                  <a:pt x="426382" y="291904"/>
                  <a:pt x="426382" y="295929"/>
                </a:cubicBezTo>
                <a:lnTo>
                  <a:pt x="426382" y="387300"/>
                </a:lnTo>
                <a:cubicBezTo>
                  <a:pt x="426382" y="391728"/>
                  <a:pt x="422756" y="394546"/>
                  <a:pt x="419130" y="394546"/>
                </a:cubicBezTo>
                <a:lnTo>
                  <a:pt x="357888" y="394546"/>
                </a:lnTo>
                <a:cubicBezTo>
                  <a:pt x="353859" y="394546"/>
                  <a:pt x="350636" y="391728"/>
                  <a:pt x="350636" y="387300"/>
                </a:cubicBezTo>
                <a:lnTo>
                  <a:pt x="350636" y="295929"/>
                </a:lnTo>
                <a:cubicBezTo>
                  <a:pt x="350636" y="291904"/>
                  <a:pt x="353859" y="288684"/>
                  <a:pt x="357888" y="288684"/>
                </a:cubicBezTo>
                <a:close/>
                <a:moveTo>
                  <a:pt x="447825" y="258576"/>
                </a:moveTo>
                <a:lnTo>
                  <a:pt x="507650" y="258576"/>
                </a:lnTo>
                <a:cubicBezTo>
                  <a:pt x="511692" y="258576"/>
                  <a:pt x="514926" y="261331"/>
                  <a:pt x="514926" y="265266"/>
                </a:cubicBezTo>
                <a:cubicBezTo>
                  <a:pt x="514926" y="269202"/>
                  <a:pt x="511692" y="272350"/>
                  <a:pt x="507650" y="272350"/>
                </a:cubicBezTo>
                <a:lnTo>
                  <a:pt x="447825" y="272350"/>
                </a:lnTo>
                <a:cubicBezTo>
                  <a:pt x="444187" y="272350"/>
                  <a:pt x="440953" y="269202"/>
                  <a:pt x="440953" y="265266"/>
                </a:cubicBezTo>
                <a:cubicBezTo>
                  <a:pt x="440953" y="261331"/>
                  <a:pt x="444187" y="258576"/>
                  <a:pt x="447825" y="258576"/>
                </a:cubicBezTo>
                <a:close/>
                <a:moveTo>
                  <a:pt x="44155" y="256992"/>
                </a:moveTo>
                <a:lnTo>
                  <a:pt x="44155" y="288098"/>
                </a:lnTo>
                <a:lnTo>
                  <a:pt x="75866" y="288098"/>
                </a:lnTo>
                <a:lnTo>
                  <a:pt x="75866" y="256992"/>
                </a:lnTo>
                <a:close/>
                <a:moveTo>
                  <a:pt x="159384" y="247004"/>
                </a:moveTo>
                <a:lnTo>
                  <a:pt x="159384" y="321428"/>
                </a:lnTo>
                <a:lnTo>
                  <a:pt x="189092" y="321428"/>
                </a:lnTo>
                <a:lnTo>
                  <a:pt x="189092" y="247004"/>
                </a:lnTo>
                <a:close/>
                <a:moveTo>
                  <a:pt x="36930" y="242636"/>
                </a:moveTo>
                <a:lnTo>
                  <a:pt x="82689" y="242636"/>
                </a:lnTo>
                <a:cubicBezTo>
                  <a:pt x="86703" y="242636"/>
                  <a:pt x="89915" y="246225"/>
                  <a:pt x="89915" y="249814"/>
                </a:cubicBezTo>
                <a:lnTo>
                  <a:pt x="89915" y="295276"/>
                </a:lnTo>
                <a:cubicBezTo>
                  <a:pt x="89915" y="299264"/>
                  <a:pt x="86703" y="302454"/>
                  <a:pt x="82689" y="302454"/>
                </a:cubicBezTo>
                <a:lnTo>
                  <a:pt x="36930" y="302454"/>
                </a:lnTo>
                <a:cubicBezTo>
                  <a:pt x="33317" y="302454"/>
                  <a:pt x="30106" y="299264"/>
                  <a:pt x="30106" y="295276"/>
                </a:cubicBezTo>
                <a:lnTo>
                  <a:pt x="30106" y="249814"/>
                </a:lnTo>
                <a:cubicBezTo>
                  <a:pt x="30106" y="246225"/>
                  <a:pt x="33317" y="242636"/>
                  <a:pt x="36930" y="242636"/>
                </a:cubicBezTo>
                <a:close/>
                <a:moveTo>
                  <a:pt x="424756" y="228097"/>
                </a:moveTo>
                <a:lnTo>
                  <a:pt x="424756" y="241775"/>
                </a:lnTo>
                <a:cubicBezTo>
                  <a:pt x="424756" y="257464"/>
                  <a:pt x="411908" y="270739"/>
                  <a:pt x="395850" y="270739"/>
                </a:cubicBezTo>
                <a:lnTo>
                  <a:pt x="333220" y="270739"/>
                </a:lnTo>
                <a:lnTo>
                  <a:pt x="333622" y="358438"/>
                </a:lnTo>
                <a:lnTo>
                  <a:pt x="333622" y="403897"/>
                </a:lnTo>
                <a:cubicBezTo>
                  <a:pt x="333622" y="406713"/>
                  <a:pt x="333220" y="409529"/>
                  <a:pt x="332016" y="411943"/>
                </a:cubicBezTo>
                <a:lnTo>
                  <a:pt x="513079" y="411943"/>
                </a:lnTo>
                <a:cubicBezTo>
                  <a:pt x="523517" y="411943"/>
                  <a:pt x="531948" y="403897"/>
                  <a:pt x="531948" y="393437"/>
                </a:cubicBezTo>
                <a:lnTo>
                  <a:pt x="531948" y="247004"/>
                </a:lnTo>
                <a:cubicBezTo>
                  <a:pt x="531948" y="236545"/>
                  <a:pt x="523517" y="228097"/>
                  <a:pt x="513079" y="228097"/>
                </a:cubicBezTo>
                <a:close/>
                <a:moveTo>
                  <a:pt x="34526" y="227694"/>
                </a:moveTo>
                <a:cubicBezTo>
                  <a:pt x="23285" y="227694"/>
                  <a:pt x="14052" y="237349"/>
                  <a:pt x="14052" y="248613"/>
                </a:cubicBezTo>
                <a:lnTo>
                  <a:pt x="14052" y="361254"/>
                </a:lnTo>
                <a:cubicBezTo>
                  <a:pt x="14052" y="372518"/>
                  <a:pt x="23285" y="381771"/>
                  <a:pt x="34526" y="381771"/>
                </a:cubicBezTo>
                <a:lnTo>
                  <a:pt x="128069" y="381771"/>
                </a:lnTo>
                <a:lnTo>
                  <a:pt x="221612" y="381771"/>
                </a:lnTo>
                <a:cubicBezTo>
                  <a:pt x="233254" y="381771"/>
                  <a:pt x="242488" y="372518"/>
                  <a:pt x="242488" y="361254"/>
                </a:cubicBezTo>
                <a:lnTo>
                  <a:pt x="242488" y="253441"/>
                </a:lnTo>
                <a:lnTo>
                  <a:pt x="222415" y="247004"/>
                </a:lnTo>
                <a:lnTo>
                  <a:pt x="203144" y="247004"/>
                </a:lnTo>
                <a:lnTo>
                  <a:pt x="203144" y="328669"/>
                </a:lnTo>
                <a:cubicBezTo>
                  <a:pt x="203144" y="332290"/>
                  <a:pt x="199932" y="335910"/>
                  <a:pt x="196319" y="335910"/>
                </a:cubicBezTo>
                <a:lnTo>
                  <a:pt x="151756" y="335910"/>
                </a:lnTo>
                <a:cubicBezTo>
                  <a:pt x="148143" y="335910"/>
                  <a:pt x="144931" y="332290"/>
                  <a:pt x="144931" y="328669"/>
                </a:cubicBezTo>
                <a:lnTo>
                  <a:pt x="144931" y="245395"/>
                </a:lnTo>
                <a:cubicBezTo>
                  <a:pt x="136098" y="242579"/>
                  <a:pt x="128872" y="236545"/>
                  <a:pt x="124857" y="227694"/>
                </a:cubicBezTo>
                <a:close/>
                <a:moveTo>
                  <a:pt x="154968" y="152869"/>
                </a:moveTo>
                <a:cubicBezTo>
                  <a:pt x="144529" y="152869"/>
                  <a:pt x="136098" y="160915"/>
                  <a:pt x="136098" y="171374"/>
                </a:cubicBezTo>
                <a:lnTo>
                  <a:pt x="136098" y="214017"/>
                </a:lnTo>
                <a:cubicBezTo>
                  <a:pt x="136098" y="224476"/>
                  <a:pt x="144529" y="232522"/>
                  <a:pt x="154968" y="232522"/>
                </a:cubicBezTo>
                <a:lnTo>
                  <a:pt x="196319" y="232522"/>
                </a:lnTo>
                <a:lnTo>
                  <a:pt x="215991" y="232522"/>
                </a:lnTo>
                <a:lnTo>
                  <a:pt x="215991" y="152869"/>
                </a:lnTo>
                <a:close/>
                <a:moveTo>
                  <a:pt x="329206" y="105801"/>
                </a:moveTo>
                <a:cubicBezTo>
                  <a:pt x="311139" y="105801"/>
                  <a:pt x="293475" y="110629"/>
                  <a:pt x="278620" y="119881"/>
                </a:cubicBezTo>
                <a:lnTo>
                  <a:pt x="230444" y="149248"/>
                </a:lnTo>
                <a:lnTo>
                  <a:pt x="230444" y="234533"/>
                </a:lnTo>
                <a:lnTo>
                  <a:pt x="287051" y="252234"/>
                </a:lnTo>
                <a:cubicBezTo>
                  <a:pt x="296285" y="255050"/>
                  <a:pt x="305519" y="256257"/>
                  <a:pt x="315556" y="256257"/>
                </a:cubicBezTo>
                <a:lnTo>
                  <a:pt x="325994" y="256257"/>
                </a:lnTo>
                <a:lnTo>
                  <a:pt x="395850" y="256257"/>
                </a:lnTo>
                <a:cubicBezTo>
                  <a:pt x="403879" y="256257"/>
                  <a:pt x="410303" y="249820"/>
                  <a:pt x="410303" y="241775"/>
                </a:cubicBezTo>
                <a:lnTo>
                  <a:pt x="410303" y="120284"/>
                </a:lnTo>
                <a:cubicBezTo>
                  <a:pt x="410303" y="111836"/>
                  <a:pt x="403879" y="105801"/>
                  <a:pt x="395850" y="105801"/>
                </a:cubicBezTo>
                <a:close/>
                <a:moveTo>
                  <a:pt x="103437" y="59005"/>
                </a:moveTo>
                <a:cubicBezTo>
                  <a:pt x="103034" y="59005"/>
                  <a:pt x="103034" y="59403"/>
                  <a:pt x="103034" y="59403"/>
                </a:cubicBezTo>
                <a:lnTo>
                  <a:pt x="103034" y="116330"/>
                </a:lnTo>
                <a:lnTo>
                  <a:pt x="103034" y="116728"/>
                </a:lnTo>
                <a:lnTo>
                  <a:pt x="153343" y="88065"/>
                </a:lnTo>
                <a:cubicBezTo>
                  <a:pt x="153343" y="88065"/>
                  <a:pt x="153746" y="88065"/>
                  <a:pt x="153746" y="88065"/>
                </a:cubicBezTo>
                <a:cubicBezTo>
                  <a:pt x="153746" y="87667"/>
                  <a:pt x="153343" y="87269"/>
                  <a:pt x="153343" y="87269"/>
                </a:cubicBezTo>
                <a:close/>
                <a:moveTo>
                  <a:pt x="95790" y="46664"/>
                </a:moveTo>
                <a:cubicBezTo>
                  <a:pt x="100217" y="44276"/>
                  <a:pt x="105851" y="44276"/>
                  <a:pt x="110681" y="46664"/>
                </a:cubicBezTo>
                <a:lnTo>
                  <a:pt x="160588" y="74928"/>
                </a:lnTo>
                <a:cubicBezTo>
                  <a:pt x="165015" y="77715"/>
                  <a:pt x="167833" y="82492"/>
                  <a:pt x="167833" y="88065"/>
                </a:cubicBezTo>
                <a:cubicBezTo>
                  <a:pt x="167833" y="93240"/>
                  <a:pt x="165015" y="98018"/>
                  <a:pt x="160588" y="100406"/>
                </a:cubicBezTo>
                <a:lnTo>
                  <a:pt x="110681" y="129068"/>
                </a:lnTo>
                <a:cubicBezTo>
                  <a:pt x="108266" y="130263"/>
                  <a:pt x="105851" y="130661"/>
                  <a:pt x="103437" y="130661"/>
                </a:cubicBezTo>
                <a:cubicBezTo>
                  <a:pt x="101022" y="130661"/>
                  <a:pt x="98204" y="130263"/>
                  <a:pt x="95790" y="129068"/>
                </a:cubicBezTo>
                <a:cubicBezTo>
                  <a:pt x="90960" y="126282"/>
                  <a:pt x="88545" y="121505"/>
                  <a:pt x="88545" y="116330"/>
                </a:cubicBezTo>
                <a:lnTo>
                  <a:pt x="88545" y="59403"/>
                </a:lnTo>
                <a:cubicBezTo>
                  <a:pt x="88545" y="54228"/>
                  <a:pt x="90960" y="49451"/>
                  <a:pt x="95790" y="46664"/>
                </a:cubicBezTo>
                <a:close/>
                <a:moveTo>
                  <a:pt x="303913" y="27355"/>
                </a:moveTo>
                <a:cubicBezTo>
                  <a:pt x="303511" y="29769"/>
                  <a:pt x="302709" y="32183"/>
                  <a:pt x="302709" y="34596"/>
                </a:cubicBezTo>
                <a:lnTo>
                  <a:pt x="302709" y="94537"/>
                </a:lnTo>
                <a:cubicBezTo>
                  <a:pt x="311541" y="92124"/>
                  <a:pt x="320373" y="90917"/>
                  <a:pt x="329206" y="90917"/>
                </a:cubicBezTo>
                <a:lnTo>
                  <a:pt x="395850" y="90917"/>
                </a:lnTo>
                <a:cubicBezTo>
                  <a:pt x="411908" y="90917"/>
                  <a:pt x="424756" y="104192"/>
                  <a:pt x="424756" y="120284"/>
                </a:cubicBezTo>
                <a:lnTo>
                  <a:pt x="424756" y="162926"/>
                </a:lnTo>
                <a:lnTo>
                  <a:pt x="512276" y="162926"/>
                </a:lnTo>
                <a:cubicBezTo>
                  <a:pt x="523517" y="162926"/>
                  <a:pt x="532350" y="154076"/>
                  <a:pt x="532350" y="143214"/>
                </a:cubicBezTo>
                <a:lnTo>
                  <a:pt x="532350" y="34596"/>
                </a:lnTo>
                <a:cubicBezTo>
                  <a:pt x="532350" y="32183"/>
                  <a:pt x="531948" y="29769"/>
                  <a:pt x="531145" y="27758"/>
                </a:cubicBezTo>
                <a:lnTo>
                  <a:pt x="447238" y="75630"/>
                </a:lnTo>
                <a:cubicBezTo>
                  <a:pt x="438406" y="80860"/>
                  <a:pt x="427967" y="83273"/>
                  <a:pt x="417931" y="83273"/>
                </a:cubicBezTo>
                <a:cubicBezTo>
                  <a:pt x="407894" y="83273"/>
                  <a:pt x="397456" y="80860"/>
                  <a:pt x="388623" y="75630"/>
                </a:cubicBezTo>
                <a:close/>
                <a:moveTo>
                  <a:pt x="34125" y="14884"/>
                </a:moveTo>
                <a:cubicBezTo>
                  <a:pt x="23285" y="14884"/>
                  <a:pt x="14052" y="23735"/>
                  <a:pt x="14052" y="34999"/>
                </a:cubicBezTo>
                <a:lnTo>
                  <a:pt x="14052" y="143214"/>
                </a:lnTo>
                <a:cubicBezTo>
                  <a:pt x="14052" y="154076"/>
                  <a:pt x="23285" y="162926"/>
                  <a:pt x="34125" y="162926"/>
                </a:cubicBezTo>
                <a:lnTo>
                  <a:pt x="122850" y="162926"/>
                </a:lnTo>
                <a:cubicBezTo>
                  <a:pt x="126463" y="149248"/>
                  <a:pt x="139712" y="138387"/>
                  <a:pt x="154968" y="138387"/>
                </a:cubicBezTo>
                <a:lnTo>
                  <a:pt x="221210" y="138387"/>
                </a:lnTo>
                <a:lnTo>
                  <a:pt x="242488" y="125513"/>
                </a:lnTo>
                <a:lnTo>
                  <a:pt x="242488" y="34999"/>
                </a:lnTo>
                <a:cubicBezTo>
                  <a:pt x="242488" y="23735"/>
                  <a:pt x="233656" y="14884"/>
                  <a:pt x="222415" y="14884"/>
                </a:cubicBezTo>
                <a:close/>
                <a:moveTo>
                  <a:pt x="322782" y="14482"/>
                </a:moveTo>
                <a:cubicBezTo>
                  <a:pt x="319570" y="14482"/>
                  <a:pt x="316760" y="15287"/>
                  <a:pt x="313950" y="16896"/>
                </a:cubicBezTo>
                <a:lnTo>
                  <a:pt x="395448" y="63159"/>
                </a:lnTo>
                <a:cubicBezTo>
                  <a:pt x="408697" y="70802"/>
                  <a:pt x="427164" y="70802"/>
                  <a:pt x="440413" y="63159"/>
                </a:cubicBezTo>
                <a:lnTo>
                  <a:pt x="521510" y="16896"/>
                </a:lnTo>
                <a:cubicBezTo>
                  <a:pt x="518700" y="15287"/>
                  <a:pt x="515889" y="14482"/>
                  <a:pt x="512276" y="14482"/>
                </a:cubicBezTo>
                <a:close/>
                <a:moveTo>
                  <a:pt x="322782" y="0"/>
                </a:moveTo>
                <a:lnTo>
                  <a:pt x="512276" y="0"/>
                </a:lnTo>
                <a:cubicBezTo>
                  <a:pt x="531145" y="0"/>
                  <a:pt x="546803" y="15689"/>
                  <a:pt x="546803" y="34596"/>
                </a:cubicBezTo>
                <a:lnTo>
                  <a:pt x="546803" y="143214"/>
                </a:lnTo>
                <a:cubicBezTo>
                  <a:pt x="546803" y="162122"/>
                  <a:pt x="531145" y="177409"/>
                  <a:pt x="512276" y="177409"/>
                </a:cubicBezTo>
                <a:lnTo>
                  <a:pt x="424756" y="177409"/>
                </a:lnTo>
                <a:lnTo>
                  <a:pt x="424756" y="214017"/>
                </a:lnTo>
                <a:lnTo>
                  <a:pt x="513079" y="214017"/>
                </a:lnTo>
                <a:cubicBezTo>
                  <a:pt x="531145" y="214017"/>
                  <a:pt x="546000" y="228901"/>
                  <a:pt x="546000" y="247004"/>
                </a:cubicBezTo>
                <a:lnTo>
                  <a:pt x="546401" y="393437"/>
                </a:lnTo>
                <a:cubicBezTo>
                  <a:pt x="546401" y="411943"/>
                  <a:pt x="531547" y="426425"/>
                  <a:pt x="513079" y="426425"/>
                </a:cubicBezTo>
                <a:lnTo>
                  <a:pt x="311139" y="426425"/>
                </a:lnTo>
                <a:cubicBezTo>
                  <a:pt x="310738" y="426425"/>
                  <a:pt x="310336" y="426425"/>
                  <a:pt x="309935" y="426425"/>
                </a:cubicBezTo>
                <a:cubicBezTo>
                  <a:pt x="298292" y="425620"/>
                  <a:pt x="288657" y="415965"/>
                  <a:pt x="288657" y="403897"/>
                </a:cubicBezTo>
                <a:lnTo>
                  <a:pt x="288657" y="358438"/>
                </a:lnTo>
                <a:cubicBezTo>
                  <a:pt x="288657" y="354415"/>
                  <a:pt x="291869" y="351197"/>
                  <a:pt x="295884" y="351197"/>
                </a:cubicBezTo>
                <a:lnTo>
                  <a:pt x="319169" y="351197"/>
                </a:lnTo>
                <a:lnTo>
                  <a:pt x="319169" y="270739"/>
                </a:lnTo>
                <a:lnTo>
                  <a:pt x="315556" y="270739"/>
                </a:lnTo>
                <a:cubicBezTo>
                  <a:pt x="304314" y="270739"/>
                  <a:pt x="293475" y="268728"/>
                  <a:pt x="282635" y="265509"/>
                </a:cubicBezTo>
                <a:lnTo>
                  <a:pt x="256539" y="257464"/>
                </a:lnTo>
                <a:lnTo>
                  <a:pt x="256539" y="361254"/>
                </a:lnTo>
                <a:cubicBezTo>
                  <a:pt x="256539" y="380564"/>
                  <a:pt x="241284" y="395851"/>
                  <a:pt x="221612" y="395851"/>
                </a:cubicBezTo>
                <a:lnTo>
                  <a:pt x="135295" y="395851"/>
                </a:lnTo>
                <a:lnTo>
                  <a:pt x="135295" y="411943"/>
                </a:lnTo>
                <a:lnTo>
                  <a:pt x="158581" y="411943"/>
                </a:lnTo>
                <a:cubicBezTo>
                  <a:pt x="162595" y="411943"/>
                  <a:pt x="165807" y="415563"/>
                  <a:pt x="165807" y="419586"/>
                </a:cubicBezTo>
                <a:cubicBezTo>
                  <a:pt x="165807" y="423207"/>
                  <a:pt x="162595" y="426425"/>
                  <a:pt x="158581" y="426425"/>
                </a:cubicBezTo>
                <a:lnTo>
                  <a:pt x="97557" y="426425"/>
                </a:lnTo>
                <a:cubicBezTo>
                  <a:pt x="93543" y="426425"/>
                  <a:pt x="90732" y="423207"/>
                  <a:pt x="90732" y="419586"/>
                </a:cubicBezTo>
                <a:cubicBezTo>
                  <a:pt x="90732" y="415563"/>
                  <a:pt x="93543" y="411943"/>
                  <a:pt x="97557" y="411943"/>
                </a:cubicBezTo>
                <a:lnTo>
                  <a:pt x="120843" y="411943"/>
                </a:lnTo>
                <a:lnTo>
                  <a:pt x="120843" y="395851"/>
                </a:lnTo>
                <a:lnTo>
                  <a:pt x="34526" y="395851"/>
                </a:lnTo>
                <a:cubicBezTo>
                  <a:pt x="15256" y="395851"/>
                  <a:pt x="0" y="380564"/>
                  <a:pt x="0" y="361254"/>
                </a:cubicBezTo>
                <a:lnTo>
                  <a:pt x="0" y="248613"/>
                </a:lnTo>
                <a:cubicBezTo>
                  <a:pt x="0" y="229304"/>
                  <a:pt x="15256" y="213614"/>
                  <a:pt x="34526" y="213614"/>
                </a:cubicBezTo>
                <a:lnTo>
                  <a:pt x="122047" y="213614"/>
                </a:lnTo>
                <a:lnTo>
                  <a:pt x="122047" y="177409"/>
                </a:lnTo>
                <a:lnTo>
                  <a:pt x="34125" y="177409"/>
                </a:lnTo>
                <a:cubicBezTo>
                  <a:pt x="15256" y="177409"/>
                  <a:pt x="0" y="162122"/>
                  <a:pt x="0" y="143214"/>
                </a:cubicBezTo>
                <a:lnTo>
                  <a:pt x="0" y="34999"/>
                </a:lnTo>
                <a:cubicBezTo>
                  <a:pt x="0" y="16091"/>
                  <a:pt x="15256" y="804"/>
                  <a:pt x="34125" y="804"/>
                </a:cubicBezTo>
                <a:lnTo>
                  <a:pt x="222415" y="804"/>
                </a:lnTo>
                <a:cubicBezTo>
                  <a:pt x="241284" y="804"/>
                  <a:pt x="256539" y="16091"/>
                  <a:pt x="256539" y="34999"/>
                </a:cubicBezTo>
                <a:lnTo>
                  <a:pt x="256539" y="116663"/>
                </a:lnTo>
                <a:lnTo>
                  <a:pt x="270992" y="107813"/>
                </a:lnTo>
                <a:cubicBezTo>
                  <a:pt x="276613" y="104594"/>
                  <a:pt x="282635" y="101376"/>
                  <a:pt x="288657" y="98962"/>
                </a:cubicBezTo>
                <a:lnTo>
                  <a:pt x="288657" y="34596"/>
                </a:lnTo>
                <a:cubicBezTo>
                  <a:pt x="288657" y="15689"/>
                  <a:pt x="303913" y="0"/>
                  <a:pt x="322782"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41" name="Google Shape;641;p42"/>
          <p:cNvSpPr txBox="1"/>
          <p:nvPr/>
        </p:nvSpPr>
        <p:spPr>
          <a:xfrm>
            <a:off x="9090375" y="5682650"/>
            <a:ext cx="6273000" cy="19764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3600">
                <a:solidFill>
                  <a:schemeClr val="lt1"/>
                </a:solidFill>
                <a:latin typeface="Montserrat Light"/>
                <a:ea typeface="Montserrat Light"/>
                <a:cs typeface="Montserrat Light"/>
                <a:sym typeface="Montserrat Light"/>
              </a:rPr>
              <a:t>Creating a network of consumers and building new connections</a:t>
            </a:r>
            <a:endParaRPr sz="3600">
              <a:solidFill>
                <a:schemeClr val="lt1"/>
              </a:solidFill>
            </a:endParaRPr>
          </a:p>
        </p:txBody>
      </p:sp>
      <p:sp>
        <p:nvSpPr>
          <p:cNvPr id="642" name="Google Shape;642;p42"/>
          <p:cNvSpPr txBox="1"/>
          <p:nvPr/>
        </p:nvSpPr>
        <p:spPr>
          <a:xfrm>
            <a:off x="8976076" y="4457882"/>
            <a:ext cx="6273000" cy="10158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6000">
                <a:solidFill>
                  <a:schemeClr val="accent4"/>
                </a:solidFill>
                <a:latin typeface="Playfair Display"/>
                <a:ea typeface="Playfair Display"/>
                <a:cs typeface="Playfair Display"/>
                <a:sym typeface="Playfair Display"/>
              </a:rPr>
              <a:t>Connection</a:t>
            </a:r>
            <a:endParaRPr sz="6000"/>
          </a:p>
        </p:txBody>
      </p:sp>
      <p:sp>
        <p:nvSpPr>
          <p:cNvPr id="643" name="Google Shape;643;p42"/>
          <p:cNvSpPr/>
          <p:nvPr/>
        </p:nvSpPr>
        <p:spPr>
          <a:xfrm>
            <a:off x="3271033" y="8279878"/>
            <a:ext cx="4097810" cy="4097810"/>
          </a:xfrm>
          <a:custGeom>
            <a:rect b="b" l="l" r="r" t="t"/>
            <a:pathLst>
              <a:path extrusionOk="0" h="3288" w="3288">
                <a:moveTo>
                  <a:pt x="3287" y="1644"/>
                </a:moveTo>
                <a:lnTo>
                  <a:pt x="3287" y="1644"/>
                </a:lnTo>
                <a:cubicBezTo>
                  <a:pt x="3287" y="2552"/>
                  <a:pt x="2551" y="3287"/>
                  <a:pt x="1644" y="3287"/>
                </a:cubicBezTo>
                <a:cubicBezTo>
                  <a:pt x="736" y="3287"/>
                  <a:pt x="0" y="2552"/>
                  <a:pt x="0" y="1644"/>
                </a:cubicBezTo>
                <a:cubicBezTo>
                  <a:pt x="0" y="736"/>
                  <a:pt x="736" y="0"/>
                  <a:pt x="1644" y="0"/>
                </a:cubicBezTo>
                <a:cubicBezTo>
                  <a:pt x="2551" y="0"/>
                  <a:pt x="3287" y="736"/>
                  <a:pt x="3287" y="1644"/>
                </a:cubicBezTo>
              </a:path>
            </a:pathLst>
          </a:custGeom>
          <a:solidFill>
            <a:schemeClr val="accent2">
              <a:alpha val="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644" name="Google Shape;644;p42"/>
          <p:cNvSpPr/>
          <p:nvPr/>
        </p:nvSpPr>
        <p:spPr>
          <a:xfrm>
            <a:off x="18247183" y="9482844"/>
            <a:ext cx="2078949" cy="1691886"/>
          </a:xfrm>
          <a:custGeom>
            <a:rect b="b" l="l" r="r" t="t"/>
            <a:pathLst>
              <a:path extrusionOk="0" h="447293" w="549623">
                <a:moveTo>
                  <a:pt x="370934" y="359611"/>
                </a:moveTo>
                <a:cubicBezTo>
                  <a:pt x="361571" y="359611"/>
                  <a:pt x="353911" y="366847"/>
                  <a:pt x="353911" y="376211"/>
                </a:cubicBezTo>
                <a:lnTo>
                  <a:pt x="353911" y="416220"/>
                </a:lnTo>
                <a:cubicBezTo>
                  <a:pt x="353911" y="425159"/>
                  <a:pt x="361571" y="433246"/>
                  <a:pt x="370934" y="433246"/>
                </a:cubicBezTo>
                <a:cubicBezTo>
                  <a:pt x="380297" y="433246"/>
                  <a:pt x="387958" y="425159"/>
                  <a:pt x="387958" y="416220"/>
                </a:cubicBezTo>
                <a:lnTo>
                  <a:pt x="387958" y="376211"/>
                </a:lnTo>
                <a:cubicBezTo>
                  <a:pt x="387958" y="366847"/>
                  <a:pt x="380297" y="359611"/>
                  <a:pt x="370934" y="359611"/>
                </a:cubicBezTo>
                <a:close/>
                <a:moveTo>
                  <a:pt x="231055" y="359611"/>
                </a:moveTo>
                <a:cubicBezTo>
                  <a:pt x="221692" y="359611"/>
                  <a:pt x="214032" y="366847"/>
                  <a:pt x="214032" y="376211"/>
                </a:cubicBezTo>
                <a:lnTo>
                  <a:pt x="214032" y="416220"/>
                </a:lnTo>
                <a:cubicBezTo>
                  <a:pt x="214032" y="425159"/>
                  <a:pt x="221692" y="433246"/>
                  <a:pt x="231055" y="433246"/>
                </a:cubicBezTo>
                <a:cubicBezTo>
                  <a:pt x="240418" y="433246"/>
                  <a:pt x="248078" y="425159"/>
                  <a:pt x="248078" y="416220"/>
                </a:cubicBezTo>
                <a:lnTo>
                  <a:pt x="248078" y="376211"/>
                </a:lnTo>
                <a:cubicBezTo>
                  <a:pt x="248078" y="366847"/>
                  <a:pt x="240418" y="359611"/>
                  <a:pt x="231055" y="359611"/>
                </a:cubicBezTo>
                <a:close/>
                <a:moveTo>
                  <a:pt x="91388" y="359611"/>
                </a:moveTo>
                <a:cubicBezTo>
                  <a:pt x="81533" y="359611"/>
                  <a:pt x="73821" y="366847"/>
                  <a:pt x="73821" y="376211"/>
                </a:cubicBezTo>
                <a:lnTo>
                  <a:pt x="73821" y="416220"/>
                </a:lnTo>
                <a:cubicBezTo>
                  <a:pt x="73821" y="425159"/>
                  <a:pt x="81533" y="433246"/>
                  <a:pt x="91388" y="433246"/>
                </a:cubicBezTo>
                <a:cubicBezTo>
                  <a:pt x="100386" y="433246"/>
                  <a:pt x="108098" y="425159"/>
                  <a:pt x="108098" y="416220"/>
                </a:cubicBezTo>
                <a:lnTo>
                  <a:pt x="108098" y="376211"/>
                </a:lnTo>
                <a:cubicBezTo>
                  <a:pt x="108098" y="366847"/>
                  <a:pt x="100386" y="359611"/>
                  <a:pt x="91388" y="359611"/>
                </a:cubicBezTo>
                <a:close/>
                <a:moveTo>
                  <a:pt x="315626" y="345987"/>
                </a:moveTo>
                <a:cubicBezTo>
                  <a:pt x="318639" y="347259"/>
                  <a:pt x="320360" y="349802"/>
                  <a:pt x="320360" y="352345"/>
                </a:cubicBezTo>
                <a:lnTo>
                  <a:pt x="320360" y="440087"/>
                </a:lnTo>
                <a:cubicBezTo>
                  <a:pt x="320360" y="444326"/>
                  <a:pt x="316917" y="447293"/>
                  <a:pt x="313044" y="447293"/>
                </a:cubicBezTo>
                <a:cubicBezTo>
                  <a:pt x="309170" y="447293"/>
                  <a:pt x="305727" y="444326"/>
                  <a:pt x="305727" y="440087"/>
                </a:cubicBezTo>
                <a:lnTo>
                  <a:pt x="305727" y="369724"/>
                </a:lnTo>
                <a:lnTo>
                  <a:pt x="294537" y="380745"/>
                </a:lnTo>
                <a:cubicBezTo>
                  <a:pt x="291524" y="383712"/>
                  <a:pt x="287220" y="383712"/>
                  <a:pt x="284207" y="380745"/>
                </a:cubicBezTo>
                <a:cubicBezTo>
                  <a:pt x="281625" y="378202"/>
                  <a:pt x="281625" y="373539"/>
                  <a:pt x="284207" y="370996"/>
                </a:cubicBezTo>
                <a:lnTo>
                  <a:pt x="307879" y="347683"/>
                </a:lnTo>
                <a:cubicBezTo>
                  <a:pt x="310031" y="345563"/>
                  <a:pt x="313474" y="345139"/>
                  <a:pt x="315626" y="345987"/>
                </a:cubicBezTo>
                <a:close/>
                <a:moveTo>
                  <a:pt x="174313" y="345987"/>
                </a:moveTo>
                <a:cubicBezTo>
                  <a:pt x="176895" y="347259"/>
                  <a:pt x="178616" y="349802"/>
                  <a:pt x="178616" y="352345"/>
                </a:cubicBezTo>
                <a:lnTo>
                  <a:pt x="178616" y="440087"/>
                </a:lnTo>
                <a:cubicBezTo>
                  <a:pt x="178616" y="444326"/>
                  <a:pt x="175604" y="447293"/>
                  <a:pt x="171730" y="447293"/>
                </a:cubicBezTo>
                <a:cubicBezTo>
                  <a:pt x="167426" y="447293"/>
                  <a:pt x="164413" y="444326"/>
                  <a:pt x="164413" y="440087"/>
                </a:cubicBezTo>
                <a:lnTo>
                  <a:pt x="164413" y="369724"/>
                </a:lnTo>
                <a:lnTo>
                  <a:pt x="152793" y="380745"/>
                </a:lnTo>
                <a:cubicBezTo>
                  <a:pt x="150210" y="383712"/>
                  <a:pt x="145476" y="383712"/>
                  <a:pt x="142463" y="380745"/>
                </a:cubicBezTo>
                <a:cubicBezTo>
                  <a:pt x="139881" y="378202"/>
                  <a:pt x="139881" y="373539"/>
                  <a:pt x="142463" y="370996"/>
                </a:cubicBezTo>
                <a:lnTo>
                  <a:pt x="166135" y="347683"/>
                </a:lnTo>
                <a:cubicBezTo>
                  <a:pt x="168717" y="345563"/>
                  <a:pt x="171730" y="345139"/>
                  <a:pt x="174313" y="345987"/>
                </a:cubicBezTo>
                <a:close/>
                <a:moveTo>
                  <a:pt x="34432" y="345987"/>
                </a:moveTo>
                <a:cubicBezTo>
                  <a:pt x="37445" y="347259"/>
                  <a:pt x="38736" y="349802"/>
                  <a:pt x="38736" y="352345"/>
                </a:cubicBezTo>
                <a:lnTo>
                  <a:pt x="38736" y="440087"/>
                </a:lnTo>
                <a:cubicBezTo>
                  <a:pt x="38736" y="444326"/>
                  <a:pt x="35724" y="447293"/>
                  <a:pt x="31850" y="447293"/>
                </a:cubicBezTo>
                <a:cubicBezTo>
                  <a:pt x="27546" y="447293"/>
                  <a:pt x="24533" y="444326"/>
                  <a:pt x="24533" y="440087"/>
                </a:cubicBezTo>
                <a:lnTo>
                  <a:pt x="24533" y="369724"/>
                </a:lnTo>
                <a:lnTo>
                  <a:pt x="13342" y="380745"/>
                </a:lnTo>
                <a:cubicBezTo>
                  <a:pt x="9899" y="383712"/>
                  <a:pt x="5595" y="383712"/>
                  <a:pt x="3013" y="380745"/>
                </a:cubicBezTo>
                <a:cubicBezTo>
                  <a:pt x="0" y="378202"/>
                  <a:pt x="0" y="373539"/>
                  <a:pt x="3013" y="370996"/>
                </a:cubicBezTo>
                <a:lnTo>
                  <a:pt x="26255" y="347683"/>
                </a:lnTo>
                <a:cubicBezTo>
                  <a:pt x="28407" y="345563"/>
                  <a:pt x="31850" y="345139"/>
                  <a:pt x="34432" y="345987"/>
                </a:cubicBezTo>
                <a:close/>
                <a:moveTo>
                  <a:pt x="370934" y="345139"/>
                </a:moveTo>
                <a:cubicBezTo>
                  <a:pt x="388383" y="345139"/>
                  <a:pt x="402428" y="359185"/>
                  <a:pt x="402428" y="376211"/>
                </a:cubicBezTo>
                <a:lnTo>
                  <a:pt x="402428" y="416220"/>
                </a:lnTo>
                <a:cubicBezTo>
                  <a:pt x="402428" y="433246"/>
                  <a:pt x="388383" y="447292"/>
                  <a:pt x="370934" y="447292"/>
                </a:cubicBezTo>
                <a:cubicBezTo>
                  <a:pt x="353485" y="447292"/>
                  <a:pt x="339441" y="433246"/>
                  <a:pt x="339441" y="416220"/>
                </a:cubicBezTo>
                <a:lnTo>
                  <a:pt x="339441" y="376211"/>
                </a:lnTo>
                <a:cubicBezTo>
                  <a:pt x="339441" y="359185"/>
                  <a:pt x="353485" y="345139"/>
                  <a:pt x="370934" y="345139"/>
                </a:cubicBezTo>
                <a:close/>
                <a:moveTo>
                  <a:pt x="231055" y="345139"/>
                </a:moveTo>
                <a:cubicBezTo>
                  <a:pt x="248078" y="345139"/>
                  <a:pt x="262548" y="359185"/>
                  <a:pt x="262548" y="376211"/>
                </a:cubicBezTo>
                <a:lnTo>
                  <a:pt x="262548" y="416220"/>
                </a:lnTo>
                <a:cubicBezTo>
                  <a:pt x="262548" y="433246"/>
                  <a:pt x="248078" y="447292"/>
                  <a:pt x="231055" y="447292"/>
                </a:cubicBezTo>
                <a:cubicBezTo>
                  <a:pt x="213606" y="447292"/>
                  <a:pt x="199562" y="433246"/>
                  <a:pt x="199562" y="416220"/>
                </a:cubicBezTo>
                <a:lnTo>
                  <a:pt x="199562" y="376211"/>
                </a:lnTo>
                <a:cubicBezTo>
                  <a:pt x="199562" y="359185"/>
                  <a:pt x="213606" y="345139"/>
                  <a:pt x="231055" y="345139"/>
                </a:cubicBezTo>
                <a:close/>
                <a:moveTo>
                  <a:pt x="91388" y="345139"/>
                </a:moveTo>
                <a:cubicBezTo>
                  <a:pt x="108526" y="345139"/>
                  <a:pt x="122665" y="359185"/>
                  <a:pt x="122665" y="376211"/>
                </a:cubicBezTo>
                <a:lnTo>
                  <a:pt x="122665" y="416220"/>
                </a:lnTo>
                <a:cubicBezTo>
                  <a:pt x="122665" y="433246"/>
                  <a:pt x="108526" y="447292"/>
                  <a:pt x="91388" y="447292"/>
                </a:cubicBezTo>
                <a:cubicBezTo>
                  <a:pt x="73821" y="447292"/>
                  <a:pt x="59682" y="433246"/>
                  <a:pt x="59682" y="416220"/>
                </a:cubicBezTo>
                <a:lnTo>
                  <a:pt x="59682" y="376211"/>
                </a:lnTo>
                <a:cubicBezTo>
                  <a:pt x="59682" y="359185"/>
                  <a:pt x="73821" y="345139"/>
                  <a:pt x="91388" y="345139"/>
                </a:cubicBezTo>
                <a:close/>
                <a:moveTo>
                  <a:pt x="421606" y="279781"/>
                </a:moveTo>
                <a:cubicBezTo>
                  <a:pt x="417794" y="283581"/>
                  <a:pt x="413982" y="287382"/>
                  <a:pt x="410170" y="291605"/>
                </a:cubicBezTo>
                <a:cubicBezTo>
                  <a:pt x="402970" y="298785"/>
                  <a:pt x="395770" y="304697"/>
                  <a:pt x="388146" y="310609"/>
                </a:cubicBezTo>
                <a:lnTo>
                  <a:pt x="400852" y="323278"/>
                </a:lnTo>
                <a:cubicBezTo>
                  <a:pt x="407205" y="329613"/>
                  <a:pt x="417794" y="329613"/>
                  <a:pt x="424571" y="323278"/>
                </a:cubicBezTo>
                <a:lnTo>
                  <a:pt x="433042" y="314832"/>
                </a:lnTo>
                <a:cubicBezTo>
                  <a:pt x="439395" y="308075"/>
                  <a:pt x="439395" y="297518"/>
                  <a:pt x="433042" y="291183"/>
                </a:cubicBezTo>
                <a:close/>
                <a:moveTo>
                  <a:pt x="31493" y="201022"/>
                </a:moveTo>
                <a:cubicBezTo>
                  <a:pt x="22556" y="201022"/>
                  <a:pt x="14895" y="208652"/>
                  <a:pt x="14895" y="217977"/>
                </a:cubicBezTo>
                <a:lnTo>
                  <a:pt x="14895" y="257398"/>
                </a:lnTo>
                <a:cubicBezTo>
                  <a:pt x="14895" y="266724"/>
                  <a:pt x="22556" y="274353"/>
                  <a:pt x="31493" y="274353"/>
                </a:cubicBezTo>
                <a:cubicBezTo>
                  <a:pt x="40856" y="274353"/>
                  <a:pt x="48516" y="266724"/>
                  <a:pt x="48516" y="257398"/>
                </a:cubicBezTo>
                <a:lnTo>
                  <a:pt x="48516" y="217977"/>
                </a:lnTo>
                <a:cubicBezTo>
                  <a:pt x="48516" y="208652"/>
                  <a:pt x="40856" y="201022"/>
                  <a:pt x="31493" y="201022"/>
                </a:cubicBezTo>
                <a:close/>
                <a:moveTo>
                  <a:pt x="112390" y="187877"/>
                </a:moveTo>
                <a:cubicBezTo>
                  <a:pt x="114945" y="188721"/>
                  <a:pt x="117073" y="191254"/>
                  <a:pt x="117073" y="194209"/>
                </a:cubicBezTo>
                <a:lnTo>
                  <a:pt x="117073" y="281591"/>
                </a:lnTo>
                <a:cubicBezTo>
                  <a:pt x="117073" y="285390"/>
                  <a:pt x="113667" y="288767"/>
                  <a:pt x="109836" y="288767"/>
                </a:cubicBezTo>
                <a:cubicBezTo>
                  <a:pt x="105578" y="288767"/>
                  <a:pt x="102598" y="285390"/>
                  <a:pt x="102598" y="281591"/>
                </a:cubicBezTo>
                <a:lnTo>
                  <a:pt x="102598" y="211516"/>
                </a:lnTo>
                <a:lnTo>
                  <a:pt x="91104" y="222492"/>
                </a:lnTo>
                <a:cubicBezTo>
                  <a:pt x="88549" y="225447"/>
                  <a:pt x="83866" y="225447"/>
                  <a:pt x="81312" y="222492"/>
                </a:cubicBezTo>
                <a:cubicBezTo>
                  <a:pt x="78332" y="219959"/>
                  <a:pt x="78332" y="215315"/>
                  <a:pt x="81312" y="212361"/>
                </a:cubicBezTo>
                <a:lnTo>
                  <a:pt x="104727" y="189143"/>
                </a:lnTo>
                <a:cubicBezTo>
                  <a:pt x="106430" y="187032"/>
                  <a:pt x="109836" y="186610"/>
                  <a:pt x="112390" y="187877"/>
                </a:cubicBezTo>
                <a:close/>
                <a:moveTo>
                  <a:pt x="31493" y="186610"/>
                </a:moveTo>
                <a:cubicBezTo>
                  <a:pt x="48942" y="186610"/>
                  <a:pt x="62986" y="200598"/>
                  <a:pt x="62986" y="217977"/>
                </a:cubicBezTo>
                <a:lnTo>
                  <a:pt x="62986" y="257398"/>
                </a:lnTo>
                <a:cubicBezTo>
                  <a:pt x="62986" y="274777"/>
                  <a:pt x="48942" y="288765"/>
                  <a:pt x="31493" y="288765"/>
                </a:cubicBezTo>
                <a:cubicBezTo>
                  <a:pt x="14470" y="288765"/>
                  <a:pt x="0" y="274777"/>
                  <a:pt x="0" y="257398"/>
                </a:cubicBezTo>
                <a:lnTo>
                  <a:pt x="0" y="217977"/>
                </a:lnTo>
                <a:cubicBezTo>
                  <a:pt x="0" y="200598"/>
                  <a:pt x="14470" y="186610"/>
                  <a:pt x="31493" y="186610"/>
                </a:cubicBezTo>
                <a:close/>
                <a:moveTo>
                  <a:pt x="368136" y="132092"/>
                </a:moveTo>
                <a:cubicBezTo>
                  <a:pt x="356992" y="132092"/>
                  <a:pt x="347991" y="141040"/>
                  <a:pt x="347991" y="152118"/>
                </a:cubicBezTo>
                <a:lnTo>
                  <a:pt x="347991" y="196432"/>
                </a:lnTo>
                <a:cubicBezTo>
                  <a:pt x="347991" y="207511"/>
                  <a:pt x="356992" y="216459"/>
                  <a:pt x="368136" y="216459"/>
                </a:cubicBezTo>
                <a:cubicBezTo>
                  <a:pt x="379280" y="216459"/>
                  <a:pt x="388281" y="207511"/>
                  <a:pt x="388281" y="196432"/>
                </a:cubicBezTo>
                <a:lnTo>
                  <a:pt x="388281" y="152118"/>
                </a:lnTo>
                <a:cubicBezTo>
                  <a:pt x="388281" y="141040"/>
                  <a:pt x="379280" y="132092"/>
                  <a:pt x="368136" y="132092"/>
                </a:cubicBezTo>
                <a:close/>
                <a:moveTo>
                  <a:pt x="205663" y="132092"/>
                </a:moveTo>
                <a:cubicBezTo>
                  <a:pt x="195014" y="132092"/>
                  <a:pt x="185642" y="141040"/>
                  <a:pt x="185642" y="152118"/>
                </a:cubicBezTo>
                <a:lnTo>
                  <a:pt x="185642" y="196432"/>
                </a:lnTo>
                <a:cubicBezTo>
                  <a:pt x="185642" y="207511"/>
                  <a:pt x="195014" y="216459"/>
                  <a:pt x="205663" y="216459"/>
                </a:cubicBezTo>
                <a:cubicBezTo>
                  <a:pt x="216738" y="216459"/>
                  <a:pt x="225684" y="207511"/>
                  <a:pt x="225684" y="196432"/>
                </a:cubicBezTo>
                <a:lnTo>
                  <a:pt x="225684" y="152118"/>
                </a:lnTo>
                <a:cubicBezTo>
                  <a:pt x="225684" y="141040"/>
                  <a:pt x="216738" y="132092"/>
                  <a:pt x="205663" y="132092"/>
                </a:cubicBezTo>
                <a:close/>
                <a:moveTo>
                  <a:pt x="368136" y="117604"/>
                </a:moveTo>
                <a:cubicBezTo>
                  <a:pt x="387424" y="117604"/>
                  <a:pt x="402426" y="132944"/>
                  <a:pt x="402426" y="152118"/>
                </a:cubicBezTo>
                <a:lnTo>
                  <a:pt x="402426" y="196432"/>
                </a:lnTo>
                <a:cubicBezTo>
                  <a:pt x="402426" y="215607"/>
                  <a:pt x="387424" y="230946"/>
                  <a:pt x="368136" y="230946"/>
                </a:cubicBezTo>
                <a:cubicBezTo>
                  <a:pt x="349277" y="230946"/>
                  <a:pt x="333847" y="215607"/>
                  <a:pt x="333847" y="196432"/>
                </a:cubicBezTo>
                <a:lnTo>
                  <a:pt x="333847" y="152118"/>
                </a:lnTo>
                <a:cubicBezTo>
                  <a:pt x="333847" y="132944"/>
                  <a:pt x="349277" y="117604"/>
                  <a:pt x="368136" y="117604"/>
                </a:cubicBezTo>
                <a:close/>
                <a:moveTo>
                  <a:pt x="205663" y="117604"/>
                </a:moveTo>
                <a:cubicBezTo>
                  <a:pt x="224832" y="117604"/>
                  <a:pt x="240167" y="132944"/>
                  <a:pt x="240167" y="152118"/>
                </a:cubicBezTo>
                <a:lnTo>
                  <a:pt x="240167" y="196432"/>
                </a:lnTo>
                <a:cubicBezTo>
                  <a:pt x="240167" y="215607"/>
                  <a:pt x="224832" y="230946"/>
                  <a:pt x="205663" y="230946"/>
                </a:cubicBezTo>
                <a:cubicBezTo>
                  <a:pt x="186920" y="230946"/>
                  <a:pt x="171585" y="215607"/>
                  <a:pt x="171585" y="196432"/>
                </a:cubicBezTo>
                <a:lnTo>
                  <a:pt x="171585" y="152118"/>
                </a:lnTo>
                <a:cubicBezTo>
                  <a:pt x="171585" y="132944"/>
                  <a:pt x="186920" y="117604"/>
                  <a:pt x="205663" y="117604"/>
                </a:cubicBezTo>
                <a:close/>
                <a:moveTo>
                  <a:pt x="295669" y="117009"/>
                </a:moveTo>
                <a:cubicBezTo>
                  <a:pt x="298181" y="118283"/>
                  <a:pt x="299856" y="120406"/>
                  <a:pt x="299856" y="123377"/>
                </a:cubicBezTo>
                <a:lnTo>
                  <a:pt x="299856" y="221864"/>
                </a:lnTo>
                <a:cubicBezTo>
                  <a:pt x="299856" y="226109"/>
                  <a:pt x="296925" y="229081"/>
                  <a:pt x="292739" y="229081"/>
                </a:cubicBezTo>
                <a:cubicBezTo>
                  <a:pt x="288970" y="229081"/>
                  <a:pt x="285621" y="226109"/>
                  <a:pt x="285621" y="221864"/>
                </a:cubicBezTo>
                <a:lnTo>
                  <a:pt x="285621" y="140782"/>
                </a:lnTo>
                <a:lnTo>
                  <a:pt x="271804" y="154791"/>
                </a:lnTo>
                <a:cubicBezTo>
                  <a:pt x="269292" y="157763"/>
                  <a:pt x="264687" y="157763"/>
                  <a:pt x="261756" y="154791"/>
                </a:cubicBezTo>
                <a:cubicBezTo>
                  <a:pt x="259244" y="151820"/>
                  <a:pt x="259244" y="147575"/>
                  <a:pt x="261756" y="144603"/>
                </a:cubicBezTo>
                <a:lnTo>
                  <a:pt x="287714" y="118283"/>
                </a:lnTo>
                <a:cubicBezTo>
                  <a:pt x="289808" y="116160"/>
                  <a:pt x="292739" y="115736"/>
                  <a:pt x="295669" y="117009"/>
                </a:cubicBezTo>
                <a:close/>
                <a:moveTo>
                  <a:pt x="91388" y="44417"/>
                </a:moveTo>
                <a:cubicBezTo>
                  <a:pt x="81533" y="44417"/>
                  <a:pt x="73821" y="52078"/>
                  <a:pt x="73821" y="61442"/>
                </a:cubicBezTo>
                <a:lnTo>
                  <a:pt x="73821" y="101026"/>
                </a:lnTo>
                <a:cubicBezTo>
                  <a:pt x="73821" y="110391"/>
                  <a:pt x="81533" y="118053"/>
                  <a:pt x="91388" y="118053"/>
                </a:cubicBezTo>
                <a:cubicBezTo>
                  <a:pt x="100386" y="118053"/>
                  <a:pt x="108098" y="110391"/>
                  <a:pt x="108098" y="101026"/>
                </a:cubicBezTo>
                <a:lnTo>
                  <a:pt x="108098" y="61442"/>
                </a:lnTo>
                <a:cubicBezTo>
                  <a:pt x="108098" y="52078"/>
                  <a:pt x="100386" y="44417"/>
                  <a:pt x="91388" y="44417"/>
                </a:cubicBezTo>
                <a:close/>
                <a:moveTo>
                  <a:pt x="34432" y="31211"/>
                </a:moveTo>
                <a:cubicBezTo>
                  <a:pt x="37445" y="32056"/>
                  <a:pt x="38736" y="35011"/>
                  <a:pt x="38736" y="37543"/>
                </a:cubicBezTo>
                <a:lnTo>
                  <a:pt x="38736" y="125348"/>
                </a:lnTo>
                <a:cubicBezTo>
                  <a:pt x="38736" y="129147"/>
                  <a:pt x="35724" y="132102"/>
                  <a:pt x="31850" y="132102"/>
                </a:cubicBezTo>
                <a:cubicBezTo>
                  <a:pt x="27546" y="132102"/>
                  <a:pt x="24533" y="129147"/>
                  <a:pt x="24533" y="125348"/>
                </a:cubicBezTo>
                <a:lnTo>
                  <a:pt x="24533" y="55273"/>
                </a:lnTo>
                <a:lnTo>
                  <a:pt x="13342" y="66249"/>
                </a:lnTo>
                <a:cubicBezTo>
                  <a:pt x="9899" y="68781"/>
                  <a:pt x="5595" y="68781"/>
                  <a:pt x="3013" y="66249"/>
                </a:cubicBezTo>
                <a:cubicBezTo>
                  <a:pt x="0" y="63294"/>
                  <a:pt x="0" y="59072"/>
                  <a:pt x="3013" y="56117"/>
                </a:cubicBezTo>
                <a:lnTo>
                  <a:pt x="26255" y="32900"/>
                </a:lnTo>
                <a:cubicBezTo>
                  <a:pt x="28407" y="30789"/>
                  <a:pt x="31850" y="29945"/>
                  <a:pt x="34432" y="31211"/>
                </a:cubicBezTo>
                <a:close/>
                <a:moveTo>
                  <a:pt x="91388" y="29945"/>
                </a:moveTo>
                <a:cubicBezTo>
                  <a:pt x="108526" y="29945"/>
                  <a:pt x="122665" y="43991"/>
                  <a:pt x="122665" y="61442"/>
                </a:cubicBezTo>
                <a:lnTo>
                  <a:pt x="122665" y="101026"/>
                </a:lnTo>
                <a:cubicBezTo>
                  <a:pt x="122665" y="118053"/>
                  <a:pt x="108526" y="132099"/>
                  <a:pt x="91388" y="132099"/>
                </a:cubicBezTo>
                <a:cubicBezTo>
                  <a:pt x="73821" y="132099"/>
                  <a:pt x="59682" y="118053"/>
                  <a:pt x="59682" y="101026"/>
                </a:cubicBezTo>
                <a:lnTo>
                  <a:pt x="59682" y="61442"/>
                </a:lnTo>
                <a:cubicBezTo>
                  <a:pt x="59682" y="43991"/>
                  <a:pt x="73821" y="29945"/>
                  <a:pt x="91388" y="29945"/>
                </a:cubicBezTo>
                <a:close/>
                <a:moveTo>
                  <a:pt x="289036" y="14147"/>
                </a:moveTo>
                <a:cubicBezTo>
                  <a:pt x="247105" y="14147"/>
                  <a:pt x="207715" y="30618"/>
                  <a:pt x="178067" y="60179"/>
                </a:cubicBezTo>
                <a:cubicBezTo>
                  <a:pt x="148419" y="89741"/>
                  <a:pt x="132324" y="129016"/>
                  <a:pt x="132324" y="170825"/>
                </a:cubicBezTo>
                <a:cubicBezTo>
                  <a:pt x="132324" y="212633"/>
                  <a:pt x="148419" y="251908"/>
                  <a:pt x="178067" y="281470"/>
                </a:cubicBezTo>
                <a:cubicBezTo>
                  <a:pt x="207715" y="311031"/>
                  <a:pt x="247105" y="327079"/>
                  <a:pt x="289036" y="327079"/>
                </a:cubicBezTo>
                <a:cubicBezTo>
                  <a:pt x="330967" y="327079"/>
                  <a:pt x="370781" y="311031"/>
                  <a:pt x="400005" y="281470"/>
                </a:cubicBezTo>
                <a:cubicBezTo>
                  <a:pt x="430077" y="251908"/>
                  <a:pt x="446172" y="212633"/>
                  <a:pt x="446172" y="170825"/>
                </a:cubicBezTo>
                <a:cubicBezTo>
                  <a:pt x="446172" y="129016"/>
                  <a:pt x="430077" y="89741"/>
                  <a:pt x="400005" y="60179"/>
                </a:cubicBezTo>
                <a:cubicBezTo>
                  <a:pt x="370781" y="30618"/>
                  <a:pt x="330967" y="14147"/>
                  <a:pt x="289036" y="14147"/>
                </a:cubicBezTo>
                <a:close/>
                <a:moveTo>
                  <a:pt x="289195" y="0"/>
                </a:moveTo>
                <a:cubicBezTo>
                  <a:pt x="333085" y="0"/>
                  <a:pt x="376922" y="16681"/>
                  <a:pt x="410170" y="50044"/>
                </a:cubicBezTo>
                <a:cubicBezTo>
                  <a:pt x="469890" y="109167"/>
                  <a:pt x="476243" y="201231"/>
                  <a:pt x="430077" y="267956"/>
                </a:cubicBezTo>
                <a:lnTo>
                  <a:pt x="442783" y="281048"/>
                </a:lnTo>
                <a:cubicBezTo>
                  <a:pt x="451678" y="289494"/>
                  <a:pt x="453796" y="301318"/>
                  <a:pt x="450831" y="311454"/>
                </a:cubicBezTo>
                <a:lnTo>
                  <a:pt x="543587" y="403940"/>
                </a:lnTo>
                <a:cubicBezTo>
                  <a:pt x="551635" y="411963"/>
                  <a:pt x="551635" y="425477"/>
                  <a:pt x="543587" y="433501"/>
                </a:cubicBezTo>
                <a:cubicBezTo>
                  <a:pt x="539352" y="437724"/>
                  <a:pt x="533846" y="439836"/>
                  <a:pt x="528763" y="439836"/>
                </a:cubicBezTo>
                <a:cubicBezTo>
                  <a:pt x="523257" y="439836"/>
                  <a:pt x="517751" y="437724"/>
                  <a:pt x="513939" y="433501"/>
                </a:cubicBezTo>
                <a:lnTo>
                  <a:pt x="421182" y="341015"/>
                </a:lnTo>
                <a:cubicBezTo>
                  <a:pt x="418218" y="342282"/>
                  <a:pt x="415253" y="342282"/>
                  <a:pt x="412712" y="342282"/>
                </a:cubicBezTo>
                <a:cubicBezTo>
                  <a:pt x="404664" y="342282"/>
                  <a:pt x="396617" y="339326"/>
                  <a:pt x="390687" y="333414"/>
                </a:cubicBezTo>
                <a:lnTo>
                  <a:pt x="375863" y="318633"/>
                </a:lnTo>
                <a:cubicBezTo>
                  <a:pt x="349603" y="333414"/>
                  <a:pt x="319955" y="341860"/>
                  <a:pt x="289036" y="341860"/>
                </a:cubicBezTo>
                <a:cubicBezTo>
                  <a:pt x="243293" y="341860"/>
                  <a:pt x="200515" y="323701"/>
                  <a:pt x="167902" y="291605"/>
                </a:cubicBezTo>
                <a:cubicBezTo>
                  <a:pt x="135712" y="259510"/>
                  <a:pt x="117500" y="216434"/>
                  <a:pt x="117500" y="170825"/>
                </a:cubicBezTo>
                <a:cubicBezTo>
                  <a:pt x="117500" y="125215"/>
                  <a:pt x="135712" y="82139"/>
                  <a:pt x="167902" y="50044"/>
                </a:cubicBezTo>
                <a:cubicBezTo>
                  <a:pt x="201362" y="16681"/>
                  <a:pt x="245305" y="0"/>
                  <a:pt x="289195" y="0"/>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accent5"/>
              </a:solidFill>
              <a:latin typeface="Montserrat Light"/>
              <a:ea typeface="Montserrat Light"/>
              <a:cs typeface="Montserrat Light"/>
              <a:sym typeface="Montserrat Light"/>
            </a:endParaRPr>
          </a:p>
        </p:txBody>
      </p:sp>
      <p:sp>
        <p:nvSpPr>
          <p:cNvPr id="645" name="Google Shape;645;p42"/>
          <p:cNvSpPr txBox="1"/>
          <p:nvPr/>
        </p:nvSpPr>
        <p:spPr>
          <a:xfrm>
            <a:off x="2183401" y="5682650"/>
            <a:ext cx="6768600" cy="19764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3600">
                <a:solidFill>
                  <a:schemeClr val="lt1"/>
                </a:solidFill>
                <a:latin typeface="Montserrat Light"/>
                <a:ea typeface="Montserrat Light"/>
                <a:cs typeface="Montserrat Light"/>
                <a:sym typeface="Montserrat Light"/>
              </a:rPr>
              <a:t>Games, teams, stakes &amp; rewards for enjoyment and excitement</a:t>
            </a:r>
            <a:endParaRPr sz="1800">
              <a:solidFill>
                <a:schemeClr val="lt1"/>
              </a:solidFill>
            </a:endParaRPr>
          </a:p>
        </p:txBody>
      </p:sp>
      <p:sp>
        <p:nvSpPr>
          <p:cNvPr id="646" name="Google Shape;646;p42"/>
          <p:cNvSpPr txBox="1"/>
          <p:nvPr/>
        </p:nvSpPr>
        <p:spPr>
          <a:xfrm>
            <a:off x="2183390" y="4457882"/>
            <a:ext cx="6273000" cy="10158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6000">
                <a:solidFill>
                  <a:schemeClr val="accent2"/>
                </a:solidFill>
                <a:latin typeface="Playfair Display"/>
                <a:ea typeface="Playfair Display"/>
                <a:cs typeface="Playfair Display"/>
                <a:sym typeface="Playfair Display"/>
              </a:rPr>
              <a:t>Gamification</a:t>
            </a:r>
            <a:endParaRPr sz="2600"/>
          </a:p>
        </p:txBody>
      </p:sp>
      <p:sp>
        <p:nvSpPr>
          <p:cNvPr id="647" name="Google Shape;647;p42"/>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8000">
                <a:solidFill>
                  <a:schemeClr val="dk2"/>
                </a:solidFill>
                <a:latin typeface="Playfair Display ExtraBold"/>
                <a:ea typeface="Playfair Display ExtraBold"/>
                <a:cs typeface="Playfair Display ExtraBold"/>
                <a:sym typeface="Playfair Display ExtraBold"/>
              </a:rPr>
              <a:t>Key Learning Areas</a:t>
            </a:r>
            <a:endParaRPr/>
          </a:p>
        </p:txBody>
      </p:sp>
      <p:sp>
        <p:nvSpPr>
          <p:cNvPr id="648" name="Google Shape;648;p42"/>
          <p:cNvSpPr/>
          <p:nvPr/>
        </p:nvSpPr>
        <p:spPr>
          <a:xfrm>
            <a:off x="4382710" y="9482269"/>
            <a:ext cx="1884569" cy="1693051"/>
          </a:xfrm>
          <a:custGeom>
            <a:rect b="b" l="l" r="r" t="t"/>
            <a:pathLst>
              <a:path extrusionOk="0" h="516962" w="575441">
                <a:moveTo>
                  <a:pt x="380847" y="439408"/>
                </a:moveTo>
                <a:lnTo>
                  <a:pt x="431617" y="439408"/>
                </a:lnTo>
                <a:cubicBezTo>
                  <a:pt x="457202" y="439408"/>
                  <a:pt x="477990" y="460928"/>
                  <a:pt x="477990" y="486509"/>
                </a:cubicBezTo>
                <a:lnTo>
                  <a:pt x="477990" y="509653"/>
                </a:lnTo>
                <a:cubicBezTo>
                  <a:pt x="477990" y="513714"/>
                  <a:pt x="474392" y="516962"/>
                  <a:pt x="470795" y="516962"/>
                </a:cubicBezTo>
                <a:cubicBezTo>
                  <a:pt x="467197" y="516962"/>
                  <a:pt x="463599" y="513714"/>
                  <a:pt x="463599" y="509653"/>
                </a:cubicBezTo>
                <a:lnTo>
                  <a:pt x="463599" y="486509"/>
                </a:lnTo>
                <a:cubicBezTo>
                  <a:pt x="463599" y="468643"/>
                  <a:pt x="449207" y="454026"/>
                  <a:pt x="431617" y="454026"/>
                </a:cubicBezTo>
                <a:lnTo>
                  <a:pt x="380847" y="454026"/>
                </a:lnTo>
                <a:cubicBezTo>
                  <a:pt x="363257" y="454026"/>
                  <a:pt x="348865" y="468643"/>
                  <a:pt x="348865" y="486509"/>
                </a:cubicBezTo>
                <a:lnTo>
                  <a:pt x="348865" y="509247"/>
                </a:lnTo>
                <a:cubicBezTo>
                  <a:pt x="348865" y="513308"/>
                  <a:pt x="345667" y="516556"/>
                  <a:pt x="341669" y="516556"/>
                </a:cubicBezTo>
                <a:cubicBezTo>
                  <a:pt x="338071" y="516556"/>
                  <a:pt x="334873" y="513308"/>
                  <a:pt x="334873" y="509247"/>
                </a:cubicBezTo>
                <a:lnTo>
                  <a:pt x="334873" y="486509"/>
                </a:lnTo>
                <a:cubicBezTo>
                  <a:pt x="334873" y="460928"/>
                  <a:pt x="355261" y="439408"/>
                  <a:pt x="380847" y="439408"/>
                </a:cubicBezTo>
                <a:close/>
                <a:moveTo>
                  <a:pt x="145196" y="439408"/>
                </a:moveTo>
                <a:lnTo>
                  <a:pt x="195966" y="439408"/>
                </a:lnTo>
                <a:cubicBezTo>
                  <a:pt x="221551" y="439408"/>
                  <a:pt x="242339" y="460928"/>
                  <a:pt x="242339" y="486509"/>
                </a:cubicBezTo>
                <a:lnTo>
                  <a:pt x="242339" y="509653"/>
                </a:lnTo>
                <a:cubicBezTo>
                  <a:pt x="242339" y="513714"/>
                  <a:pt x="238741" y="516962"/>
                  <a:pt x="234744" y="516962"/>
                </a:cubicBezTo>
                <a:cubicBezTo>
                  <a:pt x="231146" y="516962"/>
                  <a:pt x="227948" y="513714"/>
                  <a:pt x="227948" y="509653"/>
                </a:cubicBezTo>
                <a:lnTo>
                  <a:pt x="227948" y="486509"/>
                </a:lnTo>
                <a:cubicBezTo>
                  <a:pt x="227948" y="468643"/>
                  <a:pt x="213956" y="454026"/>
                  <a:pt x="195966" y="454026"/>
                </a:cubicBezTo>
                <a:lnTo>
                  <a:pt x="145196" y="454026"/>
                </a:lnTo>
                <a:cubicBezTo>
                  <a:pt x="127605" y="454026"/>
                  <a:pt x="113214" y="468643"/>
                  <a:pt x="113214" y="486509"/>
                </a:cubicBezTo>
                <a:lnTo>
                  <a:pt x="113214" y="509247"/>
                </a:lnTo>
                <a:cubicBezTo>
                  <a:pt x="113214" y="513308"/>
                  <a:pt x="110016" y="516556"/>
                  <a:pt x="106018" y="516556"/>
                </a:cubicBezTo>
                <a:cubicBezTo>
                  <a:pt x="102020" y="516556"/>
                  <a:pt x="99222" y="513308"/>
                  <a:pt x="99222" y="509247"/>
                </a:cubicBezTo>
                <a:lnTo>
                  <a:pt x="99222" y="486509"/>
                </a:lnTo>
                <a:cubicBezTo>
                  <a:pt x="99222" y="460928"/>
                  <a:pt x="119610" y="439408"/>
                  <a:pt x="145196" y="439408"/>
                </a:cubicBezTo>
                <a:close/>
                <a:moveTo>
                  <a:pt x="406631" y="375635"/>
                </a:moveTo>
                <a:cubicBezTo>
                  <a:pt x="393257" y="375635"/>
                  <a:pt x="383126" y="386577"/>
                  <a:pt x="383126" y="399546"/>
                </a:cubicBezTo>
                <a:cubicBezTo>
                  <a:pt x="383126" y="412514"/>
                  <a:pt x="393257" y="423051"/>
                  <a:pt x="406631" y="423051"/>
                </a:cubicBezTo>
                <a:cubicBezTo>
                  <a:pt x="419599" y="423051"/>
                  <a:pt x="430136" y="412514"/>
                  <a:pt x="430136" y="399546"/>
                </a:cubicBezTo>
                <a:cubicBezTo>
                  <a:pt x="430136" y="390630"/>
                  <a:pt x="425273" y="382525"/>
                  <a:pt x="417167" y="378472"/>
                </a:cubicBezTo>
                <a:cubicBezTo>
                  <a:pt x="413925" y="376851"/>
                  <a:pt x="410278" y="375635"/>
                  <a:pt x="406631" y="375635"/>
                </a:cubicBezTo>
                <a:close/>
                <a:moveTo>
                  <a:pt x="170979" y="375635"/>
                </a:moveTo>
                <a:cubicBezTo>
                  <a:pt x="157605" y="375635"/>
                  <a:pt x="147474" y="386577"/>
                  <a:pt x="147474" y="399546"/>
                </a:cubicBezTo>
                <a:cubicBezTo>
                  <a:pt x="147474" y="412514"/>
                  <a:pt x="157605" y="423051"/>
                  <a:pt x="170979" y="423051"/>
                </a:cubicBezTo>
                <a:cubicBezTo>
                  <a:pt x="183542" y="423051"/>
                  <a:pt x="194484" y="412514"/>
                  <a:pt x="194484" y="399546"/>
                </a:cubicBezTo>
                <a:cubicBezTo>
                  <a:pt x="194484" y="390630"/>
                  <a:pt x="189621" y="382525"/>
                  <a:pt x="181515" y="378472"/>
                </a:cubicBezTo>
                <a:cubicBezTo>
                  <a:pt x="178273" y="376851"/>
                  <a:pt x="174626" y="375635"/>
                  <a:pt x="170979" y="375635"/>
                </a:cubicBezTo>
                <a:close/>
                <a:moveTo>
                  <a:pt x="406631" y="361451"/>
                </a:moveTo>
                <a:cubicBezTo>
                  <a:pt x="412710" y="361451"/>
                  <a:pt x="418383" y="363072"/>
                  <a:pt x="424057" y="365504"/>
                </a:cubicBezTo>
                <a:cubicBezTo>
                  <a:pt x="436620" y="371988"/>
                  <a:pt x="444320" y="384956"/>
                  <a:pt x="444320" y="399546"/>
                </a:cubicBezTo>
                <a:cubicBezTo>
                  <a:pt x="444320" y="420214"/>
                  <a:pt x="427299" y="437235"/>
                  <a:pt x="406631" y="437235"/>
                </a:cubicBezTo>
                <a:cubicBezTo>
                  <a:pt x="385962" y="437235"/>
                  <a:pt x="368536" y="420214"/>
                  <a:pt x="368536" y="399546"/>
                </a:cubicBezTo>
                <a:cubicBezTo>
                  <a:pt x="368536" y="378472"/>
                  <a:pt x="385962" y="361451"/>
                  <a:pt x="406631" y="361451"/>
                </a:cubicBezTo>
                <a:close/>
                <a:moveTo>
                  <a:pt x="170979" y="361451"/>
                </a:moveTo>
                <a:cubicBezTo>
                  <a:pt x="177058" y="361451"/>
                  <a:pt x="182731" y="363072"/>
                  <a:pt x="188405" y="365504"/>
                </a:cubicBezTo>
                <a:cubicBezTo>
                  <a:pt x="200968" y="371988"/>
                  <a:pt x="208668" y="384956"/>
                  <a:pt x="208668" y="399546"/>
                </a:cubicBezTo>
                <a:cubicBezTo>
                  <a:pt x="208668" y="420214"/>
                  <a:pt x="191647" y="437235"/>
                  <a:pt x="170979" y="437235"/>
                </a:cubicBezTo>
                <a:cubicBezTo>
                  <a:pt x="149905" y="437235"/>
                  <a:pt x="132884" y="420214"/>
                  <a:pt x="132884" y="399546"/>
                </a:cubicBezTo>
                <a:cubicBezTo>
                  <a:pt x="132884" y="378472"/>
                  <a:pt x="149905" y="361451"/>
                  <a:pt x="170979" y="361451"/>
                </a:cubicBezTo>
                <a:close/>
                <a:moveTo>
                  <a:pt x="263572" y="275206"/>
                </a:moveTo>
                <a:cubicBezTo>
                  <a:pt x="245891" y="275206"/>
                  <a:pt x="231425" y="289710"/>
                  <a:pt x="231425" y="307438"/>
                </a:cubicBezTo>
                <a:lnTo>
                  <a:pt x="231425" y="342088"/>
                </a:lnTo>
                <a:cubicBezTo>
                  <a:pt x="235444" y="344505"/>
                  <a:pt x="239060" y="347325"/>
                  <a:pt x="243480" y="348937"/>
                </a:cubicBezTo>
                <a:lnTo>
                  <a:pt x="243480" y="322748"/>
                </a:lnTo>
                <a:cubicBezTo>
                  <a:pt x="243480" y="318719"/>
                  <a:pt x="246695" y="315496"/>
                  <a:pt x="250713" y="315496"/>
                </a:cubicBezTo>
                <a:cubicBezTo>
                  <a:pt x="254732" y="315496"/>
                  <a:pt x="257946" y="318719"/>
                  <a:pt x="257946" y="322748"/>
                </a:cubicBezTo>
                <a:lnTo>
                  <a:pt x="257946" y="354578"/>
                </a:lnTo>
                <a:cubicBezTo>
                  <a:pt x="265581" y="356995"/>
                  <a:pt x="273618" y="358204"/>
                  <a:pt x="281654" y="359010"/>
                </a:cubicBezTo>
                <a:lnTo>
                  <a:pt x="281654" y="338059"/>
                </a:lnTo>
                <a:cubicBezTo>
                  <a:pt x="281654" y="334030"/>
                  <a:pt x="284869" y="330806"/>
                  <a:pt x="288887" y="330806"/>
                </a:cubicBezTo>
                <a:cubicBezTo>
                  <a:pt x="292906" y="330806"/>
                  <a:pt x="296120" y="334030"/>
                  <a:pt x="296120" y="338059"/>
                </a:cubicBezTo>
                <a:lnTo>
                  <a:pt x="296120" y="359010"/>
                </a:lnTo>
                <a:cubicBezTo>
                  <a:pt x="304559" y="358204"/>
                  <a:pt x="312194" y="356995"/>
                  <a:pt x="319427" y="354578"/>
                </a:cubicBezTo>
                <a:lnTo>
                  <a:pt x="319427" y="322748"/>
                </a:lnTo>
                <a:cubicBezTo>
                  <a:pt x="319427" y="318719"/>
                  <a:pt x="323043" y="315496"/>
                  <a:pt x="327062" y="315496"/>
                </a:cubicBezTo>
                <a:cubicBezTo>
                  <a:pt x="330678" y="315496"/>
                  <a:pt x="333893" y="318719"/>
                  <a:pt x="333893" y="322748"/>
                </a:cubicBezTo>
                <a:lnTo>
                  <a:pt x="333893" y="349340"/>
                </a:lnTo>
                <a:cubicBezTo>
                  <a:pt x="338313" y="347325"/>
                  <a:pt x="342733" y="344505"/>
                  <a:pt x="346751" y="342088"/>
                </a:cubicBezTo>
                <a:lnTo>
                  <a:pt x="346751" y="307438"/>
                </a:lnTo>
                <a:cubicBezTo>
                  <a:pt x="346751" y="289710"/>
                  <a:pt x="331884" y="275206"/>
                  <a:pt x="314605" y="275206"/>
                </a:cubicBezTo>
                <a:close/>
                <a:moveTo>
                  <a:pt x="478697" y="260455"/>
                </a:moveTo>
                <a:lnTo>
                  <a:pt x="529468" y="260455"/>
                </a:lnTo>
                <a:cubicBezTo>
                  <a:pt x="555053" y="260455"/>
                  <a:pt x="575441" y="281109"/>
                  <a:pt x="575441" y="307028"/>
                </a:cubicBezTo>
                <a:lnTo>
                  <a:pt x="575441" y="338212"/>
                </a:lnTo>
                <a:cubicBezTo>
                  <a:pt x="575441" y="341857"/>
                  <a:pt x="572243" y="345097"/>
                  <a:pt x="568645" y="345097"/>
                </a:cubicBezTo>
                <a:cubicBezTo>
                  <a:pt x="564648" y="345097"/>
                  <a:pt x="561449" y="341857"/>
                  <a:pt x="561449" y="338212"/>
                </a:cubicBezTo>
                <a:lnTo>
                  <a:pt x="561449" y="307028"/>
                </a:lnTo>
                <a:cubicBezTo>
                  <a:pt x="561449" y="289209"/>
                  <a:pt x="547058" y="274630"/>
                  <a:pt x="529468" y="274630"/>
                </a:cubicBezTo>
                <a:lnTo>
                  <a:pt x="478697" y="274630"/>
                </a:lnTo>
                <a:cubicBezTo>
                  <a:pt x="461107" y="274630"/>
                  <a:pt x="446716" y="289209"/>
                  <a:pt x="446716" y="307028"/>
                </a:cubicBezTo>
                <a:cubicBezTo>
                  <a:pt x="446716" y="310673"/>
                  <a:pt x="443518" y="314318"/>
                  <a:pt x="439520" y="314318"/>
                </a:cubicBezTo>
                <a:cubicBezTo>
                  <a:pt x="435922" y="314318"/>
                  <a:pt x="432324" y="310673"/>
                  <a:pt x="432324" y="307028"/>
                </a:cubicBezTo>
                <a:cubicBezTo>
                  <a:pt x="432324" y="281109"/>
                  <a:pt x="453112" y="260455"/>
                  <a:pt x="478697" y="260455"/>
                </a:cubicBezTo>
                <a:close/>
                <a:moveTo>
                  <a:pt x="46102" y="260455"/>
                </a:moveTo>
                <a:lnTo>
                  <a:pt x="97014" y="260455"/>
                </a:lnTo>
                <a:cubicBezTo>
                  <a:pt x="122270" y="260455"/>
                  <a:pt x="143116" y="280776"/>
                  <a:pt x="143116" y="306277"/>
                </a:cubicBezTo>
                <a:cubicBezTo>
                  <a:pt x="143116" y="309863"/>
                  <a:pt x="139909" y="313449"/>
                  <a:pt x="135900" y="313449"/>
                </a:cubicBezTo>
                <a:cubicBezTo>
                  <a:pt x="132292" y="313449"/>
                  <a:pt x="129085" y="309863"/>
                  <a:pt x="129085" y="306277"/>
                </a:cubicBezTo>
                <a:cubicBezTo>
                  <a:pt x="129085" y="288745"/>
                  <a:pt x="114653" y="274401"/>
                  <a:pt x="97014" y="274401"/>
                </a:cubicBezTo>
                <a:lnTo>
                  <a:pt x="46102" y="274401"/>
                </a:lnTo>
                <a:cubicBezTo>
                  <a:pt x="28463" y="274401"/>
                  <a:pt x="14031" y="288745"/>
                  <a:pt x="14031" y="306277"/>
                </a:cubicBezTo>
                <a:lnTo>
                  <a:pt x="14031" y="336161"/>
                </a:lnTo>
                <a:cubicBezTo>
                  <a:pt x="14031" y="340145"/>
                  <a:pt x="10824" y="343333"/>
                  <a:pt x="6815" y="343333"/>
                </a:cubicBezTo>
                <a:cubicBezTo>
                  <a:pt x="2806" y="343333"/>
                  <a:pt x="0" y="340145"/>
                  <a:pt x="0" y="336161"/>
                </a:cubicBezTo>
                <a:lnTo>
                  <a:pt x="0" y="306277"/>
                </a:lnTo>
                <a:cubicBezTo>
                  <a:pt x="0" y="280776"/>
                  <a:pt x="20445" y="260455"/>
                  <a:pt x="46102" y="260455"/>
                </a:cubicBezTo>
                <a:close/>
                <a:moveTo>
                  <a:pt x="505650" y="196679"/>
                </a:moveTo>
                <a:cubicBezTo>
                  <a:pt x="492347" y="196679"/>
                  <a:pt x="482269" y="207621"/>
                  <a:pt x="482269" y="220184"/>
                </a:cubicBezTo>
                <a:cubicBezTo>
                  <a:pt x="482269" y="233153"/>
                  <a:pt x="492347" y="243689"/>
                  <a:pt x="505650" y="243689"/>
                </a:cubicBezTo>
                <a:cubicBezTo>
                  <a:pt x="518550" y="243689"/>
                  <a:pt x="528628" y="233153"/>
                  <a:pt x="528628" y="220184"/>
                </a:cubicBezTo>
                <a:cubicBezTo>
                  <a:pt x="528628" y="211269"/>
                  <a:pt x="523790" y="203569"/>
                  <a:pt x="516131" y="199111"/>
                </a:cubicBezTo>
                <a:cubicBezTo>
                  <a:pt x="512906" y="197490"/>
                  <a:pt x="509278" y="196679"/>
                  <a:pt x="505650" y="196679"/>
                </a:cubicBezTo>
                <a:close/>
                <a:moveTo>
                  <a:pt x="287515" y="196679"/>
                </a:moveTo>
                <a:cubicBezTo>
                  <a:pt x="274952" y="196679"/>
                  <a:pt x="264010" y="207621"/>
                  <a:pt x="264010" y="220184"/>
                </a:cubicBezTo>
                <a:cubicBezTo>
                  <a:pt x="264010" y="233153"/>
                  <a:pt x="274952" y="243689"/>
                  <a:pt x="287515" y="243689"/>
                </a:cubicBezTo>
                <a:cubicBezTo>
                  <a:pt x="300889" y="243689"/>
                  <a:pt x="311020" y="233153"/>
                  <a:pt x="311020" y="220184"/>
                </a:cubicBezTo>
                <a:cubicBezTo>
                  <a:pt x="311020" y="211269"/>
                  <a:pt x="306157" y="203569"/>
                  <a:pt x="298457" y="199111"/>
                </a:cubicBezTo>
                <a:cubicBezTo>
                  <a:pt x="294810" y="197490"/>
                  <a:pt x="291568" y="196679"/>
                  <a:pt x="287515" y="196679"/>
                </a:cubicBezTo>
                <a:close/>
                <a:moveTo>
                  <a:pt x="71756" y="196679"/>
                </a:moveTo>
                <a:cubicBezTo>
                  <a:pt x="58383" y="196679"/>
                  <a:pt x="47846" y="207621"/>
                  <a:pt x="47846" y="220184"/>
                </a:cubicBezTo>
                <a:cubicBezTo>
                  <a:pt x="47846" y="233153"/>
                  <a:pt x="58383" y="243689"/>
                  <a:pt x="71756" y="243689"/>
                </a:cubicBezTo>
                <a:cubicBezTo>
                  <a:pt x="84319" y="243689"/>
                  <a:pt x="95261" y="233153"/>
                  <a:pt x="95261" y="220184"/>
                </a:cubicBezTo>
                <a:cubicBezTo>
                  <a:pt x="95261" y="211269"/>
                  <a:pt x="90398" y="203569"/>
                  <a:pt x="82293" y="199111"/>
                </a:cubicBezTo>
                <a:cubicBezTo>
                  <a:pt x="79051" y="197490"/>
                  <a:pt x="75404" y="196679"/>
                  <a:pt x="71756" y="196679"/>
                </a:cubicBezTo>
                <a:close/>
                <a:moveTo>
                  <a:pt x="505650" y="182495"/>
                </a:moveTo>
                <a:cubicBezTo>
                  <a:pt x="511294" y="182495"/>
                  <a:pt x="517340" y="183711"/>
                  <a:pt x="522581" y="186548"/>
                </a:cubicBezTo>
                <a:cubicBezTo>
                  <a:pt x="535481" y="193032"/>
                  <a:pt x="543543" y="206406"/>
                  <a:pt x="543543" y="220184"/>
                </a:cubicBezTo>
                <a:cubicBezTo>
                  <a:pt x="543543" y="241258"/>
                  <a:pt x="526209" y="258279"/>
                  <a:pt x="505650" y="258279"/>
                </a:cubicBezTo>
                <a:cubicBezTo>
                  <a:pt x="484688" y="258279"/>
                  <a:pt x="467757" y="241258"/>
                  <a:pt x="467757" y="220184"/>
                </a:cubicBezTo>
                <a:cubicBezTo>
                  <a:pt x="467757" y="199111"/>
                  <a:pt x="484688" y="182495"/>
                  <a:pt x="505650" y="182495"/>
                </a:cubicBezTo>
                <a:close/>
                <a:moveTo>
                  <a:pt x="287515" y="182495"/>
                </a:moveTo>
                <a:cubicBezTo>
                  <a:pt x="293594" y="182495"/>
                  <a:pt x="299673" y="183711"/>
                  <a:pt x="304942" y="186548"/>
                </a:cubicBezTo>
                <a:cubicBezTo>
                  <a:pt x="317505" y="193032"/>
                  <a:pt x="325610" y="206406"/>
                  <a:pt x="325610" y="220184"/>
                </a:cubicBezTo>
                <a:cubicBezTo>
                  <a:pt x="325610" y="241258"/>
                  <a:pt x="308589" y="258279"/>
                  <a:pt x="287515" y="258279"/>
                </a:cubicBezTo>
                <a:cubicBezTo>
                  <a:pt x="266847" y="258279"/>
                  <a:pt x="249826" y="241258"/>
                  <a:pt x="249826" y="220184"/>
                </a:cubicBezTo>
                <a:cubicBezTo>
                  <a:pt x="249826" y="199111"/>
                  <a:pt x="266847" y="182495"/>
                  <a:pt x="287515" y="182495"/>
                </a:cubicBezTo>
                <a:close/>
                <a:moveTo>
                  <a:pt x="71756" y="182495"/>
                </a:moveTo>
                <a:cubicBezTo>
                  <a:pt x="77430" y="182495"/>
                  <a:pt x="83509" y="183711"/>
                  <a:pt x="89183" y="186548"/>
                </a:cubicBezTo>
                <a:cubicBezTo>
                  <a:pt x="101746" y="193032"/>
                  <a:pt x="109446" y="206406"/>
                  <a:pt x="109446" y="220184"/>
                </a:cubicBezTo>
                <a:cubicBezTo>
                  <a:pt x="109446" y="241258"/>
                  <a:pt x="92425" y="258279"/>
                  <a:pt x="71756" y="258279"/>
                </a:cubicBezTo>
                <a:cubicBezTo>
                  <a:pt x="50683" y="258279"/>
                  <a:pt x="33662" y="241258"/>
                  <a:pt x="33662" y="220184"/>
                </a:cubicBezTo>
                <a:cubicBezTo>
                  <a:pt x="33662" y="199111"/>
                  <a:pt x="50683" y="182495"/>
                  <a:pt x="71756" y="182495"/>
                </a:cubicBezTo>
                <a:close/>
                <a:moveTo>
                  <a:pt x="281654" y="148695"/>
                </a:moveTo>
                <a:cubicBezTo>
                  <a:pt x="227809" y="152321"/>
                  <a:pt x="184813" y="197043"/>
                  <a:pt x="184009" y="252241"/>
                </a:cubicBezTo>
                <a:lnTo>
                  <a:pt x="205306" y="252241"/>
                </a:lnTo>
                <a:cubicBezTo>
                  <a:pt x="209325" y="252241"/>
                  <a:pt x="212137" y="255464"/>
                  <a:pt x="212137" y="259493"/>
                </a:cubicBezTo>
                <a:cubicBezTo>
                  <a:pt x="212137" y="263522"/>
                  <a:pt x="209325" y="266342"/>
                  <a:pt x="205306" y="266342"/>
                </a:cubicBezTo>
                <a:lnTo>
                  <a:pt x="184813" y="266342"/>
                </a:lnTo>
                <a:cubicBezTo>
                  <a:pt x="187626" y="291725"/>
                  <a:pt x="199681" y="314287"/>
                  <a:pt x="216959" y="330806"/>
                </a:cubicBezTo>
                <a:lnTo>
                  <a:pt x="216959" y="307438"/>
                </a:lnTo>
                <a:cubicBezTo>
                  <a:pt x="216959" y="281652"/>
                  <a:pt x="237855" y="261104"/>
                  <a:pt x="263572" y="261104"/>
                </a:cubicBezTo>
                <a:lnTo>
                  <a:pt x="314605" y="261104"/>
                </a:lnTo>
                <a:cubicBezTo>
                  <a:pt x="340322" y="261104"/>
                  <a:pt x="360816" y="281652"/>
                  <a:pt x="360816" y="307438"/>
                </a:cubicBezTo>
                <a:lnTo>
                  <a:pt x="360816" y="330806"/>
                </a:lnTo>
                <a:cubicBezTo>
                  <a:pt x="378496" y="314287"/>
                  <a:pt x="390149" y="291725"/>
                  <a:pt x="393364" y="266342"/>
                </a:cubicBezTo>
                <a:lnTo>
                  <a:pt x="372871" y="266342"/>
                </a:lnTo>
                <a:cubicBezTo>
                  <a:pt x="368450" y="266342"/>
                  <a:pt x="365236" y="263522"/>
                  <a:pt x="365236" y="259493"/>
                </a:cubicBezTo>
                <a:cubicBezTo>
                  <a:pt x="365236" y="255464"/>
                  <a:pt x="368450" y="252241"/>
                  <a:pt x="372871" y="252241"/>
                </a:cubicBezTo>
                <a:lnTo>
                  <a:pt x="393766" y="252241"/>
                </a:lnTo>
                <a:cubicBezTo>
                  <a:pt x="393364" y="213159"/>
                  <a:pt x="371665" y="178107"/>
                  <a:pt x="337107" y="159976"/>
                </a:cubicBezTo>
                <a:cubicBezTo>
                  <a:pt x="324249" y="153530"/>
                  <a:pt x="310586" y="149904"/>
                  <a:pt x="296120" y="148695"/>
                </a:cubicBezTo>
                <a:lnTo>
                  <a:pt x="296120" y="170049"/>
                </a:lnTo>
                <a:cubicBezTo>
                  <a:pt x="296120" y="174078"/>
                  <a:pt x="292906" y="177301"/>
                  <a:pt x="288887" y="177301"/>
                </a:cubicBezTo>
                <a:cubicBezTo>
                  <a:pt x="284869" y="177301"/>
                  <a:pt x="281654" y="174078"/>
                  <a:pt x="281654" y="170049"/>
                </a:cubicBezTo>
                <a:close/>
                <a:moveTo>
                  <a:pt x="288887" y="102764"/>
                </a:moveTo>
                <a:cubicBezTo>
                  <a:pt x="292906" y="102764"/>
                  <a:pt x="296120" y="105584"/>
                  <a:pt x="296120" y="109613"/>
                </a:cubicBezTo>
                <a:lnTo>
                  <a:pt x="296120" y="134190"/>
                </a:lnTo>
                <a:cubicBezTo>
                  <a:pt x="312596" y="135399"/>
                  <a:pt x="329071" y="139831"/>
                  <a:pt x="343939" y="147486"/>
                </a:cubicBezTo>
                <a:cubicBezTo>
                  <a:pt x="382916" y="167631"/>
                  <a:pt x="407428" y="208324"/>
                  <a:pt x="408232" y="252241"/>
                </a:cubicBezTo>
                <a:lnTo>
                  <a:pt x="433547" y="252241"/>
                </a:lnTo>
                <a:cubicBezTo>
                  <a:pt x="437164" y="252241"/>
                  <a:pt x="440780" y="255464"/>
                  <a:pt x="440780" y="259493"/>
                </a:cubicBezTo>
                <a:cubicBezTo>
                  <a:pt x="440780" y="263522"/>
                  <a:pt x="437164" y="266342"/>
                  <a:pt x="433547" y="266342"/>
                </a:cubicBezTo>
                <a:lnTo>
                  <a:pt x="407428" y="266342"/>
                </a:lnTo>
                <a:cubicBezTo>
                  <a:pt x="403812" y="301395"/>
                  <a:pt x="385327" y="331612"/>
                  <a:pt x="358405" y="350952"/>
                </a:cubicBezTo>
                <a:cubicBezTo>
                  <a:pt x="358003" y="351757"/>
                  <a:pt x="357601" y="351757"/>
                  <a:pt x="357199" y="352160"/>
                </a:cubicBezTo>
                <a:cubicBezTo>
                  <a:pt x="339518" y="364650"/>
                  <a:pt x="318623" y="371902"/>
                  <a:pt x="296120" y="373514"/>
                </a:cubicBezTo>
                <a:lnTo>
                  <a:pt x="296120" y="398494"/>
                </a:lnTo>
                <a:cubicBezTo>
                  <a:pt x="296120" y="402523"/>
                  <a:pt x="292906" y="405343"/>
                  <a:pt x="288887" y="405343"/>
                </a:cubicBezTo>
                <a:cubicBezTo>
                  <a:pt x="284869" y="405343"/>
                  <a:pt x="281654" y="402523"/>
                  <a:pt x="281654" y="398494"/>
                </a:cubicBezTo>
                <a:lnTo>
                  <a:pt x="281654" y="373514"/>
                </a:lnTo>
                <a:cubicBezTo>
                  <a:pt x="223389" y="369888"/>
                  <a:pt x="176374" y="324360"/>
                  <a:pt x="170347" y="266342"/>
                </a:cubicBezTo>
                <a:lnTo>
                  <a:pt x="145031" y="266342"/>
                </a:lnTo>
                <a:cubicBezTo>
                  <a:pt x="141415" y="266342"/>
                  <a:pt x="138200" y="263522"/>
                  <a:pt x="138200" y="259493"/>
                </a:cubicBezTo>
                <a:cubicBezTo>
                  <a:pt x="138200" y="255464"/>
                  <a:pt x="141415" y="252241"/>
                  <a:pt x="145031" y="252241"/>
                </a:cubicBezTo>
                <a:lnTo>
                  <a:pt x="169945" y="252241"/>
                </a:lnTo>
                <a:cubicBezTo>
                  <a:pt x="170749" y="189388"/>
                  <a:pt x="219772" y="138219"/>
                  <a:pt x="281654" y="134190"/>
                </a:cubicBezTo>
                <a:lnTo>
                  <a:pt x="281654" y="109613"/>
                </a:lnTo>
                <a:cubicBezTo>
                  <a:pt x="281654" y="105584"/>
                  <a:pt x="284869" y="102764"/>
                  <a:pt x="288887" y="102764"/>
                </a:cubicBezTo>
                <a:close/>
                <a:moveTo>
                  <a:pt x="380847" y="77957"/>
                </a:moveTo>
                <a:lnTo>
                  <a:pt x="431617" y="77957"/>
                </a:lnTo>
                <a:cubicBezTo>
                  <a:pt x="457202" y="77957"/>
                  <a:pt x="477990" y="98817"/>
                  <a:pt x="477990" y="124091"/>
                </a:cubicBezTo>
                <a:lnTo>
                  <a:pt x="477990" y="154981"/>
                </a:lnTo>
                <a:cubicBezTo>
                  <a:pt x="477990" y="158992"/>
                  <a:pt x="474392" y="162603"/>
                  <a:pt x="470795" y="162603"/>
                </a:cubicBezTo>
                <a:cubicBezTo>
                  <a:pt x="467197" y="162603"/>
                  <a:pt x="463599" y="158992"/>
                  <a:pt x="463599" y="154981"/>
                </a:cubicBezTo>
                <a:lnTo>
                  <a:pt x="463599" y="124091"/>
                </a:lnTo>
                <a:cubicBezTo>
                  <a:pt x="463599" y="106841"/>
                  <a:pt x="449207" y="92399"/>
                  <a:pt x="431617" y="92399"/>
                </a:cubicBezTo>
                <a:lnTo>
                  <a:pt x="380847" y="92399"/>
                </a:lnTo>
                <a:cubicBezTo>
                  <a:pt x="363257" y="92399"/>
                  <a:pt x="348865" y="106841"/>
                  <a:pt x="348865" y="124091"/>
                </a:cubicBezTo>
                <a:cubicBezTo>
                  <a:pt x="348865" y="128103"/>
                  <a:pt x="345667" y="131713"/>
                  <a:pt x="341669" y="131713"/>
                </a:cubicBezTo>
                <a:cubicBezTo>
                  <a:pt x="338071" y="131713"/>
                  <a:pt x="334873" y="128103"/>
                  <a:pt x="334873" y="124091"/>
                </a:cubicBezTo>
                <a:cubicBezTo>
                  <a:pt x="334873" y="98817"/>
                  <a:pt x="355261" y="77957"/>
                  <a:pt x="380847" y="77957"/>
                </a:cubicBezTo>
                <a:close/>
                <a:moveTo>
                  <a:pt x="145196" y="77957"/>
                </a:moveTo>
                <a:lnTo>
                  <a:pt x="195966" y="77957"/>
                </a:lnTo>
                <a:cubicBezTo>
                  <a:pt x="221551" y="77957"/>
                  <a:pt x="242339" y="99016"/>
                  <a:pt x="242339" y="124530"/>
                </a:cubicBezTo>
                <a:cubicBezTo>
                  <a:pt x="242339" y="128580"/>
                  <a:pt x="238741" y="132225"/>
                  <a:pt x="234744" y="132225"/>
                </a:cubicBezTo>
                <a:cubicBezTo>
                  <a:pt x="231146" y="132225"/>
                  <a:pt x="227948" y="128580"/>
                  <a:pt x="227948" y="124530"/>
                </a:cubicBezTo>
                <a:cubicBezTo>
                  <a:pt x="227948" y="107116"/>
                  <a:pt x="213956" y="92536"/>
                  <a:pt x="195966" y="92536"/>
                </a:cubicBezTo>
                <a:lnTo>
                  <a:pt x="145196" y="92536"/>
                </a:lnTo>
                <a:cubicBezTo>
                  <a:pt x="127605" y="92536"/>
                  <a:pt x="113214" y="107116"/>
                  <a:pt x="113214" y="124530"/>
                </a:cubicBezTo>
                <a:lnTo>
                  <a:pt x="113214" y="155309"/>
                </a:lnTo>
                <a:cubicBezTo>
                  <a:pt x="113214" y="159359"/>
                  <a:pt x="110016" y="162599"/>
                  <a:pt x="106018" y="162599"/>
                </a:cubicBezTo>
                <a:cubicBezTo>
                  <a:pt x="102020" y="162599"/>
                  <a:pt x="99222" y="159359"/>
                  <a:pt x="99222" y="155309"/>
                </a:cubicBezTo>
                <a:lnTo>
                  <a:pt x="99222" y="124530"/>
                </a:lnTo>
                <a:cubicBezTo>
                  <a:pt x="99222" y="99016"/>
                  <a:pt x="119610" y="77957"/>
                  <a:pt x="145196" y="77957"/>
                </a:cubicBezTo>
                <a:close/>
                <a:moveTo>
                  <a:pt x="406631" y="14512"/>
                </a:moveTo>
                <a:cubicBezTo>
                  <a:pt x="393257" y="14512"/>
                  <a:pt x="383126" y="24993"/>
                  <a:pt x="383126" y="37893"/>
                </a:cubicBezTo>
                <a:cubicBezTo>
                  <a:pt x="383126" y="50793"/>
                  <a:pt x="393257" y="61274"/>
                  <a:pt x="406631" y="61274"/>
                </a:cubicBezTo>
                <a:cubicBezTo>
                  <a:pt x="419599" y="61274"/>
                  <a:pt x="430136" y="50793"/>
                  <a:pt x="430136" y="37893"/>
                </a:cubicBezTo>
                <a:cubicBezTo>
                  <a:pt x="430136" y="29024"/>
                  <a:pt x="425273" y="21365"/>
                  <a:pt x="417167" y="17334"/>
                </a:cubicBezTo>
                <a:cubicBezTo>
                  <a:pt x="413925" y="15318"/>
                  <a:pt x="410278" y="14512"/>
                  <a:pt x="406631" y="14512"/>
                </a:cubicBezTo>
                <a:close/>
                <a:moveTo>
                  <a:pt x="170979" y="14512"/>
                </a:moveTo>
                <a:cubicBezTo>
                  <a:pt x="157605" y="14512"/>
                  <a:pt x="147474" y="24993"/>
                  <a:pt x="147474" y="37893"/>
                </a:cubicBezTo>
                <a:cubicBezTo>
                  <a:pt x="147474" y="50793"/>
                  <a:pt x="157605" y="61274"/>
                  <a:pt x="170979" y="61274"/>
                </a:cubicBezTo>
                <a:cubicBezTo>
                  <a:pt x="183542" y="61274"/>
                  <a:pt x="194484" y="50793"/>
                  <a:pt x="194484" y="37893"/>
                </a:cubicBezTo>
                <a:cubicBezTo>
                  <a:pt x="194484" y="29024"/>
                  <a:pt x="189621" y="21365"/>
                  <a:pt x="181515" y="17334"/>
                </a:cubicBezTo>
                <a:cubicBezTo>
                  <a:pt x="178273" y="15318"/>
                  <a:pt x="174626" y="14512"/>
                  <a:pt x="170979" y="14512"/>
                </a:cubicBezTo>
                <a:close/>
                <a:moveTo>
                  <a:pt x="406631" y="0"/>
                </a:moveTo>
                <a:cubicBezTo>
                  <a:pt x="412710" y="0"/>
                  <a:pt x="418383" y="1612"/>
                  <a:pt x="424057" y="4434"/>
                </a:cubicBezTo>
                <a:cubicBezTo>
                  <a:pt x="436620" y="10884"/>
                  <a:pt x="444320" y="23784"/>
                  <a:pt x="444320" y="37893"/>
                </a:cubicBezTo>
                <a:cubicBezTo>
                  <a:pt x="444320" y="58452"/>
                  <a:pt x="427299" y="75786"/>
                  <a:pt x="406631" y="75786"/>
                </a:cubicBezTo>
                <a:cubicBezTo>
                  <a:pt x="385962" y="75786"/>
                  <a:pt x="368536" y="58452"/>
                  <a:pt x="368536" y="37893"/>
                </a:cubicBezTo>
                <a:cubicBezTo>
                  <a:pt x="368536" y="17334"/>
                  <a:pt x="385962" y="0"/>
                  <a:pt x="406631" y="0"/>
                </a:cubicBezTo>
                <a:close/>
                <a:moveTo>
                  <a:pt x="170979" y="0"/>
                </a:moveTo>
                <a:cubicBezTo>
                  <a:pt x="177058" y="0"/>
                  <a:pt x="182731" y="1612"/>
                  <a:pt x="188405" y="4434"/>
                </a:cubicBezTo>
                <a:cubicBezTo>
                  <a:pt x="200968" y="10884"/>
                  <a:pt x="208668" y="23784"/>
                  <a:pt x="208668" y="37893"/>
                </a:cubicBezTo>
                <a:cubicBezTo>
                  <a:pt x="208668" y="58452"/>
                  <a:pt x="191647" y="75786"/>
                  <a:pt x="170979" y="75786"/>
                </a:cubicBezTo>
                <a:cubicBezTo>
                  <a:pt x="149905" y="75786"/>
                  <a:pt x="132884" y="58452"/>
                  <a:pt x="132884" y="37893"/>
                </a:cubicBezTo>
                <a:cubicBezTo>
                  <a:pt x="132884" y="17334"/>
                  <a:pt x="149905" y="0"/>
                  <a:pt x="170979"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725">
              <a:solidFill>
                <a:schemeClr val="dk1"/>
              </a:solidFill>
              <a:latin typeface="Montserrat Light"/>
              <a:ea typeface="Montserrat Light"/>
              <a:cs typeface="Montserrat Light"/>
              <a:sym typeface="Montserrat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2" name="Shape 652"/>
        <p:cNvGrpSpPr/>
        <p:nvPr/>
      </p:nvGrpSpPr>
      <p:grpSpPr>
        <a:xfrm>
          <a:off x="0" y="0"/>
          <a:ext cx="0" cy="0"/>
          <a:chOff x="0" y="0"/>
          <a:chExt cx="0" cy="0"/>
        </a:xfrm>
      </p:grpSpPr>
      <p:sp>
        <p:nvSpPr>
          <p:cNvPr id="653" name="Google Shape;653;p43"/>
          <p:cNvSpPr/>
          <p:nvPr/>
        </p:nvSpPr>
        <p:spPr>
          <a:xfrm flipH="1" rot="-5400000">
            <a:off x="15664076" y="-3874079"/>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1">
              <a:alpha val="196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54" name="Google Shape;654;p43"/>
          <p:cNvSpPr/>
          <p:nvPr/>
        </p:nvSpPr>
        <p:spPr>
          <a:xfrm>
            <a:off x="-1682385" y="3526863"/>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55" name="Google Shape;655;p43"/>
          <p:cNvSpPr/>
          <p:nvPr/>
        </p:nvSpPr>
        <p:spPr>
          <a:xfrm>
            <a:off x="-1048999" y="4476467"/>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56" name="Google Shape;656;p43"/>
          <p:cNvSpPr/>
          <p:nvPr/>
        </p:nvSpPr>
        <p:spPr>
          <a:xfrm rot="5400000">
            <a:off x="-9357581" y="10142180"/>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57" name="Google Shape;657;p43"/>
          <p:cNvSpPr/>
          <p:nvPr/>
        </p:nvSpPr>
        <p:spPr>
          <a:xfrm rot="10800000">
            <a:off x="5036486" y="-967128"/>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58" name="Google Shape;658;p43"/>
          <p:cNvSpPr/>
          <p:nvPr/>
        </p:nvSpPr>
        <p:spPr>
          <a:xfrm rot="6299965">
            <a:off x="21265039" y="-4852226"/>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59" name="Google Shape;659;p43"/>
          <p:cNvSpPr txBox="1"/>
          <p:nvPr/>
        </p:nvSpPr>
        <p:spPr>
          <a:xfrm>
            <a:off x="3706784" y="3831213"/>
            <a:ext cx="16964100" cy="62493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lang="en-US" sz="20000">
                <a:solidFill>
                  <a:schemeClr val="accent4"/>
                </a:solidFill>
                <a:latin typeface="Playfair Display ExtraBold"/>
                <a:ea typeface="Playfair Display ExtraBold"/>
                <a:cs typeface="Playfair Display ExtraBold"/>
                <a:sym typeface="Playfair Display ExtraBold"/>
              </a:rPr>
              <a:t>Experience Prototypes</a:t>
            </a:r>
            <a:endParaRPr sz="20000"/>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4" name="Shape 664"/>
        <p:cNvGrpSpPr/>
        <p:nvPr/>
      </p:nvGrpSpPr>
      <p:grpSpPr>
        <a:xfrm>
          <a:off x="0" y="0"/>
          <a:ext cx="0" cy="0"/>
          <a:chOff x="0" y="0"/>
          <a:chExt cx="0" cy="0"/>
        </a:xfrm>
      </p:grpSpPr>
      <p:sp>
        <p:nvSpPr>
          <p:cNvPr id="665" name="Google Shape;665;p44"/>
          <p:cNvSpPr/>
          <p:nvPr/>
        </p:nvSpPr>
        <p:spPr>
          <a:xfrm rot="-5400000">
            <a:off x="8624150" y="-11256525"/>
            <a:ext cx="7697700" cy="24909000"/>
          </a:xfrm>
          <a:prstGeom prst="rect">
            <a:avLst/>
          </a:prstGeom>
          <a:solidFill>
            <a:schemeClr val="accent6">
              <a:alpha val="98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Montserrat Light"/>
              <a:ea typeface="Montserrat Light"/>
              <a:cs typeface="Montserrat Light"/>
              <a:sym typeface="Montserrat Light"/>
            </a:endParaRPr>
          </a:p>
        </p:txBody>
      </p:sp>
      <p:sp>
        <p:nvSpPr>
          <p:cNvPr id="666" name="Google Shape;666;p44"/>
          <p:cNvSpPr txBox="1"/>
          <p:nvPr/>
        </p:nvSpPr>
        <p:spPr>
          <a:xfrm>
            <a:off x="805575" y="1170975"/>
            <a:ext cx="9376800" cy="10158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lang="en-US" sz="6000">
                <a:solidFill>
                  <a:schemeClr val="accent2"/>
                </a:solidFill>
                <a:latin typeface="Playfair Display ExtraBold"/>
                <a:ea typeface="Playfair Display ExtraBold"/>
                <a:cs typeface="Playfair Display ExtraBold"/>
                <a:sym typeface="Playfair Display ExtraBold"/>
              </a:rPr>
              <a:t>How Might We…</a:t>
            </a:r>
            <a:endParaRPr sz="6000"/>
          </a:p>
        </p:txBody>
      </p:sp>
      <p:sp>
        <p:nvSpPr>
          <p:cNvPr id="667" name="Google Shape;667;p44"/>
          <p:cNvSpPr txBox="1"/>
          <p:nvPr/>
        </p:nvSpPr>
        <p:spPr>
          <a:xfrm>
            <a:off x="5039850" y="2342275"/>
            <a:ext cx="16039200" cy="17856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5000">
                <a:solidFill>
                  <a:schemeClr val="lt1"/>
                </a:solidFill>
                <a:latin typeface="Montserrat Light"/>
                <a:ea typeface="Montserrat Light"/>
                <a:cs typeface="Montserrat Light"/>
                <a:sym typeface="Montserrat Light"/>
              </a:rPr>
              <a:t>make all entertainment media consumption as group-oriented as sports media? </a:t>
            </a:r>
            <a:endParaRPr sz="5000">
              <a:solidFill>
                <a:schemeClr val="lt1"/>
              </a:solidFill>
            </a:endParaRPr>
          </a:p>
        </p:txBody>
      </p:sp>
      <p:sp>
        <p:nvSpPr>
          <p:cNvPr id="668" name="Google Shape;668;p44"/>
          <p:cNvSpPr/>
          <p:nvPr/>
        </p:nvSpPr>
        <p:spPr>
          <a:xfrm rot="-5400000">
            <a:off x="1293076" y="7085759"/>
            <a:ext cx="3924840" cy="3469341"/>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pic>
        <p:nvPicPr>
          <p:cNvPr id="669" name="Google Shape;669;p44"/>
          <p:cNvPicPr preferRelativeResize="0"/>
          <p:nvPr/>
        </p:nvPicPr>
        <p:blipFill>
          <a:blip r:embed="rId3">
            <a:alphaModFix/>
          </a:blip>
          <a:stretch>
            <a:fillRect/>
          </a:stretch>
        </p:blipFill>
        <p:spPr>
          <a:xfrm>
            <a:off x="2132392" y="7412248"/>
            <a:ext cx="2372407" cy="2408806"/>
          </a:xfrm>
          <a:prstGeom prst="rect">
            <a:avLst/>
          </a:prstGeom>
          <a:noFill/>
          <a:ln>
            <a:noFill/>
          </a:ln>
          <a:effectLst>
            <a:outerShdw blurRad="57150" rotWithShape="0" algn="bl" dir="5400000" dist="19050">
              <a:srgbClr val="000000">
                <a:alpha val="50000"/>
              </a:srgbClr>
            </a:outerShdw>
          </a:effectLst>
        </p:spPr>
      </p:pic>
      <p:sp>
        <p:nvSpPr>
          <p:cNvPr id="670" name="Google Shape;670;p44"/>
          <p:cNvSpPr txBox="1"/>
          <p:nvPr/>
        </p:nvSpPr>
        <p:spPr>
          <a:xfrm>
            <a:off x="6090950" y="6858000"/>
            <a:ext cx="16503600" cy="70344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t/>
            </a:r>
            <a:endParaRPr sz="55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55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55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55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5500">
              <a:solidFill>
                <a:schemeClr val="lt1"/>
              </a:solidFill>
              <a:latin typeface="Montserrat Light"/>
              <a:ea typeface="Montserrat Light"/>
              <a:cs typeface="Montserrat Light"/>
              <a:sym typeface="Montserrat Light"/>
            </a:endParaRPr>
          </a:p>
          <a:p>
            <a:pPr indent="0" lvl="0" marL="0" marR="0" rtl="0" algn="ctr">
              <a:lnSpc>
                <a:spcPct val="120000"/>
              </a:lnSpc>
              <a:spcBef>
                <a:spcPts val="0"/>
              </a:spcBef>
              <a:spcAft>
                <a:spcPts val="0"/>
              </a:spcAft>
              <a:buNone/>
            </a:pPr>
            <a:r>
              <a:t/>
            </a:r>
            <a:endParaRPr sz="5500">
              <a:solidFill>
                <a:schemeClr val="lt1"/>
              </a:solidFill>
              <a:latin typeface="Montserrat Light"/>
              <a:ea typeface="Montserrat Light"/>
              <a:cs typeface="Montserrat Light"/>
              <a:sym typeface="Montserrat Light"/>
            </a:endParaRPr>
          </a:p>
          <a:p>
            <a:pPr indent="0" lvl="0" marL="0" marR="0" rtl="0" algn="ctr">
              <a:lnSpc>
                <a:spcPct val="120000"/>
              </a:lnSpc>
              <a:spcBef>
                <a:spcPts val="0"/>
              </a:spcBef>
              <a:spcAft>
                <a:spcPts val="0"/>
              </a:spcAft>
              <a:buNone/>
            </a:pPr>
            <a:r>
              <a:t/>
            </a:r>
            <a:endParaRPr sz="5500">
              <a:solidFill>
                <a:schemeClr val="lt1"/>
              </a:solidFill>
              <a:latin typeface="Montserrat Light"/>
              <a:ea typeface="Montserrat Light"/>
              <a:cs typeface="Montserrat Light"/>
              <a:sym typeface="Montserrat Light"/>
            </a:endParaRPr>
          </a:p>
        </p:txBody>
      </p:sp>
      <p:sp>
        <p:nvSpPr>
          <p:cNvPr id="671" name="Google Shape;671;p44"/>
          <p:cNvSpPr/>
          <p:nvPr/>
        </p:nvSpPr>
        <p:spPr>
          <a:xfrm rot="5400000">
            <a:off x="-4141490" y="-34976"/>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72" name="Google Shape;672;p44"/>
          <p:cNvSpPr/>
          <p:nvPr/>
        </p:nvSpPr>
        <p:spPr>
          <a:xfrm rot="-7199224">
            <a:off x="17269153" y="8665775"/>
            <a:ext cx="15377395" cy="18497891"/>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5">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6" name="Shape 676"/>
        <p:cNvGrpSpPr/>
        <p:nvPr/>
      </p:nvGrpSpPr>
      <p:grpSpPr>
        <a:xfrm>
          <a:off x="0" y="0"/>
          <a:ext cx="0" cy="0"/>
          <a:chOff x="0" y="0"/>
          <a:chExt cx="0" cy="0"/>
        </a:xfrm>
      </p:grpSpPr>
      <p:sp>
        <p:nvSpPr>
          <p:cNvPr id="677" name="Google Shape;677;p45"/>
          <p:cNvSpPr/>
          <p:nvPr/>
        </p:nvSpPr>
        <p:spPr>
          <a:xfrm flipH="1" rot="-5400000">
            <a:off x="15664076" y="-3874079"/>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1">
              <a:alpha val="196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78" name="Google Shape;678;p45"/>
          <p:cNvSpPr/>
          <p:nvPr/>
        </p:nvSpPr>
        <p:spPr>
          <a:xfrm>
            <a:off x="-1682385" y="3526863"/>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79" name="Google Shape;679;p45"/>
          <p:cNvSpPr/>
          <p:nvPr/>
        </p:nvSpPr>
        <p:spPr>
          <a:xfrm>
            <a:off x="-1048999" y="4476467"/>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80" name="Google Shape;680;p45"/>
          <p:cNvSpPr/>
          <p:nvPr/>
        </p:nvSpPr>
        <p:spPr>
          <a:xfrm rot="5400000">
            <a:off x="-9357581" y="10142180"/>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81" name="Google Shape;681;p45"/>
          <p:cNvSpPr/>
          <p:nvPr/>
        </p:nvSpPr>
        <p:spPr>
          <a:xfrm rot="10800000">
            <a:off x="5036486" y="-967128"/>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82" name="Google Shape;682;p45"/>
          <p:cNvSpPr/>
          <p:nvPr/>
        </p:nvSpPr>
        <p:spPr>
          <a:xfrm rot="6299965">
            <a:off x="21265039" y="-4852226"/>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83" name="Google Shape;683;p45"/>
          <p:cNvSpPr txBox="1"/>
          <p:nvPr/>
        </p:nvSpPr>
        <p:spPr>
          <a:xfrm>
            <a:off x="3706784" y="5272650"/>
            <a:ext cx="16964100" cy="31707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lang="en-US" sz="20000">
                <a:solidFill>
                  <a:schemeClr val="accent4"/>
                </a:solidFill>
                <a:latin typeface="Playfair Display ExtraBold"/>
                <a:ea typeface="Playfair Display ExtraBold"/>
                <a:cs typeface="Playfair Display ExtraBold"/>
                <a:sym typeface="Playfair Display ExtraBold"/>
              </a:rPr>
              <a:t>Solution</a:t>
            </a:r>
            <a:r>
              <a:rPr lang="en-US" sz="20000">
                <a:solidFill>
                  <a:schemeClr val="accent4"/>
                </a:solidFill>
                <a:latin typeface="Playfair Display ExtraBold"/>
                <a:ea typeface="Playfair Display ExtraBold"/>
                <a:cs typeface="Playfair Display ExtraBold"/>
                <a:sym typeface="Playfair Display ExtraBold"/>
              </a:rPr>
              <a:t> #1</a:t>
            </a:r>
            <a:endParaRPr sz="20000"/>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8" name="Shape 688"/>
        <p:cNvGrpSpPr/>
        <p:nvPr/>
      </p:nvGrpSpPr>
      <p:grpSpPr>
        <a:xfrm>
          <a:off x="0" y="0"/>
          <a:ext cx="0" cy="0"/>
          <a:chOff x="0" y="0"/>
          <a:chExt cx="0" cy="0"/>
        </a:xfrm>
      </p:grpSpPr>
      <p:sp>
        <p:nvSpPr>
          <p:cNvPr id="689" name="Google Shape;689;p46"/>
          <p:cNvSpPr/>
          <p:nvPr/>
        </p:nvSpPr>
        <p:spPr>
          <a:xfrm rot="-5400000">
            <a:off x="8624150" y="-11256525"/>
            <a:ext cx="7697700" cy="24909000"/>
          </a:xfrm>
          <a:prstGeom prst="rect">
            <a:avLst/>
          </a:prstGeom>
          <a:solidFill>
            <a:schemeClr val="accent6">
              <a:alpha val="98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Montserrat Light"/>
              <a:ea typeface="Montserrat Light"/>
              <a:cs typeface="Montserrat Light"/>
              <a:sym typeface="Montserrat Light"/>
            </a:endParaRPr>
          </a:p>
        </p:txBody>
      </p:sp>
      <p:sp>
        <p:nvSpPr>
          <p:cNvPr id="690" name="Google Shape;690;p46"/>
          <p:cNvSpPr txBox="1"/>
          <p:nvPr/>
        </p:nvSpPr>
        <p:spPr>
          <a:xfrm>
            <a:off x="805575" y="1170975"/>
            <a:ext cx="9376800" cy="10158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lang="en-US" sz="6000">
                <a:solidFill>
                  <a:schemeClr val="accent2"/>
                </a:solidFill>
                <a:latin typeface="Playfair Display ExtraBold"/>
                <a:ea typeface="Playfair Display ExtraBold"/>
                <a:cs typeface="Playfair Display ExtraBold"/>
                <a:sym typeface="Playfair Display ExtraBold"/>
              </a:rPr>
              <a:t>How Might We…</a:t>
            </a:r>
            <a:endParaRPr sz="6000"/>
          </a:p>
        </p:txBody>
      </p:sp>
      <p:sp>
        <p:nvSpPr>
          <p:cNvPr id="691" name="Google Shape;691;p46"/>
          <p:cNvSpPr txBox="1"/>
          <p:nvPr/>
        </p:nvSpPr>
        <p:spPr>
          <a:xfrm>
            <a:off x="5039850" y="2342275"/>
            <a:ext cx="16039200" cy="17856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5000">
                <a:solidFill>
                  <a:schemeClr val="lt1"/>
                </a:solidFill>
                <a:latin typeface="Montserrat Light"/>
                <a:ea typeface="Montserrat Light"/>
                <a:cs typeface="Montserrat Light"/>
                <a:sym typeface="Montserrat Light"/>
              </a:rPr>
              <a:t>m</a:t>
            </a:r>
            <a:r>
              <a:rPr lang="en-US" sz="5000">
                <a:solidFill>
                  <a:schemeClr val="lt1"/>
                </a:solidFill>
                <a:latin typeface="Montserrat Light"/>
                <a:ea typeface="Montserrat Light"/>
                <a:cs typeface="Montserrat Light"/>
                <a:sym typeface="Montserrat Light"/>
              </a:rPr>
              <a:t>ake all entertainment media consumption as group-oriented as sports media? </a:t>
            </a:r>
            <a:endParaRPr sz="5000">
              <a:solidFill>
                <a:schemeClr val="lt1"/>
              </a:solidFill>
            </a:endParaRPr>
          </a:p>
        </p:txBody>
      </p:sp>
      <p:sp>
        <p:nvSpPr>
          <p:cNvPr id="692" name="Google Shape;692;p46"/>
          <p:cNvSpPr/>
          <p:nvPr/>
        </p:nvSpPr>
        <p:spPr>
          <a:xfrm rot="-5400000">
            <a:off x="1293076" y="7085759"/>
            <a:ext cx="3924840" cy="3469341"/>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pic>
        <p:nvPicPr>
          <p:cNvPr id="693" name="Google Shape;693;p46"/>
          <p:cNvPicPr preferRelativeResize="0"/>
          <p:nvPr/>
        </p:nvPicPr>
        <p:blipFill>
          <a:blip r:embed="rId3">
            <a:alphaModFix/>
          </a:blip>
          <a:stretch>
            <a:fillRect/>
          </a:stretch>
        </p:blipFill>
        <p:spPr>
          <a:xfrm>
            <a:off x="2132392" y="7412248"/>
            <a:ext cx="2372407" cy="2408806"/>
          </a:xfrm>
          <a:prstGeom prst="rect">
            <a:avLst/>
          </a:prstGeom>
          <a:noFill/>
          <a:ln>
            <a:noFill/>
          </a:ln>
          <a:effectLst>
            <a:outerShdw blurRad="57150" rotWithShape="0" algn="bl" dir="5400000" dist="19050">
              <a:srgbClr val="000000">
                <a:alpha val="50000"/>
              </a:srgbClr>
            </a:outerShdw>
          </a:effectLst>
        </p:spPr>
      </p:pic>
      <p:sp>
        <p:nvSpPr>
          <p:cNvPr id="694" name="Google Shape;694;p46"/>
          <p:cNvSpPr txBox="1"/>
          <p:nvPr/>
        </p:nvSpPr>
        <p:spPr>
          <a:xfrm>
            <a:off x="6090950" y="6858000"/>
            <a:ext cx="16503600" cy="100821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5500">
                <a:solidFill>
                  <a:schemeClr val="lt1"/>
                </a:solidFill>
                <a:latin typeface="Montserrat Light"/>
                <a:ea typeface="Montserrat Light"/>
                <a:cs typeface="Montserrat Light"/>
                <a:sym typeface="Montserrat Light"/>
              </a:rPr>
              <a:t>An entertainment media sharing platform where users can effortlessly share and view what others are watching by </a:t>
            </a:r>
            <a:r>
              <a:rPr b="1" lang="en-US" sz="5500">
                <a:solidFill>
                  <a:srgbClr val="ABB2FA"/>
                </a:solidFill>
                <a:latin typeface="Montserrat"/>
                <a:ea typeface="Montserrat"/>
                <a:cs typeface="Montserrat"/>
                <a:sym typeface="Montserrat"/>
              </a:rPr>
              <a:t>adding and ranking the shows</a:t>
            </a:r>
            <a:r>
              <a:rPr lang="en-US" sz="5500">
                <a:solidFill>
                  <a:schemeClr val="lt1"/>
                </a:solidFill>
                <a:latin typeface="Montserrat Light"/>
                <a:ea typeface="Montserrat Light"/>
                <a:cs typeface="Montserrat Light"/>
                <a:sym typeface="Montserrat Light"/>
              </a:rPr>
              <a:t> they're currently enjoying.</a:t>
            </a:r>
            <a:endParaRPr sz="55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55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55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55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5500">
              <a:solidFill>
                <a:schemeClr val="lt1"/>
              </a:solidFill>
              <a:latin typeface="Montserrat Light"/>
              <a:ea typeface="Montserrat Light"/>
              <a:cs typeface="Montserrat Light"/>
              <a:sym typeface="Montserrat Light"/>
            </a:endParaRPr>
          </a:p>
          <a:p>
            <a:pPr indent="0" lvl="0" marL="0" marR="0" rtl="0" algn="ctr">
              <a:lnSpc>
                <a:spcPct val="120000"/>
              </a:lnSpc>
              <a:spcBef>
                <a:spcPts val="0"/>
              </a:spcBef>
              <a:spcAft>
                <a:spcPts val="0"/>
              </a:spcAft>
              <a:buNone/>
            </a:pPr>
            <a:r>
              <a:t/>
            </a:r>
            <a:endParaRPr sz="5500">
              <a:solidFill>
                <a:schemeClr val="lt1"/>
              </a:solidFill>
              <a:latin typeface="Montserrat Light"/>
              <a:ea typeface="Montserrat Light"/>
              <a:cs typeface="Montserrat Light"/>
              <a:sym typeface="Montserrat Light"/>
            </a:endParaRPr>
          </a:p>
          <a:p>
            <a:pPr indent="0" lvl="0" marL="0" marR="0" rtl="0" algn="ctr">
              <a:lnSpc>
                <a:spcPct val="120000"/>
              </a:lnSpc>
              <a:spcBef>
                <a:spcPts val="0"/>
              </a:spcBef>
              <a:spcAft>
                <a:spcPts val="0"/>
              </a:spcAft>
              <a:buNone/>
            </a:pPr>
            <a:r>
              <a:t/>
            </a:r>
            <a:endParaRPr sz="5500">
              <a:solidFill>
                <a:schemeClr val="lt1"/>
              </a:solidFill>
              <a:latin typeface="Montserrat Light"/>
              <a:ea typeface="Montserrat Light"/>
              <a:cs typeface="Montserrat Light"/>
              <a:sym typeface="Montserrat Light"/>
            </a:endParaRPr>
          </a:p>
        </p:txBody>
      </p:sp>
      <p:sp>
        <p:nvSpPr>
          <p:cNvPr id="695" name="Google Shape;695;p46"/>
          <p:cNvSpPr/>
          <p:nvPr/>
        </p:nvSpPr>
        <p:spPr>
          <a:xfrm rot="5400000">
            <a:off x="-4141490" y="-34976"/>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696" name="Google Shape;696;p46"/>
          <p:cNvSpPr/>
          <p:nvPr/>
        </p:nvSpPr>
        <p:spPr>
          <a:xfrm rot="-7199224">
            <a:off x="17269153" y="8665775"/>
            <a:ext cx="15377395" cy="18497891"/>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5">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0" name="Shape 700"/>
        <p:cNvGrpSpPr/>
        <p:nvPr/>
      </p:nvGrpSpPr>
      <p:grpSpPr>
        <a:xfrm>
          <a:off x="0" y="0"/>
          <a:ext cx="0" cy="0"/>
          <a:chOff x="0" y="0"/>
          <a:chExt cx="0" cy="0"/>
        </a:xfrm>
      </p:grpSpPr>
      <p:sp>
        <p:nvSpPr>
          <p:cNvPr id="701" name="Google Shape;701;p47"/>
          <p:cNvSpPr/>
          <p:nvPr/>
        </p:nvSpPr>
        <p:spPr>
          <a:xfrm flipH="1" rot="-5400000">
            <a:off x="15664076" y="-3874079"/>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1">
              <a:alpha val="196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02" name="Google Shape;702;p47"/>
          <p:cNvSpPr/>
          <p:nvPr/>
        </p:nvSpPr>
        <p:spPr>
          <a:xfrm>
            <a:off x="-1682385" y="3526863"/>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03" name="Google Shape;703;p47"/>
          <p:cNvSpPr/>
          <p:nvPr/>
        </p:nvSpPr>
        <p:spPr>
          <a:xfrm>
            <a:off x="-1048999" y="4476467"/>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04" name="Google Shape;704;p47"/>
          <p:cNvSpPr/>
          <p:nvPr/>
        </p:nvSpPr>
        <p:spPr>
          <a:xfrm rot="5400000">
            <a:off x="-9357581" y="10142180"/>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05" name="Google Shape;705;p47"/>
          <p:cNvSpPr/>
          <p:nvPr/>
        </p:nvSpPr>
        <p:spPr>
          <a:xfrm rot="10800000">
            <a:off x="5036486" y="-967128"/>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06" name="Google Shape;706;p47"/>
          <p:cNvSpPr/>
          <p:nvPr/>
        </p:nvSpPr>
        <p:spPr>
          <a:xfrm rot="6299965">
            <a:off x="21265039" y="-4852226"/>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07" name="Google Shape;707;p47"/>
          <p:cNvSpPr txBox="1"/>
          <p:nvPr/>
        </p:nvSpPr>
        <p:spPr>
          <a:xfrm>
            <a:off x="3706784" y="4887738"/>
            <a:ext cx="16964100" cy="39405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lang="en-US" sz="10000">
                <a:solidFill>
                  <a:schemeClr val="accent4"/>
                </a:solidFill>
                <a:latin typeface="Playfair Display ExtraBold"/>
                <a:ea typeface="Playfair Display ExtraBold"/>
                <a:cs typeface="Playfair Display ExtraBold"/>
                <a:sym typeface="Playfair Display ExtraBold"/>
              </a:rPr>
              <a:t>Prototype #1:</a:t>
            </a:r>
            <a:endParaRPr sz="10000">
              <a:solidFill>
                <a:schemeClr val="accent4"/>
              </a:solidFill>
              <a:latin typeface="Playfair Display ExtraBold"/>
              <a:ea typeface="Playfair Display ExtraBold"/>
              <a:cs typeface="Playfair Display ExtraBold"/>
              <a:sym typeface="Playfair Display ExtraBold"/>
            </a:endParaRPr>
          </a:p>
          <a:p>
            <a:pPr indent="0" lvl="0" marL="0" marR="0" rtl="0" algn="ctr">
              <a:spcBef>
                <a:spcPts val="0"/>
              </a:spcBef>
              <a:spcAft>
                <a:spcPts val="0"/>
              </a:spcAft>
              <a:buNone/>
            </a:pPr>
            <a:r>
              <a:rPr lang="en-US" sz="15000">
                <a:solidFill>
                  <a:schemeClr val="accent4"/>
                </a:solidFill>
                <a:latin typeface="Playfair Display ExtraBold"/>
                <a:ea typeface="Playfair Display ExtraBold"/>
                <a:cs typeface="Playfair Display ExtraBold"/>
                <a:sym typeface="Playfair Display ExtraBold"/>
              </a:rPr>
              <a:t>Reel Ranker</a:t>
            </a:r>
            <a:endParaRPr sz="20000">
              <a:solidFill>
                <a:schemeClr val="accent4"/>
              </a:solidFill>
              <a:latin typeface="Playfair Display ExtraBold"/>
              <a:ea typeface="Playfair Display ExtraBold"/>
              <a:cs typeface="Playfair Display ExtraBold"/>
              <a:sym typeface="Playfair Display ExtraBold"/>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1" name="Shape 711"/>
        <p:cNvGrpSpPr/>
        <p:nvPr/>
      </p:nvGrpSpPr>
      <p:grpSpPr>
        <a:xfrm>
          <a:off x="0" y="0"/>
          <a:ext cx="0" cy="0"/>
          <a:chOff x="0" y="0"/>
          <a:chExt cx="0" cy="0"/>
        </a:xfrm>
      </p:grpSpPr>
      <p:sp>
        <p:nvSpPr>
          <p:cNvPr id="712" name="Google Shape;712;p48"/>
          <p:cNvSpPr/>
          <p:nvPr/>
        </p:nvSpPr>
        <p:spPr>
          <a:xfrm>
            <a:off x="13182975" y="3072625"/>
            <a:ext cx="9363600" cy="3497400"/>
          </a:xfrm>
          <a:prstGeom prst="roundRect">
            <a:avLst>
              <a:gd fmla="val 16667" name="adj"/>
            </a:avLst>
          </a:prstGeom>
          <a:solidFill>
            <a:srgbClr val="305391">
              <a:alpha val="265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713" name="Google Shape;713;p48"/>
          <p:cNvSpPr/>
          <p:nvPr/>
        </p:nvSpPr>
        <p:spPr>
          <a:xfrm>
            <a:off x="2206713" y="0"/>
            <a:ext cx="8649300" cy="13716000"/>
          </a:xfrm>
          <a:prstGeom prst="rect">
            <a:avLst/>
          </a:prstGeom>
          <a:solidFill>
            <a:schemeClr val="accent6">
              <a:alpha val="98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Montserrat Light"/>
              <a:ea typeface="Montserrat Light"/>
              <a:cs typeface="Montserrat Light"/>
              <a:sym typeface="Montserrat Light"/>
            </a:endParaRPr>
          </a:p>
        </p:txBody>
      </p:sp>
      <p:sp>
        <p:nvSpPr>
          <p:cNvPr id="714" name="Google Shape;714;p48"/>
          <p:cNvSpPr/>
          <p:nvPr/>
        </p:nvSpPr>
        <p:spPr>
          <a:xfrm flipH="1" rot="-5400000">
            <a:off x="15664076" y="12183897"/>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15" name="Google Shape;715;p48"/>
          <p:cNvSpPr/>
          <p:nvPr/>
        </p:nvSpPr>
        <p:spPr>
          <a:xfrm>
            <a:off x="21559516" y="12266762"/>
            <a:ext cx="4083552" cy="1134659"/>
          </a:xfrm>
          <a:custGeom>
            <a:rect b="b" l="l" r="r" t="t"/>
            <a:pathLst>
              <a:path extrusionOk="0" h="1134659" w="4083552">
                <a:moveTo>
                  <a:pt x="4083553" y="21372"/>
                </a:moveTo>
                <a:cubicBezTo>
                  <a:pt x="4026719" y="6821"/>
                  <a:pt x="3969247" y="-663"/>
                  <a:pt x="3910502" y="46"/>
                </a:cubicBezTo>
                <a:cubicBezTo>
                  <a:pt x="3662795" y="3041"/>
                  <a:pt x="3436857" y="137432"/>
                  <a:pt x="3228523" y="256345"/>
                </a:cubicBezTo>
                <a:cubicBezTo>
                  <a:pt x="3007464" y="382515"/>
                  <a:pt x="2780166" y="518096"/>
                  <a:pt x="2523966" y="556977"/>
                </a:cubicBezTo>
                <a:cubicBezTo>
                  <a:pt x="2228622" y="601803"/>
                  <a:pt x="1934580" y="530748"/>
                  <a:pt x="1646720" y="471494"/>
                </a:cubicBezTo>
                <a:cubicBezTo>
                  <a:pt x="1351661" y="410757"/>
                  <a:pt x="1059912" y="371686"/>
                  <a:pt x="764786" y="453551"/>
                </a:cubicBezTo>
                <a:cubicBezTo>
                  <a:pt x="498296" y="527469"/>
                  <a:pt x="254849" y="662530"/>
                  <a:pt x="0" y="766438"/>
                </a:cubicBezTo>
                <a:moveTo>
                  <a:pt x="4083553" y="389592"/>
                </a:moveTo>
                <a:cubicBezTo>
                  <a:pt x="4026719" y="375031"/>
                  <a:pt x="3969247" y="367548"/>
                  <a:pt x="3910502" y="368266"/>
                </a:cubicBezTo>
                <a:cubicBezTo>
                  <a:pt x="3662795" y="371261"/>
                  <a:pt x="3436857" y="505652"/>
                  <a:pt x="3228523" y="624555"/>
                </a:cubicBezTo>
                <a:cubicBezTo>
                  <a:pt x="3007464" y="750735"/>
                  <a:pt x="2780166" y="886315"/>
                  <a:pt x="2523966" y="925198"/>
                </a:cubicBezTo>
                <a:cubicBezTo>
                  <a:pt x="2228622" y="970023"/>
                  <a:pt x="1934580" y="898967"/>
                  <a:pt x="1646720" y="839714"/>
                </a:cubicBezTo>
                <a:cubicBezTo>
                  <a:pt x="1351661" y="778977"/>
                  <a:pt x="1059912" y="739906"/>
                  <a:pt x="764786" y="821761"/>
                </a:cubicBezTo>
                <a:cubicBezTo>
                  <a:pt x="498296" y="895679"/>
                  <a:pt x="254849" y="1030751"/>
                  <a:pt x="0" y="1134659"/>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16" name="Google Shape;716;p48"/>
          <p:cNvSpPr/>
          <p:nvPr/>
        </p:nvSpPr>
        <p:spPr>
          <a:xfrm rot="899348">
            <a:off x="-5427355" y="9927398"/>
            <a:ext cx="7678164" cy="5200288"/>
          </a:xfrm>
          <a:custGeom>
            <a:rect b="b" l="l" r="r" t="t"/>
            <a:pathLst>
              <a:path extrusionOk="0" h="2502290" w="3694602">
                <a:moveTo>
                  <a:pt x="9" y="838041"/>
                </a:moveTo>
                <a:cubicBezTo>
                  <a:pt x="9" y="838041"/>
                  <a:pt x="-23229" y="3142662"/>
                  <a:pt x="2231329" y="2327899"/>
                </a:cubicBezTo>
                <a:cubicBezTo>
                  <a:pt x="4485887" y="1513136"/>
                  <a:pt x="3463204" y="0"/>
                  <a:pt x="3463204" y="0"/>
                </a:cubicBezTo>
                <a:lnTo>
                  <a:pt x="3044829" y="116400"/>
                </a:lnTo>
                <a:cubicBezTo>
                  <a:pt x="3044829" y="116400"/>
                  <a:pt x="3439956" y="1047554"/>
                  <a:pt x="3021591" y="1070832"/>
                </a:cubicBezTo>
                <a:cubicBezTo>
                  <a:pt x="2603217" y="1094110"/>
                  <a:pt x="2347549" y="280964"/>
                  <a:pt x="2347549" y="280964"/>
                </a:cubicBezTo>
                <a:lnTo>
                  <a:pt x="1847299" y="395747"/>
                </a:lnTo>
                <a:cubicBezTo>
                  <a:pt x="1847299" y="395747"/>
                  <a:pt x="2231329" y="1606248"/>
                  <a:pt x="1743230" y="1582970"/>
                </a:cubicBezTo>
                <a:cubicBezTo>
                  <a:pt x="1255132" y="1559692"/>
                  <a:pt x="1162160" y="535416"/>
                  <a:pt x="1162160" y="535416"/>
                </a:cubicBezTo>
                <a:lnTo>
                  <a:pt x="836758" y="605251"/>
                </a:lnTo>
                <a:cubicBezTo>
                  <a:pt x="836758" y="605251"/>
                  <a:pt x="1324856" y="1908874"/>
                  <a:pt x="906482" y="1862317"/>
                </a:cubicBezTo>
                <a:cubicBezTo>
                  <a:pt x="488108" y="1815761"/>
                  <a:pt x="441622" y="698373"/>
                  <a:pt x="441622" y="698373"/>
                </a:cubicBezTo>
                <a:lnTo>
                  <a:pt x="9" y="838041"/>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17" name="Google Shape;717;p48"/>
          <p:cNvSpPr/>
          <p:nvPr/>
        </p:nvSpPr>
        <p:spPr>
          <a:xfrm rot="899348">
            <a:off x="19172053" y="-2428819"/>
            <a:ext cx="7678164" cy="5200288"/>
          </a:xfrm>
          <a:custGeom>
            <a:rect b="b" l="l" r="r" t="t"/>
            <a:pathLst>
              <a:path extrusionOk="0" h="2502290" w="3694602">
                <a:moveTo>
                  <a:pt x="9" y="838041"/>
                </a:moveTo>
                <a:cubicBezTo>
                  <a:pt x="9" y="838041"/>
                  <a:pt x="-23229" y="3142662"/>
                  <a:pt x="2231329" y="2327899"/>
                </a:cubicBezTo>
                <a:cubicBezTo>
                  <a:pt x="4485887" y="1513136"/>
                  <a:pt x="3463204" y="0"/>
                  <a:pt x="3463204" y="0"/>
                </a:cubicBezTo>
                <a:lnTo>
                  <a:pt x="3044829" y="116400"/>
                </a:lnTo>
                <a:cubicBezTo>
                  <a:pt x="3044829" y="116400"/>
                  <a:pt x="3439956" y="1047554"/>
                  <a:pt x="3021591" y="1070832"/>
                </a:cubicBezTo>
                <a:cubicBezTo>
                  <a:pt x="2603217" y="1094110"/>
                  <a:pt x="2347549" y="280964"/>
                  <a:pt x="2347549" y="280964"/>
                </a:cubicBezTo>
                <a:lnTo>
                  <a:pt x="1847299" y="395747"/>
                </a:lnTo>
                <a:cubicBezTo>
                  <a:pt x="1847299" y="395747"/>
                  <a:pt x="2231329" y="1606248"/>
                  <a:pt x="1743230" y="1582970"/>
                </a:cubicBezTo>
                <a:cubicBezTo>
                  <a:pt x="1255132" y="1559692"/>
                  <a:pt x="1162160" y="535416"/>
                  <a:pt x="1162160" y="535416"/>
                </a:cubicBezTo>
                <a:lnTo>
                  <a:pt x="836758" y="605251"/>
                </a:lnTo>
                <a:cubicBezTo>
                  <a:pt x="836758" y="605251"/>
                  <a:pt x="1324856" y="1908874"/>
                  <a:pt x="906482" y="1862317"/>
                </a:cubicBezTo>
                <a:cubicBezTo>
                  <a:pt x="488108" y="1815761"/>
                  <a:pt x="441622" y="698373"/>
                  <a:pt x="441622" y="698373"/>
                </a:cubicBezTo>
                <a:lnTo>
                  <a:pt x="9" y="838041"/>
                </a:lnTo>
                <a:close/>
              </a:path>
            </a:pathLst>
          </a:custGeom>
          <a:solidFill>
            <a:schemeClr val="accent1">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nvGrpSpPr>
          <p:cNvPr id="718" name="Google Shape;718;p48"/>
          <p:cNvGrpSpPr/>
          <p:nvPr/>
        </p:nvGrpSpPr>
        <p:grpSpPr>
          <a:xfrm rot="-8654682">
            <a:off x="10459173" y="2268168"/>
            <a:ext cx="3483895" cy="2782577"/>
            <a:chOff x="13668052" y="2188694"/>
            <a:chExt cx="1328283" cy="1100646"/>
          </a:xfrm>
        </p:grpSpPr>
        <p:sp>
          <p:nvSpPr>
            <p:cNvPr id="719" name="Google Shape;719;p48"/>
            <p:cNvSpPr/>
            <p:nvPr/>
          </p:nvSpPr>
          <p:spPr>
            <a:xfrm>
              <a:off x="13668052" y="2188694"/>
              <a:ext cx="1328283" cy="1100646"/>
            </a:xfrm>
            <a:custGeom>
              <a:rect b="b" l="l" r="r" t="t"/>
              <a:pathLst>
                <a:path extrusionOk="0" h="1100646" w="1328283">
                  <a:moveTo>
                    <a:pt x="1307359" y="0"/>
                  </a:moveTo>
                  <a:cubicBezTo>
                    <a:pt x="1339394" y="283916"/>
                    <a:pt x="1372914" y="701020"/>
                    <a:pt x="1093904" y="885185"/>
                  </a:cubicBezTo>
                  <a:cubicBezTo>
                    <a:pt x="1010030" y="940546"/>
                    <a:pt x="839812" y="929177"/>
                    <a:pt x="795648" y="824072"/>
                  </a:cubicBezTo>
                  <a:cubicBezTo>
                    <a:pt x="763124" y="746647"/>
                    <a:pt x="767569" y="627653"/>
                    <a:pt x="807747" y="554853"/>
                  </a:cubicBezTo>
                  <a:cubicBezTo>
                    <a:pt x="823267" y="526731"/>
                    <a:pt x="846126" y="499963"/>
                    <a:pt x="877292" y="492156"/>
                  </a:cubicBezTo>
                  <a:cubicBezTo>
                    <a:pt x="934275" y="477882"/>
                    <a:pt x="957031" y="531499"/>
                    <a:pt x="950439" y="577707"/>
                  </a:cubicBezTo>
                  <a:cubicBezTo>
                    <a:pt x="939258" y="656091"/>
                    <a:pt x="908274" y="754660"/>
                    <a:pt x="862915" y="820730"/>
                  </a:cubicBezTo>
                  <a:cubicBezTo>
                    <a:pt x="762708" y="966694"/>
                    <a:pt x="592666" y="1066617"/>
                    <a:pt x="414252" y="1070693"/>
                  </a:cubicBezTo>
                  <a:cubicBezTo>
                    <a:pt x="345742" y="1072258"/>
                    <a:pt x="277447" y="1061132"/>
                    <a:pt x="210981" y="1044458"/>
                  </a:cubicBezTo>
                  <a:cubicBezTo>
                    <a:pt x="137737" y="1026083"/>
                    <a:pt x="69720" y="995545"/>
                    <a:pt x="0" y="967670"/>
                  </a:cubicBezTo>
                  <a:cubicBezTo>
                    <a:pt x="0" y="967670"/>
                    <a:pt x="0" y="1043657"/>
                    <a:pt x="28508" y="1100647"/>
                  </a:cubicBezTo>
                </a:path>
              </a:pathLst>
            </a:custGeom>
            <a:noFill/>
            <a:ln cap="rnd" cmpd="sng" w="508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20" name="Google Shape;720;p48"/>
            <p:cNvSpPr/>
            <p:nvPr/>
          </p:nvSpPr>
          <p:spPr>
            <a:xfrm>
              <a:off x="13668052" y="3127869"/>
              <a:ext cx="142541" cy="28494"/>
            </a:xfrm>
            <a:custGeom>
              <a:rect b="b" l="l" r="r" t="t"/>
              <a:pathLst>
                <a:path extrusionOk="0" h="28494" w="142541">
                  <a:moveTo>
                    <a:pt x="142542" y="0"/>
                  </a:moveTo>
                  <a:cubicBezTo>
                    <a:pt x="142542" y="0"/>
                    <a:pt x="57728" y="1469"/>
                    <a:pt x="0" y="28495"/>
                  </a:cubicBezTo>
                </a:path>
              </a:pathLst>
            </a:custGeom>
            <a:noFill/>
            <a:ln cap="rnd" cmpd="sng" w="508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sp>
        <p:nvSpPr>
          <p:cNvPr id="721" name="Google Shape;721;p48"/>
          <p:cNvSpPr/>
          <p:nvPr/>
        </p:nvSpPr>
        <p:spPr>
          <a:xfrm>
            <a:off x="-1905150" y="762000"/>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22" name="Google Shape;722;p48"/>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Reel Ranker</a:t>
            </a:r>
            <a:endParaRPr/>
          </a:p>
        </p:txBody>
      </p:sp>
      <p:sp>
        <p:nvSpPr>
          <p:cNvPr id="723" name="Google Shape;723;p48"/>
          <p:cNvSpPr txBox="1"/>
          <p:nvPr/>
        </p:nvSpPr>
        <p:spPr>
          <a:xfrm>
            <a:off x="14728275" y="4499824"/>
            <a:ext cx="6273000" cy="19209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5400">
                <a:solidFill>
                  <a:schemeClr val="lt1"/>
                </a:solidFill>
                <a:latin typeface="Montserrat Light"/>
                <a:ea typeface="Montserrat Light"/>
                <a:cs typeface="Montserrat Light"/>
                <a:sym typeface="Montserrat Light"/>
              </a:rPr>
              <a:t>Ranking shows is enjoyable</a:t>
            </a:r>
            <a:endParaRPr sz="3600">
              <a:solidFill>
                <a:schemeClr val="lt1"/>
              </a:solidFill>
            </a:endParaRPr>
          </a:p>
        </p:txBody>
      </p:sp>
      <p:sp>
        <p:nvSpPr>
          <p:cNvPr id="724" name="Google Shape;724;p48"/>
          <p:cNvSpPr txBox="1"/>
          <p:nvPr/>
        </p:nvSpPr>
        <p:spPr>
          <a:xfrm>
            <a:off x="14728275" y="3275784"/>
            <a:ext cx="6273000" cy="831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rgbClr val="FF95AC"/>
                </a:solidFill>
                <a:latin typeface="Playfair Display"/>
                <a:ea typeface="Playfair Display"/>
                <a:cs typeface="Playfair Display"/>
                <a:sym typeface="Playfair Display"/>
              </a:rPr>
              <a:t>Key Assumption</a:t>
            </a:r>
            <a:endParaRPr/>
          </a:p>
        </p:txBody>
      </p:sp>
      <p:cxnSp>
        <p:nvCxnSpPr>
          <p:cNvPr id="725" name="Google Shape;725;p48"/>
          <p:cNvCxnSpPr/>
          <p:nvPr/>
        </p:nvCxnSpPr>
        <p:spPr>
          <a:xfrm flipH="1" rot="10800000">
            <a:off x="14435775" y="4270175"/>
            <a:ext cx="6858000" cy="9000"/>
          </a:xfrm>
          <a:prstGeom prst="straightConnector1">
            <a:avLst/>
          </a:prstGeom>
          <a:noFill/>
          <a:ln cap="rnd" cmpd="sng" w="50800">
            <a:solidFill>
              <a:srgbClr val="FF95AC"/>
            </a:solidFill>
            <a:prstDash val="solid"/>
            <a:round/>
            <a:headEnd len="sm" w="sm" type="none"/>
            <a:tailEnd len="sm" w="sm" type="none"/>
          </a:ln>
        </p:spPr>
      </p:cxnSp>
      <p:sp>
        <p:nvSpPr>
          <p:cNvPr id="726" name="Google Shape;726;p48"/>
          <p:cNvSpPr txBox="1"/>
          <p:nvPr/>
        </p:nvSpPr>
        <p:spPr>
          <a:xfrm>
            <a:off x="14567760" y="6759553"/>
            <a:ext cx="6273000" cy="831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chemeClr val="accent5"/>
                </a:solidFill>
                <a:latin typeface="Playfair Display"/>
                <a:ea typeface="Playfair Display"/>
                <a:cs typeface="Playfair Display"/>
                <a:sym typeface="Playfair Display"/>
              </a:rPr>
              <a:t>Methodology</a:t>
            </a:r>
            <a:endParaRPr/>
          </a:p>
        </p:txBody>
      </p:sp>
      <p:cxnSp>
        <p:nvCxnSpPr>
          <p:cNvPr id="727" name="Google Shape;727;p48"/>
          <p:cNvCxnSpPr/>
          <p:nvPr/>
        </p:nvCxnSpPr>
        <p:spPr>
          <a:xfrm>
            <a:off x="14275243" y="7753202"/>
            <a:ext cx="6858000" cy="10500"/>
          </a:xfrm>
          <a:prstGeom prst="straightConnector1">
            <a:avLst/>
          </a:prstGeom>
          <a:noFill/>
          <a:ln cap="rnd" cmpd="sng" w="50800">
            <a:solidFill>
              <a:schemeClr val="accent5"/>
            </a:solidFill>
            <a:prstDash val="solid"/>
            <a:round/>
            <a:headEnd len="sm" w="sm" type="none"/>
            <a:tailEnd len="sm" w="sm" type="none"/>
          </a:ln>
        </p:spPr>
      </p:cxnSp>
      <p:sp>
        <p:nvSpPr>
          <p:cNvPr id="728" name="Google Shape;728;p48"/>
          <p:cNvSpPr txBox="1"/>
          <p:nvPr/>
        </p:nvSpPr>
        <p:spPr>
          <a:xfrm>
            <a:off x="13320875" y="7926350"/>
            <a:ext cx="11009400" cy="5267100"/>
          </a:xfrm>
          <a:prstGeom prst="rect">
            <a:avLst/>
          </a:prstGeom>
          <a:noFill/>
          <a:ln>
            <a:noFill/>
          </a:ln>
        </p:spPr>
        <p:txBody>
          <a:bodyPr anchorCtr="0" anchor="t" bIns="45700" lIns="91425" spcFirstLastPara="1" rIns="91425" wrap="square" tIns="45700">
            <a:spAutoFit/>
          </a:bodyPr>
          <a:lstStyle/>
          <a:p>
            <a:pPr indent="0" lvl="0" marL="457200" marR="0" rtl="0" algn="l">
              <a:lnSpc>
                <a:spcPct val="120000"/>
              </a:lnSpc>
              <a:spcBef>
                <a:spcPts val="0"/>
              </a:spcBef>
              <a:spcAft>
                <a:spcPts val="0"/>
              </a:spcAft>
              <a:buNone/>
            </a:pPr>
            <a:r>
              <a:rPr lang="en-US" sz="4100">
                <a:solidFill>
                  <a:schemeClr val="lt1"/>
                </a:solidFill>
                <a:latin typeface="Montserrat Light"/>
                <a:ea typeface="Montserrat Light"/>
                <a:cs typeface="Montserrat Light"/>
                <a:sym typeface="Montserrat Light"/>
              </a:rPr>
              <a:t>Ask participant to…</a:t>
            </a:r>
            <a:endParaRPr sz="4100">
              <a:solidFill>
                <a:schemeClr val="lt1"/>
              </a:solidFill>
              <a:latin typeface="Montserrat Light"/>
              <a:ea typeface="Montserrat Light"/>
              <a:cs typeface="Montserrat Light"/>
              <a:sym typeface="Montserrat Light"/>
            </a:endParaRPr>
          </a:p>
          <a:p>
            <a:pPr indent="-488950" lvl="0" marL="457200" marR="0" rtl="0" algn="l">
              <a:lnSpc>
                <a:spcPct val="120000"/>
              </a:lnSpc>
              <a:spcBef>
                <a:spcPts val="0"/>
              </a:spcBef>
              <a:spcAft>
                <a:spcPts val="0"/>
              </a:spcAft>
              <a:buClr>
                <a:schemeClr val="lt1"/>
              </a:buClr>
              <a:buSzPts val="4100"/>
              <a:buFont typeface="Montserrat Light"/>
              <a:buChar char="●"/>
            </a:pPr>
            <a:r>
              <a:rPr lang="en-US" sz="4100">
                <a:solidFill>
                  <a:schemeClr val="lt1"/>
                </a:solidFill>
                <a:latin typeface="Montserrat Light"/>
                <a:ea typeface="Montserrat Light"/>
                <a:cs typeface="Montserrat Light"/>
                <a:sym typeface="Montserrat Light"/>
              </a:rPr>
              <a:t>List 5 shows/movies</a:t>
            </a:r>
            <a:endParaRPr sz="4100">
              <a:solidFill>
                <a:schemeClr val="lt1"/>
              </a:solidFill>
              <a:latin typeface="Montserrat Light"/>
              <a:ea typeface="Montserrat Light"/>
              <a:cs typeface="Montserrat Light"/>
              <a:sym typeface="Montserrat Light"/>
            </a:endParaRPr>
          </a:p>
          <a:p>
            <a:pPr indent="-488950" lvl="0" marL="457200" marR="0" rtl="0" algn="l">
              <a:lnSpc>
                <a:spcPct val="120000"/>
              </a:lnSpc>
              <a:spcBef>
                <a:spcPts val="0"/>
              </a:spcBef>
              <a:spcAft>
                <a:spcPts val="0"/>
              </a:spcAft>
              <a:buClr>
                <a:schemeClr val="lt1"/>
              </a:buClr>
              <a:buSzPts val="4100"/>
              <a:buFont typeface="Montserrat Light"/>
              <a:buChar char="●"/>
            </a:pPr>
            <a:r>
              <a:rPr lang="en-US" sz="4100">
                <a:solidFill>
                  <a:schemeClr val="lt1"/>
                </a:solidFill>
                <a:latin typeface="Montserrat Light"/>
                <a:ea typeface="Montserrat Light"/>
                <a:cs typeface="Montserrat Light"/>
                <a:sym typeface="Montserrat Light"/>
              </a:rPr>
              <a:t>Rank them (by preference)</a:t>
            </a:r>
            <a:endParaRPr sz="4100">
              <a:solidFill>
                <a:schemeClr val="lt1"/>
              </a:solidFill>
              <a:latin typeface="Montserrat Light"/>
              <a:ea typeface="Montserrat Light"/>
              <a:cs typeface="Montserrat Light"/>
              <a:sym typeface="Montserrat Light"/>
            </a:endParaRPr>
          </a:p>
          <a:p>
            <a:pPr indent="-488950" lvl="0" marL="457200" marR="0" rtl="0" algn="l">
              <a:lnSpc>
                <a:spcPct val="120000"/>
              </a:lnSpc>
              <a:spcBef>
                <a:spcPts val="0"/>
              </a:spcBef>
              <a:spcAft>
                <a:spcPts val="0"/>
              </a:spcAft>
              <a:buClr>
                <a:schemeClr val="lt1"/>
              </a:buClr>
              <a:buSzPts val="4100"/>
              <a:buFont typeface="Montserrat Light"/>
              <a:buChar char="●"/>
            </a:pPr>
            <a:r>
              <a:rPr lang="en-US" sz="4100">
                <a:solidFill>
                  <a:schemeClr val="lt1"/>
                </a:solidFill>
                <a:latin typeface="Montserrat Light"/>
                <a:ea typeface="Montserrat Light"/>
                <a:cs typeface="Montserrat Light"/>
                <a:sym typeface="Montserrat Light"/>
              </a:rPr>
              <a:t>Rate </a:t>
            </a:r>
            <a:endParaRPr sz="4100">
              <a:solidFill>
                <a:schemeClr val="lt1"/>
              </a:solidFill>
              <a:latin typeface="Montserrat Light"/>
              <a:ea typeface="Montserrat Light"/>
              <a:cs typeface="Montserrat Light"/>
              <a:sym typeface="Montserrat Light"/>
            </a:endParaRPr>
          </a:p>
          <a:p>
            <a:pPr indent="-488950" lvl="1" marL="914400" marR="0" rtl="0" algn="l">
              <a:lnSpc>
                <a:spcPct val="120000"/>
              </a:lnSpc>
              <a:spcBef>
                <a:spcPts val="0"/>
              </a:spcBef>
              <a:spcAft>
                <a:spcPts val="0"/>
              </a:spcAft>
              <a:buClr>
                <a:schemeClr val="lt1"/>
              </a:buClr>
              <a:buSzPts val="4100"/>
              <a:buFont typeface="Montserrat Light"/>
              <a:buChar char="○"/>
            </a:pPr>
            <a:r>
              <a:rPr lang="en-US" sz="4100">
                <a:solidFill>
                  <a:schemeClr val="lt1"/>
                </a:solidFill>
                <a:latin typeface="Montserrat Light"/>
                <a:ea typeface="Montserrat Light"/>
                <a:cs typeface="Montserrat Light"/>
                <a:sym typeface="Montserrat Light"/>
              </a:rPr>
              <a:t>fun</a:t>
            </a:r>
            <a:endParaRPr sz="4100">
              <a:solidFill>
                <a:schemeClr val="lt1"/>
              </a:solidFill>
              <a:latin typeface="Montserrat Light"/>
              <a:ea typeface="Montserrat Light"/>
              <a:cs typeface="Montserrat Light"/>
              <a:sym typeface="Montserrat Light"/>
            </a:endParaRPr>
          </a:p>
          <a:p>
            <a:pPr indent="-488950" lvl="1" marL="914400" marR="0" rtl="0" algn="l">
              <a:lnSpc>
                <a:spcPct val="120000"/>
              </a:lnSpc>
              <a:spcBef>
                <a:spcPts val="0"/>
              </a:spcBef>
              <a:spcAft>
                <a:spcPts val="0"/>
              </a:spcAft>
              <a:buClr>
                <a:schemeClr val="lt1"/>
              </a:buClr>
              <a:buSzPts val="4100"/>
              <a:buFont typeface="Montserrat Light"/>
              <a:buChar char="○"/>
            </a:pPr>
            <a:r>
              <a:rPr lang="en-US" sz="4100">
                <a:solidFill>
                  <a:schemeClr val="lt1"/>
                </a:solidFill>
                <a:latin typeface="Montserrat Light"/>
                <a:ea typeface="Montserrat Light"/>
                <a:cs typeface="Montserrat Light"/>
                <a:sym typeface="Montserrat Light"/>
              </a:rPr>
              <a:t>difficulty</a:t>
            </a:r>
            <a:endParaRPr sz="4100">
              <a:solidFill>
                <a:schemeClr val="lt1"/>
              </a:solidFill>
              <a:latin typeface="Montserrat Light"/>
              <a:ea typeface="Montserrat Light"/>
              <a:cs typeface="Montserrat Light"/>
              <a:sym typeface="Montserrat Light"/>
            </a:endParaRPr>
          </a:p>
          <a:p>
            <a:pPr indent="-488950" lvl="1" marL="914400" marR="0" rtl="0" algn="l">
              <a:lnSpc>
                <a:spcPct val="120000"/>
              </a:lnSpc>
              <a:spcBef>
                <a:spcPts val="0"/>
              </a:spcBef>
              <a:spcAft>
                <a:spcPts val="0"/>
              </a:spcAft>
              <a:buClr>
                <a:schemeClr val="lt1"/>
              </a:buClr>
              <a:buSzPts val="4100"/>
              <a:buFont typeface="Montserrat Light"/>
              <a:buChar char="○"/>
            </a:pPr>
            <a:r>
              <a:rPr lang="en-US" sz="4100">
                <a:solidFill>
                  <a:schemeClr val="lt1"/>
                </a:solidFill>
                <a:latin typeface="Montserrat Light"/>
                <a:ea typeface="Montserrat Light"/>
                <a:cs typeface="Montserrat Light"/>
                <a:sym typeface="Montserrat Light"/>
              </a:rPr>
              <a:t>interest in others’ rankings</a:t>
            </a:r>
            <a:endParaRPr sz="4100">
              <a:solidFill>
                <a:schemeClr val="lt1"/>
              </a:solidFill>
              <a:latin typeface="Montserrat Light"/>
              <a:ea typeface="Montserrat Light"/>
              <a:cs typeface="Montserrat Light"/>
              <a:sym typeface="Montserrat Light"/>
            </a:endParaRPr>
          </a:p>
        </p:txBody>
      </p:sp>
      <p:pic>
        <p:nvPicPr>
          <p:cNvPr id="729" name="Google Shape;729;p48"/>
          <p:cNvPicPr preferRelativeResize="0"/>
          <p:nvPr/>
        </p:nvPicPr>
        <p:blipFill rotWithShape="1">
          <a:blip r:embed="rId3">
            <a:alphaModFix/>
          </a:blip>
          <a:srcRect b="15484" l="10220" r="16776" t="27099"/>
          <a:stretch/>
        </p:blipFill>
        <p:spPr>
          <a:xfrm>
            <a:off x="3568975" y="3156750"/>
            <a:ext cx="6105000" cy="6402000"/>
          </a:xfrm>
          <a:prstGeom prst="roundRect">
            <a:avLst>
              <a:gd fmla="val 16667" name="adj"/>
            </a:avLst>
          </a:prstGeom>
          <a:noFill/>
          <a:ln cap="flat" cmpd="sng" w="228600">
            <a:solidFill>
              <a:schemeClr val="lt1"/>
            </a:solidFill>
            <a:prstDash val="solid"/>
            <a:round/>
            <a:headEnd len="sm" w="sm" type="none"/>
            <a:tailEnd len="sm" w="sm" type="none"/>
          </a:ln>
        </p:spPr>
      </p:pic>
      <p:pic>
        <p:nvPicPr>
          <p:cNvPr descr="The Office GIF - The Office - Discover &amp; Share GIFs" id="730" name="Google Shape;730;p48"/>
          <p:cNvPicPr preferRelativeResize="0"/>
          <p:nvPr/>
        </p:nvPicPr>
        <p:blipFill>
          <a:blip r:embed="rId4">
            <a:alphaModFix/>
          </a:blip>
          <a:stretch>
            <a:fillRect/>
          </a:stretch>
        </p:blipFill>
        <p:spPr>
          <a:xfrm>
            <a:off x="7406925" y="10417500"/>
            <a:ext cx="3372900" cy="3298500"/>
          </a:xfrm>
          <a:prstGeom prst="roundRect">
            <a:avLst>
              <a:gd fmla="val 16667" name="adj"/>
            </a:avLst>
          </a:prstGeom>
          <a:noFill/>
          <a:ln>
            <a:noFill/>
          </a:ln>
        </p:spPr>
      </p:pic>
      <p:pic>
        <p:nvPicPr>
          <p:cNvPr descr="Hogwarts: Battle Of The Houses [THE END] - Page 6 - Football Manager 2022  Mobile - FMM Vibe" id="731" name="Google Shape;731;p48"/>
          <p:cNvPicPr preferRelativeResize="0"/>
          <p:nvPr/>
        </p:nvPicPr>
        <p:blipFill>
          <a:blip r:embed="rId5">
            <a:alphaModFix/>
          </a:blip>
          <a:stretch>
            <a:fillRect/>
          </a:stretch>
        </p:blipFill>
        <p:spPr>
          <a:xfrm>
            <a:off x="2206725" y="10410825"/>
            <a:ext cx="5200200" cy="3298500"/>
          </a:xfrm>
          <a:prstGeom prst="roundRect">
            <a:avLst>
              <a:gd fmla="val 16667" name="adj"/>
            </a:avLst>
          </a:prstGeom>
          <a:noFill/>
          <a:ln>
            <a:noFill/>
          </a:ln>
        </p:spPr>
      </p:pic>
      <p:pic>
        <p:nvPicPr>
          <p:cNvPr id="732" name="Google Shape;732;p48"/>
          <p:cNvPicPr preferRelativeResize="0"/>
          <p:nvPr/>
        </p:nvPicPr>
        <p:blipFill>
          <a:blip r:embed="rId6">
            <a:alphaModFix/>
          </a:blip>
          <a:stretch>
            <a:fillRect/>
          </a:stretch>
        </p:blipFill>
        <p:spPr>
          <a:xfrm rot="2391393">
            <a:off x="1773049" y="9223647"/>
            <a:ext cx="2680555" cy="2680555"/>
          </a:xfrm>
          <a:prstGeom prst="rect">
            <a:avLst/>
          </a:prstGeom>
          <a:noFill/>
          <a:ln>
            <a:noFill/>
          </a:ln>
        </p:spPr>
      </p:pic>
      <p:sp>
        <p:nvSpPr>
          <p:cNvPr id="733" name="Google Shape;733;p48"/>
          <p:cNvSpPr txBox="1"/>
          <p:nvPr/>
        </p:nvSpPr>
        <p:spPr>
          <a:xfrm rot="-1657859">
            <a:off x="1302733" y="866381"/>
            <a:ext cx="1788583" cy="112355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6700">
                <a:solidFill>
                  <a:schemeClr val="dk1"/>
                </a:solidFill>
                <a:latin typeface="Playfair Display ExtraBold"/>
                <a:ea typeface="Playfair Display ExtraBold"/>
                <a:cs typeface="Playfair Display ExtraBold"/>
                <a:sym typeface="Playfair Display ExtraBold"/>
              </a:rPr>
              <a:t>1st?</a:t>
            </a:r>
            <a:endParaRPr i="1" sz="100">
              <a:solidFill>
                <a:schemeClr val="dk1"/>
              </a:solidFill>
            </a:endParaRPr>
          </a:p>
        </p:txBody>
      </p:sp>
      <p:pic>
        <p:nvPicPr>
          <p:cNvPr id="734" name="Google Shape;734;p48"/>
          <p:cNvPicPr preferRelativeResize="0"/>
          <p:nvPr/>
        </p:nvPicPr>
        <p:blipFill>
          <a:blip r:embed="rId7">
            <a:alphaModFix/>
          </a:blip>
          <a:stretch>
            <a:fillRect/>
          </a:stretch>
        </p:blipFill>
        <p:spPr>
          <a:xfrm>
            <a:off x="4670575" y="10216975"/>
            <a:ext cx="5524500" cy="3686175"/>
          </a:xfrm>
          <a:prstGeom prst="rect">
            <a:avLst/>
          </a:prstGeom>
          <a:noFill/>
          <a:ln>
            <a:noFill/>
          </a:ln>
        </p:spPr>
      </p:pic>
      <p:pic>
        <p:nvPicPr>
          <p:cNvPr id="735" name="Google Shape;735;p48"/>
          <p:cNvPicPr preferRelativeResize="0"/>
          <p:nvPr/>
        </p:nvPicPr>
        <p:blipFill rotWithShape="1">
          <a:blip r:embed="rId8">
            <a:alphaModFix/>
          </a:blip>
          <a:srcRect b="0" l="19607" r="0" t="0"/>
          <a:stretch/>
        </p:blipFill>
        <p:spPr>
          <a:xfrm>
            <a:off x="7178325" y="946375"/>
            <a:ext cx="2105700" cy="1743075"/>
          </a:xfrm>
          <a:prstGeom prst="rect">
            <a:avLst/>
          </a:prstGeom>
          <a:noFill/>
          <a:ln>
            <a:noFill/>
          </a:ln>
        </p:spPr>
      </p:pic>
      <p:sp>
        <p:nvSpPr>
          <p:cNvPr id="736" name="Google Shape;736;p48"/>
          <p:cNvSpPr txBox="1"/>
          <p:nvPr/>
        </p:nvSpPr>
        <p:spPr>
          <a:xfrm rot="1985531">
            <a:off x="10305366" y="4111845"/>
            <a:ext cx="2384120" cy="112366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6700">
                <a:solidFill>
                  <a:schemeClr val="dk1"/>
                </a:solidFill>
                <a:latin typeface="Playfair Display ExtraBold"/>
                <a:ea typeface="Playfair Display ExtraBold"/>
                <a:cs typeface="Playfair Display ExtraBold"/>
                <a:sym typeface="Playfair Display ExtraBold"/>
              </a:rPr>
              <a:t>2nd</a:t>
            </a:r>
            <a:r>
              <a:rPr i="1" lang="en-US" sz="6700">
                <a:solidFill>
                  <a:schemeClr val="dk1"/>
                </a:solidFill>
                <a:latin typeface="Playfair Display ExtraBold"/>
                <a:ea typeface="Playfair Display ExtraBold"/>
                <a:cs typeface="Playfair Display ExtraBold"/>
                <a:sym typeface="Playfair Display ExtraBold"/>
              </a:rPr>
              <a:t>?</a:t>
            </a:r>
            <a:endParaRPr i="1" sz="100">
              <a:solidFill>
                <a:schemeClr val="dk1"/>
              </a:solidFill>
            </a:endParaRPr>
          </a:p>
        </p:txBody>
      </p:sp>
      <p:sp>
        <p:nvSpPr>
          <p:cNvPr id="737" name="Google Shape;737;p48"/>
          <p:cNvSpPr txBox="1"/>
          <p:nvPr/>
        </p:nvSpPr>
        <p:spPr>
          <a:xfrm rot="-1709032">
            <a:off x="768770" y="4176433"/>
            <a:ext cx="2384091" cy="112358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6700">
                <a:solidFill>
                  <a:schemeClr val="dk1"/>
                </a:solidFill>
                <a:latin typeface="Playfair Display ExtraBold"/>
                <a:ea typeface="Playfair Display ExtraBold"/>
                <a:cs typeface="Playfair Display ExtraBold"/>
                <a:sym typeface="Playfair Display ExtraBold"/>
              </a:rPr>
              <a:t>3rd</a:t>
            </a:r>
            <a:r>
              <a:rPr i="1" lang="en-US" sz="6700">
                <a:solidFill>
                  <a:schemeClr val="dk1"/>
                </a:solidFill>
                <a:latin typeface="Playfair Display ExtraBold"/>
                <a:ea typeface="Playfair Display ExtraBold"/>
                <a:cs typeface="Playfair Display ExtraBold"/>
                <a:sym typeface="Playfair Display ExtraBold"/>
              </a:rPr>
              <a:t>?</a:t>
            </a:r>
            <a:endParaRPr i="1" sz="100">
              <a:solidFill>
                <a:schemeClr val="dk1"/>
              </a:solidFill>
            </a:endParaRPr>
          </a:p>
        </p:txBody>
      </p:sp>
      <p:sp>
        <p:nvSpPr>
          <p:cNvPr id="738" name="Google Shape;738;p48"/>
          <p:cNvSpPr txBox="1"/>
          <p:nvPr/>
        </p:nvSpPr>
        <p:spPr>
          <a:xfrm rot="1985531">
            <a:off x="10305366" y="6808570"/>
            <a:ext cx="2384120" cy="112366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6700">
                <a:solidFill>
                  <a:schemeClr val="dk1"/>
                </a:solidFill>
                <a:latin typeface="Playfair Display ExtraBold"/>
                <a:ea typeface="Playfair Display ExtraBold"/>
                <a:cs typeface="Playfair Display ExtraBold"/>
                <a:sym typeface="Playfair Display ExtraBold"/>
              </a:rPr>
              <a:t>4th</a:t>
            </a:r>
            <a:r>
              <a:rPr i="1" lang="en-US" sz="6700">
                <a:solidFill>
                  <a:schemeClr val="dk1"/>
                </a:solidFill>
                <a:latin typeface="Playfair Display ExtraBold"/>
                <a:ea typeface="Playfair Display ExtraBold"/>
                <a:cs typeface="Playfair Display ExtraBold"/>
                <a:sym typeface="Playfair Display ExtraBold"/>
              </a:rPr>
              <a:t>?</a:t>
            </a:r>
            <a:endParaRPr i="1" sz="100">
              <a:solidFill>
                <a:schemeClr val="dk1"/>
              </a:solidFill>
            </a:endParaRPr>
          </a:p>
        </p:txBody>
      </p:sp>
      <p:sp>
        <p:nvSpPr>
          <p:cNvPr id="739" name="Google Shape;739;p48"/>
          <p:cNvSpPr txBox="1"/>
          <p:nvPr/>
        </p:nvSpPr>
        <p:spPr>
          <a:xfrm rot="-1709032">
            <a:off x="768770" y="7070458"/>
            <a:ext cx="2384091" cy="112358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6700">
                <a:solidFill>
                  <a:schemeClr val="dk1"/>
                </a:solidFill>
                <a:latin typeface="Playfair Display ExtraBold"/>
                <a:ea typeface="Playfair Display ExtraBold"/>
                <a:cs typeface="Playfair Display ExtraBold"/>
                <a:sym typeface="Playfair Display ExtraBold"/>
              </a:rPr>
              <a:t>5th</a:t>
            </a:r>
            <a:r>
              <a:rPr i="1" lang="en-US" sz="6700">
                <a:solidFill>
                  <a:schemeClr val="dk1"/>
                </a:solidFill>
                <a:latin typeface="Playfair Display ExtraBold"/>
                <a:ea typeface="Playfair Display ExtraBold"/>
                <a:cs typeface="Playfair Display ExtraBold"/>
                <a:sym typeface="Playfair Display ExtraBold"/>
              </a:rPr>
              <a:t>?</a:t>
            </a:r>
            <a:endParaRPr i="1" sz="100">
              <a:solidFill>
                <a:schemeClr val="dk1"/>
              </a:solidFill>
            </a:endParaRPr>
          </a:p>
        </p:txBody>
      </p:sp>
      <p:pic>
        <p:nvPicPr>
          <p:cNvPr descr="Sad spongebob" id="740" name="Google Shape;740;p48"/>
          <p:cNvPicPr preferRelativeResize="0"/>
          <p:nvPr/>
        </p:nvPicPr>
        <p:blipFill>
          <a:blip r:embed="rId9">
            <a:alphaModFix/>
          </a:blip>
          <a:stretch>
            <a:fillRect/>
          </a:stretch>
        </p:blipFill>
        <p:spPr>
          <a:xfrm>
            <a:off x="5384125" y="213513"/>
            <a:ext cx="1981199" cy="2867027"/>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4" name="Shape 744"/>
        <p:cNvGrpSpPr/>
        <p:nvPr/>
      </p:nvGrpSpPr>
      <p:grpSpPr>
        <a:xfrm>
          <a:off x="0" y="0"/>
          <a:ext cx="0" cy="0"/>
          <a:chOff x="0" y="0"/>
          <a:chExt cx="0" cy="0"/>
        </a:xfrm>
      </p:grpSpPr>
      <p:sp>
        <p:nvSpPr>
          <p:cNvPr id="745" name="Google Shape;745;p49"/>
          <p:cNvSpPr/>
          <p:nvPr/>
        </p:nvSpPr>
        <p:spPr>
          <a:xfrm rot="-5400000">
            <a:off x="-1227080" y="8425634"/>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46" name="Google Shape;746;p49"/>
          <p:cNvSpPr/>
          <p:nvPr/>
        </p:nvSpPr>
        <p:spPr>
          <a:xfrm rot="5400000">
            <a:off x="10098782" y="-4457791"/>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47" name="Google Shape;747;p49"/>
          <p:cNvSpPr/>
          <p:nvPr/>
        </p:nvSpPr>
        <p:spPr>
          <a:xfrm rot="10800000">
            <a:off x="18170810" y="-561151"/>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48" name="Google Shape;748;p49"/>
          <p:cNvSpPr/>
          <p:nvPr/>
        </p:nvSpPr>
        <p:spPr>
          <a:xfrm>
            <a:off x="19703848" y="1149687"/>
            <a:ext cx="4083552" cy="1134659"/>
          </a:xfrm>
          <a:custGeom>
            <a:rect b="b" l="l" r="r" t="t"/>
            <a:pathLst>
              <a:path extrusionOk="0" h="1134659" w="4083552">
                <a:moveTo>
                  <a:pt x="4083553" y="21372"/>
                </a:moveTo>
                <a:cubicBezTo>
                  <a:pt x="4026719" y="6821"/>
                  <a:pt x="3969247" y="-663"/>
                  <a:pt x="3910502" y="46"/>
                </a:cubicBezTo>
                <a:cubicBezTo>
                  <a:pt x="3662795" y="3041"/>
                  <a:pt x="3436857" y="137432"/>
                  <a:pt x="3228523" y="256345"/>
                </a:cubicBezTo>
                <a:cubicBezTo>
                  <a:pt x="3007464" y="382515"/>
                  <a:pt x="2780166" y="518096"/>
                  <a:pt x="2523966" y="556977"/>
                </a:cubicBezTo>
                <a:cubicBezTo>
                  <a:pt x="2228622" y="601803"/>
                  <a:pt x="1934580" y="530748"/>
                  <a:pt x="1646720" y="471494"/>
                </a:cubicBezTo>
                <a:cubicBezTo>
                  <a:pt x="1351661" y="410757"/>
                  <a:pt x="1059912" y="371686"/>
                  <a:pt x="764786" y="453551"/>
                </a:cubicBezTo>
                <a:cubicBezTo>
                  <a:pt x="498296" y="527469"/>
                  <a:pt x="254849" y="662530"/>
                  <a:pt x="0" y="766438"/>
                </a:cubicBezTo>
                <a:moveTo>
                  <a:pt x="4083553" y="389592"/>
                </a:moveTo>
                <a:cubicBezTo>
                  <a:pt x="4026719" y="375031"/>
                  <a:pt x="3969247" y="367548"/>
                  <a:pt x="3910502" y="368266"/>
                </a:cubicBezTo>
                <a:cubicBezTo>
                  <a:pt x="3662795" y="371261"/>
                  <a:pt x="3436857" y="505652"/>
                  <a:pt x="3228523" y="624555"/>
                </a:cubicBezTo>
                <a:cubicBezTo>
                  <a:pt x="3007464" y="750735"/>
                  <a:pt x="2780166" y="886315"/>
                  <a:pt x="2523966" y="925198"/>
                </a:cubicBezTo>
                <a:cubicBezTo>
                  <a:pt x="2228622" y="970023"/>
                  <a:pt x="1934580" y="898967"/>
                  <a:pt x="1646720" y="839714"/>
                </a:cubicBezTo>
                <a:cubicBezTo>
                  <a:pt x="1351661" y="778977"/>
                  <a:pt x="1059912" y="739906"/>
                  <a:pt x="764786" y="821761"/>
                </a:cubicBezTo>
                <a:cubicBezTo>
                  <a:pt x="498296" y="895679"/>
                  <a:pt x="254849" y="1030751"/>
                  <a:pt x="0" y="1134659"/>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49" name="Google Shape;749;p49"/>
          <p:cNvSpPr/>
          <p:nvPr/>
        </p:nvSpPr>
        <p:spPr>
          <a:xfrm rot="10800000">
            <a:off x="-11160422" y="-13308597"/>
            <a:ext cx="15378657" cy="18499410"/>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50" name="Google Shape;750;p49"/>
          <p:cNvSpPr/>
          <p:nvPr/>
        </p:nvSpPr>
        <p:spPr>
          <a:xfrm>
            <a:off x="10208354" y="2837542"/>
            <a:ext cx="3959700" cy="4046598"/>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rgbClr val="2330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nvGrpSpPr>
          <p:cNvPr id="751" name="Google Shape;751;p49"/>
          <p:cNvGrpSpPr/>
          <p:nvPr/>
        </p:nvGrpSpPr>
        <p:grpSpPr>
          <a:xfrm>
            <a:off x="11480222" y="3370381"/>
            <a:ext cx="1417205" cy="2944273"/>
            <a:chOff x="11480223" y="3864292"/>
            <a:chExt cx="1417205" cy="2944273"/>
          </a:xfrm>
        </p:grpSpPr>
        <p:sp>
          <p:nvSpPr>
            <p:cNvPr id="752" name="Google Shape;752;p49"/>
            <p:cNvSpPr/>
            <p:nvPr/>
          </p:nvSpPr>
          <p:spPr>
            <a:xfrm>
              <a:off x="11480223" y="3864292"/>
              <a:ext cx="1417205" cy="2944273"/>
            </a:xfrm>
            <a:custGeom>
              <a:rect b="b" l="l" r="r" t="t"/>
              <a:pathLst>
                <a:path extrusionOk="0" h="2364" w="1138">
                  <a:moveTo>
                    <a:pt x="1042" y="0"/>
                  </a:moveTo>
                  <a:lnTo>
                    <a:pt x="95" y="0"/>
                  </a:lnTo>
                  <a:cubicBezTo>
                    <a:pt x="42" y="0"/>
                    <a:pt x="0" y="42"/>
                    <a:pt x="0" y="95"/>
                  </a:cubicBezTo>
                  <a:lnTo>
                    <a:pt x="0" y="2267"/>
                  </a:lnTo>
                  <a:cubicBezTo>
                    <a:pt x="0" y="2320"/>
                    <a:pt x="42" y="2363"/>
                    <a:pt x="95" y="2363"/>
                  </a:cubicBezTo>
                  <a:lnTo>
                    <a:pt x="1042" y="2363"/>
                  </a:lnTo>
                  <a:cubicBezTo>
                    <a:pt x="1095" y="2363"/>
                    <a:pt x="1137" y="2320"/>
                    <a:pt x="1137" y="2267"/>
                  </a:cubicBezTo>
                  <a:lnTo>
                    <a:pt x="1137" y="95"/>
                  </a:lnTo>
                  <a:cubicBezTo>
                    <a:pt x="1137" y="42"/>
                    <a:pt x="1095" y="0"/>
                    <a:pt x="1042" y="0"/>
                  </a:cubicBezTo>
                </a:path>
              </a:pathLst>
            </a:custGeom>
            <a:solidFill>
              <a:srgbClr val="767DD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753" name="Google Shape;753;p49"/>
            <p:cNvSpPr/>
            <p:nvPr/>
          </p:nvSpPr>
          <p:spPr>
            <a:xfrm>
              <a:off x="12095441" y="4040073"/>
              <a:ext cx="258171" cy="27464"/>
            </a:xfrm>
            <a:custGeom>
              <a:rect b="b" l="l" r="r" t="t"/>
              <a:pathLst>
                <a:path extrusionOk="0" h="23" w="206">
                  <a:moveTo>
                    <a:pt x="205" y="11"/>
                  </a:moveTo>
                  <a:lnTo>
                    <a:pt x="205" y="11"/>
                  </a:lnTo>
                  <a:cubicBezTo>
                    <a:pt x="205" y="17"/>
                    <a:pt x="198" y="22"/>
                    <a:pt x="190" y="22"/>
                  </a:cubicBezTo>
                  <a:lnTo>
                    <a:pt x="15" y="22"/>
                  </a:lnTo>
                  <a:cubicBezTo>
                    <a:pt x="6" y="22"/>
                    <a:pt x="0" y="17"/>
                    <a:pt x="0" y="11"/>
                  </a:cubicBezTo>
                  <a:cubicBezTo>
                    <a:pt x="0" y="5"/>
                    <a:pt x="6" y="0"/>
                    <a:pt x="15" y="0"/>
                  </a:cubicBezTo>
                  <a:lnTo>
                    <a:pt x="190" y="0"/>
                  </a:lnTo>
                  <a:cubicBezTo>
                    <a:pt x="198" y="0"/>
                    <a:pt x="205" y="5"/>
                    <a:pt x="205" y="11"/>
                  </a:cubicBezTo>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754" name="Google Shape;754;p49"/>
            <p:cNvSpPr/>
            <p:nvPr/>
          </p:nvSpPr>
          <p:spPr>
            <a:xfrm>
              <a:off x="12024030" y="4034575"/>
              <a:ext cx="43944" cy="43944"/>
            </a:xfrm>
            <a:custGeom>
              <a:rect b="b" l="l" r="r" t="t"/>
              <a:pathLst>
                <a:path extrusionOk="0" h="35" w="35">
                  <a:moveTo>
                    <a:pt x="0" y="17"/>
                  </a:moveTo>
                  <a:lnTo>
                    <a:pt x="0" y="17"/>
                  </a:lnTo>
                  <a:cubicBezTo>
                    <a:pt x="0" y="8"/>
                    <a:pt x="8" y="0"/>
                    <a:pt x="18" y="0"/>
                  </a:cubicBezTo>
                  <a:cubicBezTo>
                    <a:pt x="27" y="0"/>
                    <a:pt x="34" y="8"/>
                    <a:pt x="34" y="17"/>
                  </a:cubicBezTo>
                  <a:cubicBezTo>
                    <a:pt x="34" y="26"/>
                    <a:pt x="27" y="34"/>
                    <a:pt x="18" y="34"/>
                  </a:cubicBezTo>
                  <a:cubicBezTo>
                    <a:pt x="8" y="34"/>
                    <a:pt x="0" y="26"/>
                    <a:pt x="0" y="17"/>
                  </a:cubicBezTo>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755" name="Google Shape;755;p49"/>
            <p:cNvSpPr/>
            <p:nvPr/>
          </p:nvSpPr>
          <p:spPr>
            <a:xfrm>
              <a:off x="12172347" y="3946690"/>
              <a:ext cx="32958" cy="38453"/>
            </a:xfrm>
            <a:custGeom>
              <a:rect b="b" l="l" r="r" t="t"/>
              <a:pathLst>
                <a:path extrusionOk="0" h="29" w="28">
                  <a:moveTo>
                    <a:pt x="0" y="14"/>
                  </a:moveTo>
                  <a:lnTo>
                    <a:pt x="0" y="14"/>
                  </a:lnTo>
                  <a:cubicBezTo>
                    <a:pt x="0" y="6"/>
                    <a:pt x="6" y="0"/>
                    <a:pt x="14" y="0"/>
                  </a:cubicBezTo>
                  <a:cubicBezTo>
                    <a:pt x="22" y="0"/>
                    <a:pt x="27" y="6"/>
                    <a:pt x="27" y="14"/>
                  </a:cubicBezTo>
                  <a:cubicBezTo>
                    <a:pt x="27" y="22"/>
                    <a:pt x="22" y="28"/>
                    <a:pt x="14" y="28"/>
                  </a:cubicBezTo>
                  <a:cubicBezTo>
                    <a:pt x="6" y="28"/>
                    <a:pt x="0" y="22"/>
                    <a:pt x="0" y="14"/>
                  </a:cubicBezTo>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756" name="Google Shape;756;p49"/>
            <p:cNvSpPr/>
            <p:nvPr/>
          </p:nvSpPr>
          <p:spPr>
            <a:xfrm>
              <a:off x="12078960" y="6517432"/>
              <a:ext cx="219722" cy="225217"/>
            </a:xfrm>
            <a:custGeom>
              <a:rect b="b" l="l" r="r" t="t"/>
              <a:pathLst>
                <a:path extrusionOk="0" h="180" w="178">
                  <a:moveTo>
                    <a:pt x="89" y="179"/>
                  </a:moveTo>
                  <a:lnTo>
                    <a:pt x="89" y="179"/>
                  </a:lnTo>
                  <a:cubicBezTo>
                    <a:pt x="40" y="179"/>
                    <a:pt x="0" y="139"/>
                    <a:pt x="0" y="90"/>
                  </a:cubicBezTo>
                  <a:cubicBezTo>
                    <a:pt x="0" y="41"/>
                    <a:pt x="40" y="0"/>
                    <a:pt x="89" y="0"/>
                  </a:cubicBezTo>
                  <a:cubicBezTo>
                    <a:pt x="137" y="0"/>
                    <a:pt x="177" y="41"/>
                    <a:pt x="177" y="90"/>
                  </a:cubicBezTo>
                  <a:cubicBezTo>
                    <a:pt x="177" y="139"/>
                    <a:pt x="137" y="179"/>
                    <a:pt x="89" y="179"/>
                  </a:cubicBezTo>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757" name="Google Shape;757;p49"/>
            <p:cNvSpPr/>
            <p:nvPr/>
          </p:nvSpPr>
          <p:spPr>
            <a:xfrm>
              <a:off x="12073472" y="6511940"/>
              <a:ext cx="230708" cy="236199"/>
            </a:xfrm>
            <a:custGeom>
              <a:rect b="b" l="l" r="r" t="t"/>
              <a:pathLst>
                <a:path extrusionOk="0" h="188" w="186">
                  <a:moveTo>
                    <a:pt x="93" y="0"/>
                  </a:moveTo>
                  <a:lnTo>
                    <a:pt x="93" y="0"/>
                  </a:lnTo>
                  <a:cubicBezTo>
                    <a:pt x="42" y="0"/>
                    <a:pt x="0" y="43"/>
                    <a:pt x="0" y="94"/>
                  </a:cubicBezTo>
                  <a:cubicBezTo>
                    <a:pt x="0" y="145"/>
                    <a:pt x="42" y="187"/>
                    <a:pt x="93" y="187"/>
                  </a:cubicBezTo>
                  <a:cubicBezTo>
                    <a:pt x="144" y="187"/>
                    <a:pt x="185" y="145"/>
                    <a:pt x="185" y="94"/>
                  </a:cubicBezTo>
                  <a:cubicBezTo>
                    <a:pt x="185" y="43"/>
                    <a:pt x="144" y="0"/>
                    <a:pt x="93" y="0"/>
                  </a:cubicBezTo>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758" name="Google Shape;758;p49"/>
            <p:cNvSpPr/>
            <p:nvPr/>
          </p:nvSpPr>
          <p:spPr>
            <a:xfrm>
              <a:off x="11524164" y="4215847"/>
              <a:ext cx="1312837" cy="2241164"/>
            </a:xfrm>
            <a:custGeom>
              <a:rect b="b" l="l" r="r" t="t"/>
              <a:pathLst>
                <a:path extrusionOk="0" h="1801" w="1055">
                  <a:moveTo>
                    <a:pt x="1054" y="1800"/>
                  </a:moveTo>
                  <a:lnTo>
                    <a:pt x="0" y="1800"/>
                  </a:lnTo>
                  <a:lnTo>
                    <a:pt x="0" y="0"/>
                  </a:lnTo>
                  <a:lnTo>
                    <a:pt x="1054" y="0"/>
                  </a:lnTo>
                  <a:lnTo>
                    <a:pt x="1054" y="1800"/>
                  </a:lnTo>
                </a:path>
              </a:pathLst>
            </a:custGeom>
            <a:solidFill>
              <a:srgbClr val="DCF6F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759" name="Google Shape;759;p49"/>
            <p:cNvSpPr/>
            <p:nvPr/>
          </p:nvSpPr>
          <p:spPr>
            <a:xfrm>
              <a:off x="11595572" y="5446289"/>
              <a:ext cx="109861" cy="109861"/>
            </a:xfrm>
            <a:custGeom>
              <a:rect b="b" l="l" r="r" t="t"/>
              <a:pathLst>
                <a:path extrusionOk="0" h="87" w="87">
                  <a:moveTo>
                    <a:pt x="86" y="44"/>
                  </a:moveTo>
                  <a:lnTo>
                    <a:pt x="86" y="44"/>
                  </a:lnTo>
                  <a:cubicBezTo>
                    <a:pt x="86" y="68"/>
                    <a:pt x="67" y="86"/>
                    <a:pt x="43" y="86"/>
                  </a:cubicBezTo>
                  <a:cubicBezTo>
                    <a:pt x="19" y="86"/>
                    <a:pt x="0" y="68"/>
                    <a:pt x="0" y="44"/>
                  </a:cubicBezTo>
                  <a:cubicBezTo>
                    <a:pt x="0" y="20"/>
                    <a:pt x="19" y="0"/>
                    <a:pt x="43" y="0"/>
                  </a:cubicBezTo>
                  <a:cubicBezTo>
                    <a:pt x="67" y="0"/>
                    <a:pt x="86" y="20"/>
                    <a:pt x="86" y="44"/>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760" name="Google Shape;760;p49"/>
            <p:cNvSpPr/>
            <p:nvPr/>
          </p:nvSpPr>
          <p:spPr>
            <a:xfrm>
              <a:off x="11595572" y="4342185"/>
              <a:ext cx="109861" cy="109861"/>
            </a:xfrm>
            <a:custGeom>
              <a:rect b="b" l="l" r="r" t="t"/>
              <a:pathLst>
                <a:path extrusionOk="0" h="87" w="87">
                  <a:moveTo>
                    <a:pt x="86" y="43"/>
                  </a:moveTo>
                  <a:lnTo>
                    <a:pt x="86" y="43"/>
                  </a:lnTo>
                  <a:cubicBezTo>
                    <a:pt x="86" y="66"/>
                    <a:pt x="67" y="86"/>
                    <a:pt x="43" y="86"/>
                  </a:cubicBezTo>
                  <a:cubicBezTo>
                    <a:pt x="19" y="86"/>
                    <a:pt x="0" y="66"/>
                    <a:pt x="0" y="43"/>
                  </a:cubicBezTo>
                  <a:cubicBezTo>
                    <a:pt x="0" y="19"/>
                    <a:pt x="19" y="0"/>
                    <a:pt x="43" y="0"/>
                  </a:cubicBezTo>
                  <a:cubicBezTo>
                    <a:pt x="67" y="0"/>
                    <a:pt x="86" y="19"/>
                    <a:pt x="86" y="43"/>
                  </a:cubicBezTo>
                </a:path>
              </a:pathLst>
            </a:custGeom>
            <a:solidFill>
              <a:srgbClr val="2CB7A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761" name="Google Shape;761;p49"/>
            <p:cNvSpPr/>
            <p:nvPr/>
          </p:nvSpPr>
          <p:spPr>
            <a:xfrm>
              <a:off x="11601067" y="4594866"/>
              <a:ext cx="1164526" cy="747053"/>
            </a:xfrm>
            <a:custGeom>
              <a:rect b="b" l="l" r="r" t="t"/>
              <a:pathLst>
                <a:path extrusionOk="0" h="599" w="933">
                  <a:moveTo>
                    <a:pt x="932" y="598"/>
                  </a:moveTo>
                  <a:lnTo>
                    <a:pt x="0" y="598"/>
                  </a:lnTo>
                  <a:lnTo>
                    <a:pt x="0" y="0"/>
                  </a:lnTo>
                  <a:lnTo>
                    <a:pt x="932" y="0"/>
                  </a:lnTo>
                  <a:lnTo>
                    <a:pt x="932" y="598"/>
                  </a:lnTo>
                </a:path>
              </a:pathLst>
            </a:custGeom>
            <a:solidFill>
              <a:srgbClr val="9AE6E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762" name="Google Shape;762;p49"/>
            <p:cNvSpPr/>
            <p:nvPr/>
          </p:nvSpPr>
          <p:spPr>
            <a:xfrm>
              <a:off x="11595572" y="5781363"/>
              <a:ext cx="109861" cy="109861"/>
            </a:xfrm>
            <a:custGeom>
              <a:rect b="b" l="l" r="r" t="t"/>
              <a:pathLst>
                <a:path extrusionOk="0" h="88" w="87">
                  <a:moveTo>
                    <a:pt x="86" y="44"/>
                  </a:moveTo>
                  <a:lnTo>
                    <a:pt x="86" y="44"/>
                  </a:lnTo>
                  <a:cubicBezTo>
                    <a:pt x="86" y="68"/>
                    <a:pt x="67" y="87"/>
                    <a:pt x="43" y="87"/>
                  </a:cubicBezTo>
                  <a:cubicBezTo>
                    <a:pt x="19" y="87"/>
                    <a:pt x="0" y="68"/>
                    <a:pt x="0" y="44"/>
                  </a:cubicBezTo>
                  <a:cubicBezTo>
                    <a:pt x="0" y="20"/>
                    <a:pt x="19" y="0"/>
                    <a:pt x="43" y="0"/>
                  </a:cubicBezTo>
                  <a:cubicBezTo>
                    <a:pt x="67" y="0"/>
                    <a:pt x="86" y="20"/>
                    <a:pt x="86" y="44"/>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763" name="Google Shape;763;p49"/>
            <p:cNvSpPr/>
            <p:nvPr/>
          </p:nvSpPr>
          <p:spPr>
            <a:xfrm>
              <a:off x="11743886" y="5797848"/>
              <a:ext cx="1032694" cy="76903"/>
            </a:xfrm>
            <a:custGeom>
              <a:rect b="b" l="l" r="r" t="t"/>
              <a:pathLst>
                <a:path extrusionOk="0" h="63" w="827">
                  <a:moveTo>
                    <a:pt x="794" y="0"/>
                  </a:moveTo>
                  <a:lnTo>
                    <a:pt x="31" y="0"/>
                  </a:lnTo>
                  <a:cubicBezTo>
                    <a:pt x="14" y="0"/>
                    <a:pt x="0" y="15"/>
                    <a:pt x="0" y="32"/>
                  </a:cubicBezTo>
                  <a:cubicBezTo>
                    <a:pt x="0" y="48"/>
                    <a:pt x="14" y="62"/>
                    <a:pt x="31" y="62"/>
                  </a:cubicBezTo>
                  <a:lnTo>
                    <a:pt x="794" y="62"/>
                  </a:lnTo>
                  <a:cubicBezTo>
                    <a:pt x="811" y="62"/>
                    <a:pt x="826" y="48"/>
                    <a:pt x="826" y="32"/>
                  </a:cubicBezTo>
                  <a:cubicBezTo>
                    <a:pt x="826" y="15"/>
                    <a:pt x="811" y="0"/>
                    <a:pt x="794" y="0"/>
                  </a:cubicBezTo>
                </a:path>
              </a:pathLst>
            </a:custGeom>
            <a:solidFill>
              <a:srgbClr val="9AE6E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764" name="Google Shape;764;p49"/>
            <p:cNvSpPr/>
            <p:nvPr/>
          </p:nvSpPr>
          <p:spPr>
            <a:xfrm>
              <a:off x="11595576" y="5611084"/>
              <a:ext cx="1181008" cy="76903"/>
            </a:xfrm>
            <a:custGeom>
              <a:rect b="b" l="l" r="r" t="t"/>
              <a:pathLst>
                <a:path extrusionOk="0" h="62" w="946">
                  <a:moveTo>
                    <a:pt x="913" y="0"/>
                  </a:moveTo>
                  <a:lnTo>
                    <a:pt x="31" y="0"/>
                  </a:lnTo>
                  <a:cubicBezTo>
                    <a:pt x="13" y="0"/>
                    <a:pt x="0" y="13"/>
                    <a:pt x="0" y="30"/>
                  </a:cubicBezTo>
                  <a:cubicBezTo>
                    <a:pt x="0" y="48"/>
                    <a:pt x="13" y="61"/>
                    <a:pt x="31" y="61"/>
                  </a:cubicBezTo>
                  <a:lnTo>
                    <a:pt x="913" y="61"/>
                  </a:lnTo>
                  <a:cubicBezTo>
                    <a:pt x="930" y="61"/>
                    <a:pt x="945" y="48"/>
                    <a:pt x="945" y="30"/>
                  </a:cubicBezTo>
                  <a:cubicBezTo>
                    <a:pt x="945" y="13"/>
                    <a:pt x="930" y="0"/>
                    <a:pt x="913" y="0"/>
                  </a:cubicBezTo>
                </a:path>
              </a:pathLst>
            </a:custGeom>
            <a:solidFill>
              <a:srgbClr val="9AE6E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765" name="Google Shape;765;p49"/>
            <p:cNvSpPr/>
            <p:nvPr/>
          </p:nvSpPr>
          <p:spPr>
            <a:xfrm>
              <a:off x="11743886" y="5462770"/>
              <a:ext cx="1032694" cy="76903"/>
            </a:xfrm>
            <a:custGeom>
              <a:rect b="b" l="l" r="r" t="t"/>
              <a:pathLst>
                <a:path extrusionOk="0" h="62" w="827">
                  <a:moveTo>
                    <a:pt x="794" y="0"/>
                  </a:moveTo>
                  <a:lnTo>
                    <a:pt x="31" y="0"/>
                  </a:lnTo>
                  <a:cubicBezTo>
                    <a:pt x="14" y="0"/>
                    <a:pt x="0" y="14"/>
                    <a:pt x="0" y="31"/>
                  </a:cubicBezTo>
                  <a:cubicBezTo>
                    <a:pt x="0" y="48"/>
                    <a:pt x="14" y="61"/>
                    <a:pt x="31" y="61"/>
                  </a:cubicBezTo>
                  <a:lnTo>
                    <a:pt x="794" y="61"/>
                  </a:lnTo>
                  <a:cubicBezTo>
                    <a:pt x="811" y="61"/>
                    <a:pt x="826" y="48"/>
                    <a:pt x="826" y="31"/>
                  </a:cubicBezTo>
                  <a:cubicBezTo>
                    <a:pt x="826" y="14"/>
                    <a:pt x="811" y="0"/>
                    <a:pt x="794" y="0"/>
                  </a:cubicBezTo>
                </a:path>
              </a:pathLst>
            </a:custGeom>
            <a:solidFill>
              <a:srgbClr val="9AE6E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766" name="Google Shape;766;p49"/>
            <p:cNvSpPr/>
            <p:nvPr/>
          </p:nvSpPr>
          <p:spPr>
            <a:xfrm>
              <a:off x="11743886" y="4358670"/>
              <a:ext cx="1032694" cy="76903"/>
            </a:xfrm>
            <a:custGeom>
              <a:rect b="b" l="l" r="r" t="t"/>
              <a:pathLst>
                <a:path extrusionOk="0" h="62" w="827">
                  <a:moveTo>
                    <a:pt x="794" y="0"/>
                  </a:moveTo>
                  <a:lnTo>
                    <a:pt x="31" y="0"/>
                  </a:lnTo>
                  <a:cubicBezTo>
                    <a:pt x="14" y="0"/>
                    <a:pt x="0" y="13"/>
                    <a:pt x="0" y="31"/>
                  </a:cubicBezTo>
                  <a:cubicBezTo>
                    <a:pt x="0" y="48"/>
                    <a:pt x="14" y="61"/>
                    <a:pt x="31" y="61"/>
                  </a:cubicBezTo>
                  <a:lnTo>
                    <a:pt x="794" y="61"/>
                  </a:lnTo>
                  <a:cubicBezTo>
                    <a:pt x="811" y="61"/>
                    <a:pt x="826" y="48"/>
                    <a:pt x="826" y="31"/>
                  </a:cubicBezTo>
                  <a:cubicBezTo>
                    <a:pt x="826" y="13"/>
                    <a:pt x="811" y="0"/>
                    <a:pt x="794" y="0"/>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grpSp>
      <p:sp>
        <p:nvSpPr>
          <p:cNvPr id="767" name="Google Shape;767;p49"/>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Results</a:t>
            </a:r>
            <a:endParaRPr/>
          </a:p>
        </p:txBody>
      </p:sp>
      <p:grpSp>
        <p:nvGrpSpPr>
          <p:cNvPr id="768" name="Google Shape;768;p49"/>
          <p:cNvGrpSpPr/>
          <p:nvPr/>
        </p:nvGrpSpPr>
        <p:grpSpPr>
          <a:xfrm>
            <a:off x="11610389" y="4141310"/>
            <a:ext cx="1156862" cy="830680"/>
            <a:chOff x="13834228" y="3998060"/>
            <a:chExt cx="8885268" cy="7896195"/>
          </a:xfrm>
        </p:grpSpPr>
        <p:grpSp>
          <p:nvGrpSpPr>
            <p:cNvPr id="769" name="Google Shape;769;p49"/>
            <p:cNvGrpSpPr/>
            <p:nvPr/>
          </p:nvGrpSpPr>
          <p:grpSpPr>
            <a:xfrm>
              <a:off x="13834228" y="3998060"/>
              <a:ext cx="8885268" cy="7896195"/>
              <a:chOff x="2654808" y="3191256"/>
              <a:chExt cx="9066600" cy="8881110"/>
            </a:xfrm>
          </p:grpSpPr>
          <p:cxnSp>
            <p:nvCxnSpPr>
              <p:cNvPr id="770" name="Google Shape;770;p49"/>
              <p:cNvCxnSpPr/>
              <p:nvPr/>
            </p:nvCxnSpPr>
            <p:spPr>
              <a:xfrm>
                <a:off x="2654808" y="3191256"/>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cxnSp>
            <p:nvCxnSpPr>
              <p:cNvPr id="771" name="Google Shape;771;p49"/>
              <p:cNvCxnSpPr/>
              <p:nvPr/>
            </p:nvCxnSpPr>
            <p:spPr>
              <a:xfrm>
                <a:off x="2654808" y="4671441"/>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cxnSp>
            <p:nvCxnSpPr>
              <p:cNvPr id="772" name="Google Shape;772;p49"/>
              <p:cNvCxnSpPr/>
              <p:nvPr/>
            </p:nvCxnSpPr>
            <p:spPr>
              <a:xfrm>
                <a:off x="2654808" y="6151626"/>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cxnSp>
            <p:nvCxnSpPr>
              <p:cNvPr id="773" name="Google Shape;773;p49"/>
              <p:cNvCxnSpPr/>
              <p:nvPr/>
            </p:nvCxnSpPr>
            <p:spPr>
              <a:xfrm>
                <a:off x="2654808" y="7631811"/>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cxnSp>
            <p:nvCxnSpPr>
              <p:cNvPr id="774" name="Google Shape;774;p49"/>
              <p:cNvCxnSpPr/>
              <p:nvPr/>
            </p:nvCxnSpPr>
            <p:spPr>
              <a:xfrm>
                <a:off x="2654808" y="9111996"/>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cxnSp>
            <p:nvCxnSpPr>
              <p:cNvPr id="775" name="Google Shape;775;p49"/>
              <p:cNvCxnSpPr/>
              <p:nvPr/>
            </p:nvCxnSpPr>
            <p:spPr>
              <a:xfrm>
                <a:off x="2654808" y="10592181"/>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cxnSp>
            <p:nvCxnSpPr>
              <p:cNvPr id="776" name="Google Shape;776;p49"/>
              <p:cNvCxnSpPr/>
              <p:nvPr/>
            </p:nvCxnSpPr>
            <p:spPr>
              <a:xfrm>
                <a:off x="2654808" y="12072366"/>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grpSp>
        <p:sp>
          <p:nvSpPr>
            <p:cNvPr id="777" name="Google Shape;777;p49"/>
            <p:cNvSpPr/>
            <p:nvPr/>
          </p:nvSpPr>
          <p:spPr>
            <a:xfrm>
              <a:off x="14425613" y="5313946"/>
              <a:ext cx="592800" cy="65748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778" name="Google Shape;778;p49"/>
            <p:cNvSpPr/>
            <p:nvPr/>
          </p:nvSpPr>
          <p:spPr>
            <a:xfrm>
              <a:off x="15018541" y="6629931"/>
              <a:ext cx="592800" cy="5259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779" name="Google Shape;779;p49"/>
            <p:cNvSpPr/>
            <p:nvPr/>
          </p:nvSpPr>
          <p:spPr>
            <a:xfrm>
              <a:off x="15611469" y="8610605"/>
              <a:ext cx="592800" cy="327810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780" name="Google Shape;780;p49"/>
            <p:cNvSpPr/>
            <p:nvPr/>
          </p:nvSpPr>
          <p:spPr>
            <a:xfrm>
              <a:off x="17386465" y="6629930"/>
              <a:ext cx="592800" cy="5259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781" name="Google Shape;781;p49"/>
            <p:cNvSpPr/>
            <p:nvPr/>
          </p:nvSpPr>
          <p:spPr>
            <a:xfrm>
              <a:off x="17979393" y="8610605"/>
              <a:ext cx="592800" cy="32781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782" name="Google Shape;782;p49"/>
            <p:cNvSpPr/>
            <p:nvPr/>
          </p:nvSpPr>
          <p:spPr>
            <a:xfrm>
              <a:off x="18572321" y="5319026"/>
              <a:ext cx="592800" cy="656970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783" name="Google Shape;783;p49"/>
            <p:cNvSpPr/>
            <p:nvPr/>
          </p:nvSpPr>
          <p:spPr>
            <a:xfrm>
              <a:off x="20348101" y="7950999"/>
              <a:ext cx="592800" cy="39378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784" name="Google Shape;784;p49"/>
            <p:cNvSpPr/>
            <p:nvPr/>
          </p:nvSpPr>
          <p:spPr>
            <a:xfrm>
              <a:off x="20941029" y="7284731"/>
              <a:ext cx="592800" cy="46041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785" name="Google Shape;785;p49"/>
            <p:cNvSpPr/>
            <p:nvPr/>
          </p:nvSpPr>
          <p:spPr>
            <a:xfrm>
              <a:off x="21535163" y="6629932"/>
              <a:ext cx="592800" cy="525900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gr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9" name="Shape 789"/>
        <p:cNvGrpSpPr/>
        <p:nvPr/>
      </p:nvGrpSpPr>
      <p:grpSpPr>
        <a:xfrm>
          <a:off x="0" y="0"/>
          <a:ext cx="0" cy="0"/>
          <a:chOff x="0" y="0"/>
          <a:chExt cx="0" cy="0"/>
        </a:xfrm>
      </p:grpSpPr>
      <p:sp>
        <p:nvSpPr>
          <p:cNvPr id="790" name="Google Shape;790;p50"/>
          <p:cNvSpPr/>
          <p:nvPr/>
        </p:nvSpPr>
        <p:spPr>
          <a:xfrm rot="-5400000">
            <a:off x="-1227080" y="8425634"/>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91" name="Google Shape;791;p50"/>
          <p:cNvSpPr/>
          <p:nvPr/>
        </p:nvSpPr>
        <p:spPr>
          <a:xfrm rot="5400000">
            <a:off x="10098782" y="-4457791"/>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92" name="Google Shape;792;p50"/>
          <p:cNvSpPr/>
          <p:nvPr/>
        </p:nvSpPr>
        <p:spPr>
          <a:xfrm rot="10800000">
            <a:off x="18170810" y="-561151"/>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93" name="Google Shape;793;p50"/>
          <p:cNvSpPr/>
          <p:nvPr/>
        </p:nvSpPr>
        <p:spPr>
          <a:xfrm>
            <a:off x="19703848" y="1149687"/>
            <a:ext cx="4083552" cy="1134659"/>
          </a:xfrm>
          <a:custGeom>
            <a:rect b="b" l="l" r="r" t="t"/>
            <a:pathLst>
              <a:path extrusionOk="0" h="1134659" w="4083552">
                <a:moveTo>
                  <a:pt x="4083553" y="21372"/>
                </a:moveTo>
                <a:cubicBezTo>
                  <a:pt x="4026719" y="6821"/>
                  <a:pt x="3969247" y="-663"/>
                  <a:pt x="3910502" y="46"/>
                </a:cubicBezTo>
                <a:cubicBezTo>
                  <a:pt x="3662795" y="3041"/>
                  <a:pt x="3436857" y="137432"/>
                  <a:pt x="3228523" y="256345"/>
                </a:cubicBezTo>
                <a:cubicBezTo>
                  <a:pt x="3007464" y="382515"/>
                  <a:pt x="2780166" y="518096"/>
                  <a:pt x="2523966" y="556977"/>
                </a:cubicBezTo>
                <a:cubicBezTo>
                  <a:pt x="2228622" y="601803"/>
                  <a:pt x="1934580" y="530748"/>
                  <a:pt x="1646720" y="471494"/>
                </a:cubicBezTo>
                <a:cubicBezTo>
                  <a:pt x="1351661" y="410757"/>
                  <a:pt x="1059912" y="371686"/>
                  <a:pt x="764786" y="453551"/>
                </a:cubicBezTo>
                <a:cubicBezTo>
                  <a:pt x="498296" y="527469"/>
                  <a:pt x="254849" y="662530"/>
                  <a:pt x="0" y="766438"/>
                </a:cubicBezTo>
                <a:moveTo>
                  <a:pt x="4083553" y="389592"/>
                </a:moveTo>
                <a:cubicBezTo>
                  <a:pt x="4026719" y="375031"/>
                  <a:pt x="3969247" y="367548"/>
                  <a:pt x="3910502" y="368266"/>
                </a:cubicBezTo>
                <a:cubicBezTo>
                  <a:pt x="3662795" y="371261"/>
                  <a:pt x="3436857" y="505652"/>
                  <a:pt x="3228523" y="624555"/>
                </a:cubicBezTo>
                <a:cubicBezTo>
                  <a:pt x="3007464" y="750735"/>
                  <a:pt x="2780166" y="886315"/>
                  <a:pt x="2523966" y="925198"/>
                </a:cubicBezTo>
                <a:cubicBezTo>
                  <a:pt x="2228622" y="970023"/>
                  <a:pt x="1934580" y="898967"/>
                  <a:pt x="1646720" y="839714"/>
                </a:cubicBezTo>
                <a:cubicBezTo>
                  <a:pt x="1351661" y="778977"/>
                  <a:pt x="1059912" y="739906"/>
                  <a:pt x="764786" y="821761"/>
                </a:cubicBezTo>
                <a:cubicBezTo>
                  <a:pt x="498296" y="895679"/>
                  <a:pt x="254849" y="1030751"/>
                  <a:pt x="0" y="1134659"/>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94" name="Google Shape;794;p50"/>
          <p:cNvSpPr/>
          <p:nvPr/>
        </p:nvSpPr>
        <p:spPr>
          <a:xfrm rot="10800000">
            <a:off x="-11160422" y="-13308597"/>
            <a:ext cx="15378657" cy="18499410"/>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cxnSp>
        <p:nvCxnSpPr>
          <p:cNvPr id="795" name="Google Shape;795;p50"/>
          <p:cNvCxnSpPr/>
          <p:nvPr/>
        </p:nvCxnSpPr>
        <p:spPr>
          <a:xfrm>
            <a:off x="7381230" y="4842521"/>
            <a:ext cx="1917600" cy="0"/>
          </a:xfrm>
          <a:prstGeom prst="straightConnector1">
            <a:avLst/>
          </a:prstGeom>
          <a:noFill/>
          <a:ln cap="flat" cmpd="sng" w="63500">
            <a:solidFill>
              <a:srgbClr val="233048"/>
            </a:solidFill>
            <a:prstDash val="solid"/>
            <a:miter lim="800000"/>
            <a:headEnd len="med" w="med" type="none"/>
            <a:tailEnd len="med" w="med" type="none"/>
          </a:ln>
        </p:spPr>
      </p:cxnSp>
      <p:grpSp>
        <p:nvGrpSpPr>
          <p:cNvPr id="796" name="Google Shape;796;p50"/>
          <p:cNvGrpSpPr/>
          <p:nvPr/>
        </p:nvGrpSpPr>
        <p:grpSpPr>
          <a:xfrm>
            <a:off x="2347412" y="6510180"/>
            <a:ext cx="1685741" cy="5221458"/>
            <a:chOff x="2347416" y="6515100"/>
            <a:chExt cx="1685741" cy="5062987"/>
          </a:xfrm>
        </p:grpSpPr>
        <p:sp>
          <p:nvSpPr>
            <p:cNvPr id="797" name="Google Shape;797;p50"/>
            <p:cNvSpPr/>
            <p:nvPr/>
          </p:nvSpPr>
          <p:spPr>
            <a:xfrm>
              <a:off x="2347416" y="6515100"/>
              <a:ext cx="1685741" cy="5062987"/>
            </a:xfrm>
            <a:custGeom>
              <a:rect b="b" l="l" r="r" t="t"/>
              <a:pathLst>
                <a:path extrusionOk="0" h="5062987" w="1685741">
                  <a:moveTo>
                    <a:pt x="608055" y="0"/>
                  </a:moveTo>
                  <a:cubicBezTo>
                    <a:pt x="410751" y="40821"/>
                    <a:pt x="213448" y="81643"/>
                    <a:pt x="134527" y="816429"/>
                  </a:cubicBezTo>
                  <a:cubicBezTo>
                    <a:pt x="55606" y="1551215"/>
                    <a:pt x="-124009" y="3703864"/>
                    <a:pt x="134527" y="4408714"/>
                  </a:cubicBezTo>
                  <a:cubicBezTo>
                    <a:pt x="393063" y="5113564"/>
                    <a:pt x="881381" y="5086705"/>
                    <a:pt x="1685741" y="5045529"/>
                  </a:cubicBezTo>
                </a:path>
              </a:pathLst>
            </a:custGeom>
            <a:noFill/>
            <a:ln cap="rnd" cmpd="sng" w="5080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Montserrat Light"/>
                <a:ea typeface="Montserrat Light"/>
                <a:cs typeface="Montserrat Light"/>
                <a:sym typeface="Montserrat Light"/>
              </a:endParaRPr>
            </a:p>
          </p:txBody>
        </p:sp>
        <p:sp>
          <p:nvSpPr>
            <p:cNvPr id="798" name="Google Shape;798;p50"/>
            <p:cNvSpPr/>
            <p:nvPr/>
          </p:nvSpPr>
          <p:spPr>
            <a:xfrm flipH="1">
              <a:off x="2349026" y="9614798"/>
              <a:ext cx="1640012" cy="1181044"/>
            </a:xfrm>
            <a:custGeom>
              <a:rect b="b" l="l" r="r" t="t"/>
              <a:pathLst>
                <a:path extrusionOk="0" h="1181044" w="1640012">
                  <a:moveTo>
                    <a:pt x="1640012" y="0"/>
                  </a:moveTo>
                  <a:cubicBezTo>
                    <a:pt x="1491374" y="781749"/>
                    <a:pt x="1460304" y="812154"/>
                    <a:pt x="1186969" y="978519"/>
                  </a:cubicBezTo>
                  <a:cubicBezTo>
                    <a:pt x="913634" y="1144884"/>
                    <a:pt x="107448" y="1003988"/>
                    <a:pt x="0" y="998191"/>
                  </a:cubicBezTo>
                  <a:cubicBezTo>
                    <a:pt x="0" y="998191"/>
                    <a:pt x="55418" y="1179472"/>
                    <a:pt x="45133" y="1181044"/>
                  </a:cubicBezTo>
                </a:path>
              </a:pathLst>
            </a:custGeom>
            <a:noFill/>
            <a:ln cap="rnd" cmpd="sng" w="5080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799" name="Google Shape;799;p50"/>
            <p:cNvSpPr/>
            <p:nvPr/>
          </p:nvSpPr>
          <p:spPr>
            <a:xfrm flipH="1">
              <a:off x="3791078" y="10545702"/>
              <a:ext cx="197962" cy="45119"/>
            </a:xfrm>
            <a:custGeom>
              <a:rect b="b" l="l" r="r" t="t"/>
              <a:pathLst>
                <a:path extrusionOk="0" h="45119" w="197962">
                  <a:moveTo>
                    <a:pt x="197962" y="0"/>
                  </a:moveTo>
                  <a:cubicBezTo>
                    <a:pt x="197962" y="0"/>
                    <a:pt x="57728" y="18093"/>
                    <a:pt x="0" y="45119"/>
                  </a:cubicBezTo>
                </a:path>
              </a:pathLst>
            </a:custGeom>
            <a:noFill/>
            <a:ln cap="rnd" cmpd="sng" w="5080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00" name="Google Shape;800;p50"/>
            <p:cNvSpPr/>
            <p:nvPr/>
          </p:nvSpPr>
          <p:spPr>
            <a:xfrm flipH="1">
              <a:off x="2390593" y="8426593"/>
              <a:ext cx="1594112" cy="1380774"/>
            </a:xfrm>
            <a:custGeom>
              <a:rect b="b" l="l" r="r" t="t"/>
              <a:pathLst>
                <a:path extrusionOk="0" h="1380774" w="1594112">
                  <a:moveTo>
                    <a:pt x="1594112" y="0"/>
                  </a:moveTo>
                  <a:cubicBezTo>
                    <a:pt x="1445474" y="781749"/>
                    <a:pt x="1386876" y="1102467"/>
                    <a:pt x="1121191" y="1306510"/>
                  </a:cubicBezTo>
                  <a:cubicBezTo>
                    <a:pt x="855506" y="1510553"/>
                    <a:pt x="107448" y="1230058"/>
                    <a:pt x="0" y="1224261"/>
                  </a:cubicBezTo>
                  <a:lnTo>
                    <a:pt x="103322" y="1373864"/>
                  </a:lnTo>
                </a:path>
              </a:pathLst>
            </a:custGeom>
            <a:noFill/>
            <a:ln cap="rnd" cmpd="sng" w="5080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01" name="Google Shape;801;p50"/>
            <p:cNvSpPr/>
            <p:nvPr/>
          </p:nvSpPr>
          <p:spPr>
            <a:xfrm flipH="1">
              <a:off x="3793243" y="9582656"/>
              <a:ext cx="197962" cy="45119"/>
            </a:xfrm>
            <a:custGeom>
              <a:rect b="b" l="l" r="r" t="t"/>
              <a:pathLst>
                <a:path extrusionOk="0" h="45119" w="197962">
                  <a:moveTo>
                    <a:pt x="197962" y="0"/>
                  </a:moveTo>
                  <a:cubicBezTo>
                    <a:pt x="197962" y="0"/>
                    <a:pt x="57728" y="18093"/>
                    <a:pt x="0" y="45119"/>
                  </a:cubicBezTo>
                </a:path>
              </a:pathLst>
            </a:custGeom>
            <a:noFill/>
            <a:ln cap="rnd" cmpd="sng" w="5080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sp>
        <p:nvSpPr>
          <p:cNvPr id="802" name="Google Shape;802;p50"/>
          <p:cNvSpPr/>
          <p:nvPr/>
        </p:nvSpPr>
        <p:spPr>
          <a:xfrm>
            <a:off x="4578388" y="9189311"/>
            <a:ext cx="390005" cy="296624"/>
          </a:xfrm>
          <a:custGeom>
            <a:rect b="b" l="l" r="r" t="t"/>
            <a:pathLst>
              <a:path extrusionOk="0" h="238" w="315">
                <a:moveTo>
                  <a:pt x="112" y="237"/>
                </a:moveTo>
                <a:lnTo>
                  <a:pt x="0" y="125"/>
                </a:lnTo>
                <a:lnTo>
                  <a:pt x="35" y="89"/>
                </a:lnTo>
                <a:lnTo>
                  <a:pt x="112" y="166"/>
                </a:lnTo>
                <a:lnTo>
                  <a:pt x="278" y="0"/>
                </a:lnTo>
                <a:lnTo>
                  <a:pt x="314" y="36"/>
                </a:lnTo>
                <a:lnTo>
                  <a:pt x="112" y="237"/>
                </a:lnTo>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803" name="Google Shape;803;p50"/>
          <p:cNvSpPr/>
          <p:nvPr/>
        </p:nvSpPr>
        <p:spPr>
          <a:xfrm>
            <a:off x="4587388" y="11205810"/>
            <a:ext cx="390005" cy="296624"/>
          </a:xfrm>
          <a:custGeom>
            <a:rect b="b" l="l" r="r" t="t"/>
            <a:pathLst>
              <a:path extrusionOk="0" h="238" w="315">
                <a:moveTo>
                  <a:pt x="112" y="237"/>
                </a:moveTo>
                <a:lnTo>
                  <a:pt x="0" y="125"/>
                </a:lnTo>
                <a:lnTo>
                  <a:pt x="35" y="89"/>
                </a:lnTo>
                <a:lnTo>
                  <a:pt x="112" y="166"/>
                </a:lnTo>
                <a:lnTo>
                  <a:pt x="278" y="0"/>
                </a:lnTo>
                <a:lnTo>
                  <a:pt x="314" y="36"/>
                </a:lnTo>
                <a:lnTo>
                  <a:pt x="112" y="237"/>
                </a:lnTo>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804" name="Google Shape;804;p50"/>
          <p:cNvSpPr txBox="1"/>
          <p:nvPr/>
        </p:nvSpPr>
        <p:spPr>
          <a:xfrm>
            <a:off x="2757672" y="6044538"/>
            <a:ext cx="5696700" cy="831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chemeClr val="accent5"/>
                </a:solidFill>
                <a:latin typeface="Playfair Display"/>
                <a:ea typeface="Playfair Display"/>
                <a:cs typeface="Playfair Display"/>
                <a:sym typeface="Playfair Display"/>
              </a:rPr>
              <a:t>What worked</a:t>
            </a:r>
            <a:endParaRPr/>
          </a:p>
        </p:txBody>
      </p:sp>
      <p:sp>
        <p:nvSpPr>
          <p:cNvPr id="805" name="Google Shape;805;p50"/>
          <p:cNvSpPr txBox="1"/>
          <p:nvPr/>
        </p:nvSpPr>
        <p:spPr>
          <a:xfrm>
            <a:off x="5481352" y="8419120"/>
            <a:ext cx="6400800" cy="13791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3800">
                <a:solidFill>
                  <a:schemeClr val="lt1"/>
                </a:solidFill>
                <a:latin typeface="Montserrat Light"/>
                <a:ea typeface="Montserrat Light"/>
                <a:cs typeface="Montserrat Light"/>
                <a:sym typeface="Montserrat Light"/>
              </a:rPr>
              <a:t>Interest in viewing  friend’s rankings</a:t>
            </a:r>
            <a:endParaRPr sz="2000">
              <a:solidFill>
                <a:schemeClr val="lt1"/>
              </a:solidFill>
            </a:endParaRPr>
          </a:p>
        </p:txBody>
      </p:sp>
      <p:sp>
        <p:nvSpPr>
          <p:cNvPr id="806" name="Google Shape;806;p50"/>
          <p:cNvSpPr/>
          <p:nvPr/>
        </p:nvSpPr>
        <p:spPr>
          <a:xfrm>
            <a:off x="10208354" y="2837542"/>
            <a:ext cx="3959700" cy="4046598"/>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rgbClr val="2330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nvGrpSpPr>
          <p:cNvPr id="807" name="Google Shape;807;p50"/>
          <p:cNvGrpSpPr/>
          <p:nvPr/>
        </p:nvGrpSpPr>
        <p:grpSpPr>
          <a:xfrm>
            <a:off x="11480222" y="3370381"/>
            <a:ext cx="1417205" cy="2944273"/>
            <a:chOff x="11480223" y="3864292"/>
            <a:chExt cx="1417205" cy="2944273"/>
          </a:xfrm>
        </p:grpSpPr>
        <p:sp>
          <p:nvSpPr>
            <p:cNvPr id="808" name="Google Shape;808;p50"/>
            <p:cNvSpPr/>
            <p:nvPr/>
          </p:nvSpPr>
          <p:spPr>
            <a:xfrm>
              <a:off x="11480223" y="3864292"/>
              <a:ext cx="1417205" cy="2944273"/>
            </a:xfrm>
            <a:custGeom>
              <a:rect b="b" l="l" r="r" t="t"/>
              <a:pathLst>
                <a:path extrusionOk="0" h="2364" w="1138">
                  <a:moveTo>
                    <a:pt x="1042" y="0"/>
                  </a:moveTo>
                  <a:lnTo>
                    <a:pt x="95" y="0"/>
                  </a:lnTo>
                  <a:cubicBezTo>
                    <a:pt x="42" y="0"/>
                    <a:pt x="0" y="42"/>
                    <a:pt x="0" y="95"/>
                  </a:cubicBezTo>
                  <a:lnTo>
                    <a:pt x="0" y="2267"/>
                  </a:lnTo>
                  <a:cubicBezTo>
                    <a:pt x="0" y="2320"/>
                    <a:pt x="42" y="2363"/>
                    <a:pt x="95" y="2363"/>
                  </a:cubicBezTo>
                  <a:lnTo>
                    <a:pt x="1042" y="2363"/>
                  </a:lnTo>
                  <a:cubicBezTo>
                    <a:pt x="1095" y="2363"/>
                    <a:pt x="1137" y="2320"/>
                    <a:pt x="1137" y="2267"/>
                  </a:cubicBezTo>
                  <a:lnTo>
                    <a:pt x="1137" y="95"/>
                  </a:lnTo>
                  <a:cubicBezTo>
                    <a:pt x="1137" y="42"/>
                    <a:pt x="1095" y="0"/>
                    <a:pt x="1042" y="0"/>
                  </a:cubicBezTo>
                </a:path>
              </a:pathLst>
            </a:custGeom>
            <a:solidFill>
              <a:srgbClr val="767DD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809" name="Google Shape;809;p50"/>
            <p:cNvSpPr/>
            <p:nvPr/>
          </p:nvSpPr>
          <p:spPr>
            <a:xfrm>
              <a:off x="12095441" y="4040073"/>
              <a:ext cx="258171" cy="27464"/>
            </a:xfrm>
            <a:custGeom>
              <a:rect b="b" l="l" r="r" t="t"/>
              <a:pathLst>
                <a:path extrusionOk="0" h="23" w="206">
                  <a:moveTo>
                    <a:pt x="205" y="11"/>
                  </a:moveTo>
                  <a:lnTo>
                    <a:pt x="205" y="11"/>
                  </a:lnTo>
                  <a:cubicBezTo>
                    <a:pt x="205" y="17"/>
                    <a:pt x="198" y="22"/>
                    <a:pt x="190" y="22"/>
                  </a:cubicBezTo>
                  <a:lnTo>
                    <a:pt x="15" y="22"/>
                  </a:lnTo>
                  <a:cubicBezTo>
                    <a:pt x="6" y="22"/>
                    <a:pt x="0" y="17"/>
                    <a:pt x="0" y="11"/>
                  </a:cubicBezTo>
                  <a:cubicBezTo>
                    <a:pt x="0" y="5"/>
                    <a:pt x="6" y="0"/>
                    <a:pt x="15" y="0"/>
                  </a:cubicBezTo>
                  <a:lnTo>
                    <a:pt x="190" y="0"/>
                  </a:lnTo>
                  <a:cubicBezTo>
                    <a:pt x="198" y="0"/>
                    <a:pt x="205" y="5"/>
                    <a:pt x="205" y="11"/>
                  </a:cubicBezTo>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810" name="Google Shape;810;p50"/>
            <p:cNvSpPr/>
            <p:nvPr/>
          </p:nvSpPr>
          <p:spPr>
            <a:xfrm>
              <a:off x="12024030" y="4034575"/>
              <a:ext cx="43944" cy="43944"/>
            </a:xfrm>
            <a:custGeom>
              <a:rect b="b" l="l" r="r" t="t"/>
              <a:pathLst>
                <a:path extrusionOk="0" h="35" w="35">
                  <a:moveTo>
                    <a:pt x="0" y="17"/>
                  </a:moveTo>
                  <a:lnTo>
                    <a:pt x="0" y="17"/>
                  </a:lnTo>
                  <a:cubicBezTo>
                    <a:pt x="0" y="8"/>
                    <a:pt x="8" y="0"/>
                    <a:pt x="18" y="0"/>
                  </a:cubicBezTo>
                  <a:cubicBezTo>
                    <a:pt x="27" y="0"/>
                    <a:pt x="34" y="8"/>
                    <a:pt x="34" y="17"/>
                  </a:cubicBezTo>
                  <a:cubicBezTo>
                    <a:pt x="34" y="26"/>
                    <a:pt x="27" y="34"/>
                    <a:pt x="18" y="34"/>
                  </a:cubicBezTo>
                  <a:cubicBezTo>
                    <a:pt x="8" y="34"/>
                    <a:pt x="0" y="26"/>
                    <a:pt x="0" y="17"/>
                  </a:cubicBezTo>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811" name="Google Shape;811;p50"/>
            <p:cNvSpPr/>
            <p:nvPr/>
          </p:nvSpPr>
          <p:spPr>
            <a:xfrm>
              <a:off x="12172347" y="3946690"/>
              <a:ext cx="32958" cy="38453"/>
            </a:xfrm>
            <a:custGeom>
              <a:rect b="b" l="l" r="r" t="t"/>
              <a:pathLst>
                <a:path extrusionOk="0" h="29" w="28">
                  <a:moveTo>
                    <a:pt x="0" y="14"/>
                  </a:moveTo>
                  <a:lnTo>
                    <a:pt x="0" y="14"/>
                  </a:lnTo>
                  <a:cubicBezTo>
                    <a:pt x="0" y="6"/>
                    <a:pt x="6" y="0"/>
                    <a:pt x="14" y="0"/>
                  </a:cubicBezTo>
                  <a:cubicBezTo>
                    <a:pt x="22" y="0"/>
                    <a:pt x="27" y="6"/>
                    <a:pt x="27" y="14"/>
                  </a:cubicBezTo>
                  <a:cubicBezTo>
                    <a:pt x="27" y="22"/>
                    <a:pt x="22" y="28"/>
                    <a:pt x="14" y="28"/>
                  </a:cubicBezTo>
                  <a:cubicBezTo>
                    <a:pt x="6" y="28"/>
                    <a:pt x="0" y="22"/>
                    <a:pt x="0" y="14"/>
                  </a:cubicBezTo>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812" name="Google Shape;812;p50"/>
            <p:cNvSpPr/>
            <p:nvPr/>
          </p:nvSpPr>
          <p:spPr>
            <a:xfrm>
              <a:off x="12078960" y="6517432"/>
              <a:ext cx="219722" cy="225217"/>
            </a:xfrm>
            <a:custGeom>
              <a:rect b="b" l="l" r="r" t="t"/>
              <a:pathLst>
                <a:path extrusionOk="0" h="180" w="178">
                  <a:moveTo>
                    <a:pt x="89" y="179"/>
                  </a:moveTo>
                  <a:lnTo>
                    <a:pt x="89" y="179"/>
                  </a:lnTo>
                  <a:cubicBezTo>
                    <a:pt x="40" y="179"/>
                    <a:pt x="0" y="139"/>
                    <a:pt x="0" y="90"/>
                  </a:cubicBezTo>
                  <a:cubicBezTo>
                    <a:pt x="0" y="41"/>
                    <a:pt x="40" y="0"/>
                    <a:pt x="89" y="0"/>
                  </a:cubicBezTo>
                  <a:cubicBezTo>
                    <a:pt x="137" y="0"/>
                    <a:pt x="177" y="41"/>
                    <a:pt x="177" y="90"/>
                  </a:cubicBezTo>
                  <a:cubicBezTo>
                    <a:pt x="177" y="139"/>
                    <a:pt x="137" y="179"/>
                    <a:pt x="89" y="179"/>
                  </a:cubicBezTo>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813" name="Google Shape;813;p50"/>
            <p:cNvSpPr/>
            <p:nvPr/>
          </p:nvSpPr>
          <p:spPr>
            <a:xfrm>
              <a:off x="12073472" y="6511940"/>
              <a:ext cx="230708" cy="236199"/>
            </a:xfrm>
            <a:custGeom>
              <a:rect b="b" l="l" r="r" t="t"/>
              <a:pathLst>
                <a:path extrusionOk="0" h="188" w="186">
                  <a:moveTo>
                    <a:pt x="93" y="0"/>
                  </a:moveTo>
                  <a:lnTo>
                    <a:pt x="93" y="0"/>
                  </a:lnTo>
                  <a:cubicBezTo>
                    <a:pt x="42" y="0"/>
                    <a:pt x="0" y="43"/>
                    <a:pt x="0" y="94"/>
                  </a:cubicBezTo>
                  <a:cubicBezTo>
                    <a:pt x="0" y="145"/>
                    <a:pt x="42" y="187"/>
                    <a:pt x="93" y="187"/>
                  </a:cubicBezTo>
                  <a:cubicBezTo>
                    <a:pt x="144" y="187"/>
                    <a:pt x="185" y="145"/>
                    <a:pt x="185" y="94"/>
                  </a:cubicBezTo>
                  <a:cubicBezTo>
                    <a:pt x="185" y="43"/>
                    <a:pt x="144" y="0"/>
                    <a:pt x="93" y="0"/>
                  </a:cubicBezTo>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814" name="Google Shape;814;p50"/>
            <p:cNvSpPr/>
            <p:nvPr/>
          </p:nvSpPr>
          <p:spPr>
            <a:xfrm>
              <a:off x="11524164" y="4215847"/>
              <a:ext cx="1312837" cy="2241164"/>
            </a:xfrm>
            <a:custGeom>
              <a:rect b="b" l="l" r="r" t="t"/>
              <a:pathLst>
                <a:path extrusionOk="0" h="1801" w="1055">
                  <a:moveTo>
                    <a:pt x="1054" y="1800"/>
                  </a:moveTo>
                  <a:lnTo>
                    <a:pt x="0" y="1800"/>
                  </a:lnTo>
                  <a:lnTo>
                    <a:pt x="0" y="0"/>
                  </a:lnTo>
                  <a:lnTo>
                    <a:pt x="1054" y="0"/>
                  </a:lnTo>
                  <a:lnTo>
                    <a:pt x="1054" y="1800"/>
                  </a:lnTo>
                </a:path>
              </a:pathLst>
            </a:custGeom>
            <a:solidFill>
              <a:srgbClr val="DCF6F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815" name="Google Shape;815;p50"/>
            <p:cNvSpPr/>
            <p:nvPr/>
          </p:nvSpPr>
          <p:spPr>
            <a:xfrm>
              <a:off x="11595572" y="5446289"/>
              <a:ext cx="109861" cy="109861"/>
            </a:xfrm>
            <a:custGeom>
              <a:rect b="b" l="l" r="r" t="t"/>
              <a:pathLst>
                <a:path extrusionOk="0" h="87" w="87">
                  <a:moveTo>
                    <a:pt x="86" y="44"/>
                  </a:moveTo>
                  <a:lnTo>
                    <a:pt x="86" y="44"/>
                  </a:lnTo>
                  <a:cubicBezTo>
                    <a:pt x="86" y="68"/>
                    <a:pt x="67" y="86"/>
                    <a:pt x="43" y="86"/>
                  </a:cubicBezTo>
                  <a:cubicBezTo>
                    <a:pt x="19" y="86"/>
                    <a:pt x="0" y="68"/>
                    <a:pt x="0" y="44"/>
                  </a:cubicBezTo>
                  <a:cubicBezTo>
                    <a:pt x="0" y="20"/>
                    <a:pt x="19" y="0"/>
                    <a:pt x="43" y="0"/>
                  </a:cubicBezTo>
                  <a:cubicBezTo>
                    <a:pt x="67" y="0"/>
                    <a:pt x="86" y="20"/>
                    <a:pt x="86" y="44"/>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816" name="Google Shape;816;p50"/>
            <p:cNvSpPr/>
            <p:nvPr/>
          </p:nvSpPr>
          <p:spPr>
            <a:xfrm>
              <a:off x="11595572" y="4342185"/>
              <a:ext cx="109861" cy="109861"/>
            </a:xfrm>
            <a:custGeom>
              <a:rect b="b" l="l" r="r" t="t"/>
              <a:pathLst>
                <a:path extrusionOk="0" h="87" w="87">
                  <a:moveTo>
                    <a:pt x="86" y="43"/>
                  </a:moveTo>
                  <a:lnTo>
                    <a:pt x="86" y="43"/>
                  </a:lnTo>
                  <a:cubicBezTo>
                    <a:pt x="86" y="66"/>
                    <a:pt x="67" y="86"/>
                    <a:pt x="43" y="86"/>
                  </a:cubicBezTo>
                  <a:cubicBezTo>
                    <a:pt x="19" y="86"/>
                    <a:pt x="0" y="66"/>
                    <a:pt x="0" y="43"/>
                  </a:cubicBezTo>
                  <a:cubicBezTo>
                    <a:pt x="0" y="19"/>
                    <a:pt x="19" y="0"/>
                    <a:pt x="43" y="0"/>
                  </a:cubicBezTo>
                  <a:cubicBezTo>
                    <a:pt x="67" y="0"/>
                    <a:pt x="86" y="19"/>
                    <a:pt x="86" y="43"/>
                  </a:cubicBezTo>
                </a:path>
              </a:pathLst>
            </a:custGeom>
            <a:solidFill>
              <a:srgbClr val="2CB7A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817" name="Google Shape;817;p50"/>
            <p:cNvSpPr/>
            <p:nvPr/>
          </p:nvSpPr>
          <p:spPr>
            <a:xfrm>
              <a:off x="11601067" y="4594866"/>
              <a:ext cx="1164526" cy="747053"/>
            </a:xfrm>
            <a:custGeom>
              <a:rect b="b" l="l" r="r" t="t"/>
              <a:pathLst>
                <a:path extrusionOk="0" h="599" w="933">
                  <a:moveTo>
                    <a:pt x="932" y="598"/>
                  </a:moveTo>
                  <a:lnTo>
                    <a:pt x="0" y="598"/>
                  </a:lnTo>
                  <a:lnTo>
                    <a:pt x="0" y="0"/>
                  </a:lnTo>
                  <a:lnTo>
                    <a:pt x="932" y="0"/>
                  </a:lnTo>
                  <a:lnTo>
                    <a:pt x="932" y="598"/>
                  </a:lnTo>
                </a:path>
              </a:pathLst>
            </a:custGeom>
            <a:solidFill>
              <a:srgbClr val="9AE6E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818" name="Google Shape;818;p50"/>
            <p:cNvSpPr/>
            <p:nvPr/>
          </p:nvSpPr>
          <p:spPr>
            <a:xfrm>
              <a:off x="11595572" y="5781363"/>
              <a:ext cx="109861" cy="109861"/>
            </a:xfrm>
            <a:custGeom>
              <a:rect b="b" l="l" r="r" t="t"/>
              <a:pathLst>
                <a:path extrusionOk="0" h="88" w="87">
                  <a:moveTo>
                    <a:pt x="86" y="44"/>
                  </a:moveTo>
                  <a:lnTo>
                    <a:pt x="86" y="44"/>
                  </a:lnTo>
                  <a:cubicBezTo>
                    <a:pt x="86" y="68"/>
                    <a:pt x="67" y="87"/>
                    <a:pt x="43" y="87"/>
                  </a:cubicBezTo>
                  <a:cubicBezTo>
                    <a:pt x="19" y="87"/>
                    <a:pt x="0" y="68"/>
                    <a:pt x="0" y="44"/>
                  </a:cubicBezTo>
                  <a:cubicBezTo>
                    <a:pt x="0" y="20"/>
                    <a:pt x="19" y="0"/>
                    <a:pt x="43" y="0"/>
                  </a:cubicBezTo>
                  <a:cubicBezTo>
                    <a:pt x="67" y="0"/>
                    <a:pt x="86" y="20"/>
                    <a:pt x="86" y="44"/>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819" name="Google Shape;819;p50"/>
            <p:cNvSpPr/>
            <p:nvPr/>
          </p:nvSpPr>
          <p:spPr>
            <a:xfrm>
              <a:off x="11743886" y="5797848"/>
              <a:ext cx="1032694" cy="76903"/>
            </a:xfrm>
            <a:custGeom>
              <a:rect b="b" l="l" r="r" t="t"/>
              <a:pathLst>
                <a:path extrusionOk="0" h="63" w="827">
                  <a:moveTo>
                    <a:pt x="794" y="0"/>
                  </a:moveTo>
                  <a:lnTo>
                    <a:pt x="31" y="0"/>
                  </a:lnTo>
                  <a:cubicBezTo>
                    <a:pt x="14" y="0"/>
                    <a:pt x="0" y="15"/>
                    <a:pt x="0" y="32"/>
                  </a:cubicBezTo>
                  <a:cubicBezTo>
                    <a:pt x="0" y="48"/>
                    <a:pt x="14" y="62"/>
                    <a:pt x="31" y="62"/>
                  </a:cubicBezTo>
                  <a:lnTo>
                    <a:pt x="794" y="62"/>
                  </a:lnTo>
                  <a:cubicBezTo>
                    <a:pt x="811" y="62"/>
                    <a:pt x="826" y="48"/>
                    <a:pt x="826" y="32"/>
                  </a:cubicBezTo>
                  <a:cubicBezTo>
                    <a:pt x="826" y="15"/>
                    <a:pt x="811" y="0"/>
                    <a:pt x="794" y="0"/>
                  </a:cubicBezTo>
                </a:path>
              </a:pathLst>
            </a:custGeom>
            <a:solidFill>
              <a:srgbClr val="9AE6E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820" name="Google Shape;820;p50"/>
            <p:cNvSpPr/>
            <p:nvPr/>
          </p:nvSpPr>
          <p:spPr>
            <a:xfrm>
              <a:off x="11595576" y="5611084"/>
              <a:ext cx="1181008" cy="76903"/>
            </a:xfrm>
            <a:custGeom>
              <a:rect b="b" l="l" r="r" t="t"/>
              <a:pathLst>
                <a:path extrusionOk="0" h="62" w="946">
                  <a:moveTo>
                    <a:pt x="913" y="0"/>
                  </a:moveTo>
                  <a:lnTo>
                    <a:pt x="31" y="0"/>
                  </a:lnTo>
                  <a:cubicBezTo>
                    <a:pt x="13" y="0"/>
                    <a:pt x="0" y="13"/>
                    <a:pt x="0" y="30"/>
                  </a:cubicBezTo>
                  <a:cubicBezTo>
                    <a:pt x="0" y="48"/>
                    <a:pt x="13" y="61"/>
                    <a:pt x="31" y="61"/>
                  </a:cubicBezTo>
                  <a:lnTo>
                    <a:pt x="913" y="61"/>
                  </a:lnTo>
                  <a:cubicBezTo>
                    <a:pt x="930" y="61"/>
                    <a:pt x="945" y="48"/>
                    <a:pt x="945" y="30"/>
                  </a:cubicBezTo>
                  <a:cubicBezTo>
                    <a:pt x="945" y="13"/>
                    <a:pt x="930" y="0"/>
                    <a:pt x="913" y="0"/>
                  </a:cubicBezTo>
                </a:path>
              </a:pathLst>
            </a:custGeom>
            <a:solidFill>
              <a:srgbClr val="9AE6E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821" name="Google Shape;821;p50"/>
            <p:cNvSpPr/>
            <p:nvPr/>
          </p:nvSpPr>
          <p:spPr>
            <a:xfrm>
              <a:off x="11743886" y="5462770"/>
              <a:ext cx="1032694" cy="76903"/>
            </a:xfrm>
            <a:custGeom>
              <a:rect b="b" l="l" r="r" t="t"/>
              <a:pathLst>
                <a:path extrusionOk="0" h="62" w="827">
                  <a:moveTo>
                    <a:pt x="794" y="0"/>
                  </a:moveTo>
                  <a:lnTo>
                    <a:pt x="31" y="0"/>
                  </a:lnTo>
                  <a:cubicBezTo>
                    <a:pt x="14" y="0"/>
                    <a:pt x="0" y="14"/>
                    <a:pt x="0" y="31"/>
                  </a:cubicBezTo>
                  <a:cubicBezTo>
                    <a:pt x="0" y="48"/>
                    <a:pt x="14" y="61"/>
                    <a:pt x="31" y="61"/>
                  </a:cubicBezTo>
                  <a:lnTo>
                    <a:pt x="794" y="61"/>
                  </a:lnTo>
                  <a:cubicBezTo>
                    <a:pt x="811" y="61"/>
                    <a:pt x="826" y="48"/>
                    <a:pt x="826" y="31"/>
                  </a:cubicBezTo>
                  <a:cubicBezTo>
                    <a:pt x="826" y="14"/>
                    <a:pt x="811" y="0"/>
                    <a:pt x="794" y="0"/>
                  </a:cubicBezTo>
                </a:path>
              </a:pathLst>
            </a:custGeom>
            <a:solidFill>
              <a:srgbClr val="9AE6E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822" name="Google Shape;822;p50"/>
            <p:cNvSpPr/>
            <p:nvPr/>
          </p:nvSpPr>
          <p:spPr>
            <a:xfrm>
              <a:off x="11743886" y="4358670"/>
              <a:ext cx="1032694" cy="76903"/>
            </a:xfrm>
            <a:custGeom>
              <a:rect b="b" l="l" r="r" t="t"/>
              <a:pathLst>
                <a:path extrusionOk="0" h="62" w="827">
                  <a:moveTo>
                    <a:pt x="794" y="0"/>
                  </a:moveTo>
                  <a:lnTo>
                    <a:pt x="31" y="0"/>
                  </a:lnTo>
                  <a:cubicBezTo>
                    <a:pt x="14" y="0"/>
                    <a:pt x="0" y="13"/>
                    <a:pt x="0" y="31"/>
                  </a:cubicBezTo>
                  <a:cubicBezTo>
                    <a:pt x="0" y="48"/>
                    <a:pt x="14" y="61"/>
                    <a:pt x="31" y="61"/>
                  </a:cubicBezTo>
                  <a:lnTo>
                    <a:pt x="794" y="61"/>
                  </a:lnTo>
                  <a:cubicBezTo>
                    <a:pt x="811" y="61"/>
                    <a:pt x="826" y="48"/>
                    <a:pt x="826" y="31"/>
                  </a:cubicBezTo>
                  <a:cubicBezTo>
                    <a:pt x="826" y="13"/>
                    <a:pt x="811" y="0"/>
                    <a:pt x="794" y="0"/>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grpSp>
      <p:sp>
        <p:nvSpPr>
          <p:cNvPr id="823" name="Google Shape;823;p50"/>
          <p:cNvSpPr/>
          <p:nvPr/>
        </p:nvSpPr>
        <p:spPr>
          <a:xfrm flipH="1" rot="10800000">
            <a:off x="3853568" y="3919120"/>
            <a:ext cx="3504009" cy="2055376"/>
          </a:xfrm>
          <a:custGeom>
            <a:rect b="b" l="l" r="r" t="t"/>
            <a:pathLst>
              <a:path extrusionOk="0" h="1444904" w="1444952">
                <a:moveTo>
                  <a:pt x="722477" y="0"/>
                </a:moveTo>
                <a:lnTo>
                  <a:pt x="0" y="1444904"/>
                </a:lnTo>
                <a:lnTo>
                  <a:pt x="1444952" y="1444904"/>
                </a:lnTo>
                <a:lnTo>
                  <a:pt x="722477" y="0"/>
                </a:ln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24" name="Google Shape;824;p50"/>
          <p:cNvSpPr/>
          <p:nvPr/>
        </p:nvSpPr>
        <p:spPr>
          <a:xfrm>
            <a:off x="5224262" y="4658633"/>
            <a:ext cx="763532" cy="576772"/>
          </a:xfrm>
          <a:custGeom>
            <a:rect b="b" l="l" r="r" t="t"/>
            <a:pathLst>
              <a:path extrusionOk="0" h="465" w="614">
                <a:moveTo>
                  <a:pt x="220" y="464"/>
                </a:moveTo>
                <a:lnTo>
                  <a:pt x="0" y="245"/>
                </a:lnTo>
                <a:lnTo>
                  <a:pt x="69" y="175"/>
                </a:lnTo>
                <a:lnTo>
                  <a:pt x="220" y="325"/>
                </a:lnTo>
                <a:lnTo>
                  <a:pt x="544" y="0"/>
                </a:lnTo>
                <a:lnTo>
                  <a:pt x="613" y="70"/>
                </a:lnTo>
                <a:lnTo>
                  <a:pt x="220" y="464"/>
                </a:lnTo>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825" name="Google Shape;825;p50"/>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Results</a:t>
            </a:r>
            <a:endParaRPr/>
          </a:p>
        </p:txBody>
      </p:sp>
      <p:grpSp>
        <p:nvGrpSpPr>
          <p:cNvPr id="826" name="Google Shape;826;p50"/>
          <p:cNvGrpSpPr/>
          <p:nvPr/>
        </p:nvGrpSpPr>
        <p:grpSpPr>
          <a:xfrm>
            <a:off x="11610389" y="4141310"/>
            <a:ext cx="1156862" cy="830680"/>
            <a:chOff x="13834228" y="3998060"/>
            <a:chExt cx="8885268" cy="7896195"/>
          </a:xfrm>
        </p:grpSpPr>
        <p:grpSp>
          <p:nvGrpSpPr>
            <p:cNvPr id="827" name="Google Shape;827;p50"/>
            <p:cNvGrpSpPr/>
            <p:nvPr/>
          </p:nvGrpSpPr>
          <p:grpSpPr>
            <a:xfrm>
              <a:off x="13834228" y="3998060"/>
              <a:ext cx="8885268" cy="7896195"/>
              <a:chOff x="2654808" y="3191256"/>
              <a:chExt cx="9066600" cy="8881110"/>
            </a:xfrm>
          </p:grpSpPr>
          <p:cxnSp>
            <p:nvCxnSpPr>
              <p:cNvPr id="828" name="Google Shape;828;p50"/>
              <p:cNvCxnSpPr/>
              <p:nvPr/>
            </p:nvCxnSpPr>
            <p:spPr>
              <a:xfrm>
                <a:off x="2654808" y="3191256"/>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cxnSp>
            <p:nvCxnSpPr>
              <p:cNvPr id="829" name="Google Shape;829;p50"/>
              <p:cNvCxnSpPr/>
              <p:nvPr/>
            </p:nvCxnSpPr>
            <p:spPr>
              <a:xfrm>
                <a:off x="2654808" y="4671441"/>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cxnSp>
            <p:nvCxnSpPr>
              <p:cNvPr id="830" name="Google Shape;830;p50"/>
              <p:cNvCxnSpPr/>
              <p:nvPr/>
            </p:nvCxnSpPr>
            <p:spPr>
              <a:xfrm>
                <a:off x="2654808" y="6151626"/>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cxnSp>
            <p:nvCxnSpPr>
              <p:cNvPr id="831" name="Google Shape;831;p50"/>
              <p:cNvCxnSpPr/>
              <p:nvPr/>
            </p:nvCxnSpPr>
            <p:spPr>
              <a:xfrm>
                <a:off x="2654808" y="7631811"/>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cxnSp>
            <p:nvCxnSpPr>
              <p:cNvPr id="832" name="Google Shape;832;p50"/>
              <p:cNvCxnSpPr/>
              <p:nvPr/>
            </p:nvCxnSpPr>
            <p:spPr>
              <a:xfrm>
                <a:off x="2654808" y="9111996"/>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cxnSp>
            <p:nvCxnSpPr>
              <p:cNvPr id="833" name="Google Shape;833;p50"/>
              <p:cNvCxnSpPr/>
              <p:nvPr/>
            </p:nvCxnSpPr>
            <p:spPr>
              <a:xfrm>
                <a:off x="2654808" y="10592181"/>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cxnSp>
            <p:nvCxnSpPr>
              <p:cNvPr id="834" name="Google Shape;834;p50"/>
              <p:cNvCxnSpPr/>
              <p:nvPr/>
            </p:nvCxnSpPr>
            <p:spPr>
              <a:xfrm>
                <a:off x="2654808" y="12072366"/>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grpSp>
        <p:sp>
          <p:nvSpPr>
            <p:cNvPr id="835" name="Google Shape;835;p50"/>
            <p:cNvSpPr/>
            <p:nvPr/>
          </p:nvSpPr>
          <p:spPr>
            <a:xfrm>
              <a:off x="14425613" y="5313946"/>
              <a:ext cx="592800" cy="65748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836" name="Google Shape;836;p50"/>
            <p:cNvSpPr/>
            <p:nvPr/>
          </p:nvSpPr>
          <p:spPr>
            <a:xfrm>
              <a:off x="15018541" y="6629931"/>
              <a:ext cx="592800" cy="5259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837" name="Google Shape;837;p50"/>
            <p:cNvSpPr/>
            <p:nvPr/>
          </p:nvSpPr>
          <p:spPr>
            <a:xfrm>
              <a:off x="15611469" y="8610605"/>
              <a:ext cx="592800" cy="327810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838" name="Google Shape;838;p50"/>
            <p:cNvSpPr/>
            <p:nvPr/>
          </p:nvSpPr>
          <p:spPr>
            <a:xfrm>
              <a:off x="17386465" y="6629930"/>
              <a:ext cx="592800" cy="5259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839" name="Google Shape;839;p50"/>
            <p:cNvSpPr/>
            <p:nvPr/>
          </p:nvSpPr>
          <p:spPr>
            <a:xfrm>
              <a:off x="17979393" y="8610605"/>
              <a:ext cx="592800" cy="32781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840" name="Google Shape;840;p50"/>
            <p:cNvSpPr/>
            <p:nvPr/>
          </p:nvSpPr>
          <p:spPr>
            <a:xfrm>
              <a:off x="18572321" y="5319026"/>
              <a:ext cx="592800" cy="656970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841" name="Google Shape;841;p50"/>
            <p:cNvSpPr/>
            <p:nvPr/>
          </p:nvSpPr>
          <p:spPr>
            <a:xfrm>
              <a:off x="20348101" y="7950999"/>
              <a:ext cx="592800" cy="39378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842" name="Google Shape;842;p50"/>
            <p:cNvSpPr/>
            <p:nvPr/>
          </p:nvSpPr>
          <p:spPr>
            <a:xfrm>
              <a:off x="20941029" y="7284731"/>
              <a:ext cx="592800" cy="46041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843" name="Google Shape;843;p50"/>
            <p:cNvSpPr/>
            <p:nvPr/>
          </p:nvSpPr>
          <p:spPr>
            <a:xfrm>
              <a:off x="21535163" y="6629932"/>
              <a:ext cx="592800" cy="525900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grpSp>
      <p:sp>
        <p:nvSpPr>
          <p:cNvPr id="844" name="Google Shape;844;p50"/>
          <p:cNvSpPr txBox="1"/>
          <p:nvPr/>
        </p:nvSpPr>
        <p:spPr>
          <a:xfrm>
            <a:off x="5481352" y="10816970"/>
            <a:ext cx="6400800" cy="13791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3800">
                <a:solidFill>
                  <a:schemeClr val="lt1"/>
                </a:solidFill>
                <a:latin typeface="Montserrat Light"/>
                <a:ea typeface="Montserrat Light"/>
                <a:cs typeface="Montserrat Light"/>
                <a:sym typeface="Montserrat Light"/>
              </a:rPr>
              <a:t>High willingness to complete this task</a:t>
            </a:r>
            <a:endParaRPr sz="2000">
              <a:solidFill>
                <a:schemeClr val="lt1"/>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8" name="Shape 848"/>
        <p:cNvGrpSpPr/>
        <p:nvPr/>
      </p:nvGrpSpPr>
      <p:grpSpPr>
        <a:xfrm>
          <a:off x="0" y="0"/>
          <a:ext cx="0" cy="0"/>
          <a:chOff x="0" y="0"/>
          <a:chExt cx="0" cy="0"/>
        </a:xfrm>
      </p:grpSpPr>
      <p:sp>
        <p:nvSpPr>
          <p:cNvPr id="849" name="Google Shape;849;p51"/>
          <p:cNvSpPr/>
          <p:nvPr/>
        </p:nvSpPr>
        <p:spPr>
          <a:xfrm rot="-5400000">
            <a:off x="-1227080" y="8425634"/>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50" name="Google Shape;850;p51"/>
          <p:cNvSpPr/>
          <p:nvPr/>
        </p:nvSpPr>
        <p:spPr>
          <a:xfrm rot="5400000">
            <a:off x="10098782" y="-4457791"/>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51" name="Google Shape;851;p51"/>
          <p:cNvSpPr/>
          <p:nvPr/>
        </p:nvSpPr>
        <p:spPr>
          <a:xfrm rot="10800000">
            <a:off x="18170810" y="-561151"/>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52" name="Google Shape;852;p51"/>
          <p:cNvSpPr/>
          <p:nvPr/>
        </p:nvSpPr>
        <p:spPr>
          <a:xfrm>
            <a:off x="19703848" y="1149687"/>
            <a:ext cx="4083552" cy="1134659"/>
          </a:xfrm>
          <a:custGeom>
            <a:rect b="b" l="l" r="r" t="t"/>
            <a:pathLst>
              <a:path extrusionOk="0" h="1134659" w="4083552">
                <a:moveTo>
                  <a:pt x="4083553" y="21372"/>
                </a:moveTo>
                <a:cubicBezTo>
                  <a:pt x="4026719" y="6821"/>
                  <a:pt x="3969247" y="-663"/>
                  <a:pt x="3910502" y="46"/>
                </a:cubicBezTo>
                <a:cubicBezTo>
                  <a:pt x="3662795" y="3041"/>
                  <a:pt x="3436857" y="137432"/>
                  <a:pt x="3228523" y="256345"/>
                </a:cubicBezTo>
                <a:cubicBezTo>
                  <a:pt x="3007464" y="382515"/>
                  <a:pt x="2780166" y="518096"/>
                  <a:pt x="2523966" y="556977"/>
                </a:cubicBezTo>
                <a:cubicBezTo>
                  <a:pt x="2228622" y="601803"/>
                  <a:pt x="1934580" y="530748"/>
                  <a:pt x="1646720" y="471494"/>
                </a:cubicBezTo>
                <a:cubicBezTo>
                  <a:pt x="1351661" y="410757"/>
                  <a:pt x="1059912" y="371686"/>
                  <a:pt x="764786" y="453551"/>
                </a:cubicBezTo>
                <a:cubicBezTo>
                  <a:pt x="498296" y="527469"/>
                  <a:pt x="254849" y="662530"/>
                  <a:pt x="0" y="766438"/>
                </a:cubicBezTo>
                <a:moveTo>
                  <a:pt x="4083553" y="389592"/>
                </a:moveTo>
                <a:cubicBezTo>
                  <a:pt x="4026719" y="375031"/>
                  <a:pt x="3969247" y="367548"/>
                  <a:pt x="3910502" y="368266"/>
                </a:cubicBezTo>
                <a:cubicBezTo>
                  <a:pt x="3662795" y="371261"/>
                  <a:pt x="3436857" y="505652"/>
                  <a:pt x="3228523" y="624555"/>
                </a:cubicBezTo>
                <a:cubicBezTo>
                  <a:pt x="3007464" y="750735"/>
                  <a:pt x="2780166" y="886315"/>
                  <a:pt x="2523966" y="925198"/>
                </a:cubicBezTo>
                <a:cubicBezTo>
                  <a:pt x="2228622" y="970023"/>
                  <a:pt x="1934580" y="898967"/>
                  <a:pt x="1646720" y="839714"/>
                </a:cubicBezTo>
                <a:cubicBezTo>
                  <a:pt x="1351661" y="778977"/>
                  <a:pt x="1059912" y="739906"/>
                  <a:pt x="764786" y="821761"/>
                </a:cubicBezTo>
                <a:cubicBezTo>
                  <a:pt x="498296" y="895679"/>
                  <a:pt x="254849" y="1030751"/>
                  <a:pt x="0" y="1134659"/>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53" name="Google Shape;853;p51"/>
          <p:cNvSpPr/>
          <p:nvPr/>
        </p:nvSpPr>
        <p:spPr>
          <a:xfrm rot="10800000">
            <a:off x="-11160422" y="-13308597"/>
            <a:ext cx="15378657" cy="18499410"/>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cxnSp>
        <p:nvCxnSpPr>
          <p:cNvPr id="854" name="Google Shape;854;p51"/>
          <p:cNvCxnSpPr/>
          <p:nvPr/>
        </p:nvCxnSpPr>
        <p:spPr>
          <a:xfrm>
            <a:off x="7381230" y="4842521"/>
            <a:ext cx="1917600" cy="0"/>
          </a:xfrm>
          <a:prstGeom prst="straightConnector1">
            <a:avLst/>
          </a:prstGeom>
          <a:noFill/>
          <a:ln cap="flat" cmpd="sng" w="63500">
            <a:solidFill>
              <a:srgbClr val="233048"/>
            </a:solidFill>
            <a:prstDash val="solid"/>
            <a:miter lim="800000"/>
            <a:headEnd len="med" w="med" type="none"/>
            <a:tailEnd len="med" w="med" type="none"/>
          </a:ln>
        </p:spPr>
      </p:cxnSp>
      <p:grpSp>
        <p:nvGrpSpPr>
          <p:cNvPr id="855" name="Google Shape;855;p51"/>
          <p:cNvGrpSpPr/>
          <p:nvPr/>
        </p:nvGrpSpPr>
        <p:grpSpPr>
          <a:xfrm>
            <a:off x="2347412" y="6510180"/>
            <a:ext cx="1685741" cy="5221458"/>
            <a:chOff x="2347416" y="6515100"/>
            <a:chExt cx="1685741" cy="5062987"/>
          </a:xfrm>
        </p:grpSpPr>
        <p:sp>
          <p:nvSpPr>
            <p:cNvPr id="856" name="Google Shape;856;p51"/>
            <p:cNvSpPr/>
            <p:nvPr/>
          </p:nvSpPr>
          <p:spPr>
            <a:xfrm>
              <a:off x="2347416" y="6515100"/>
              <a:ext cx="1685741" cy="5062987"/>
            </a:xfrm>
            <a:custGeom>
              <a:rect b="b" l="l" r="r" t="t"/>
              <a:pathLst>
                <a:path extrusionOk="0" h="5062987" w="1685741">
                  <a:moveTo>
                    <a:pt x="608055" y="0"/>
                  </a:moveTo>
                  <a:cubicBezTo>
                    <a:pt x="410751" y="40821"/>
                    <a:pt x="213448" y="81643"/>
                    <a:pt x="134527" y="816429"/>
                  </a:cubicBezTo>
                  <a:cubicBezTo>
                    <a:pt x="55606" y="1551215"/>
                    <a:pt x="-124009" y="3703864"/>
                    <a:pt x="134527" y="4408714"/>
                  </a:cubicBezTo>
                  <a:cubicBezTo>
                    <a:pt x="393063" y="5113564"/>
                    <a:pt x="881381" y="5086705"/>
                    <a:pt x="1685741" y="5045529"/>
                  </a:cubicBezTo>
                </a:path>
              </a:pathLst>
            </a:custGeom>
            <a:noFill/>
            <a:ln cap="rnd" cmpd="sng" w="5080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Montserrat Light"/>
                <a:ea typeface="Montserrat Light"/>
                <a:cs typeface="Montserrat Light"/>
                <a:sym typeface="Montserrat Light"/>
              </a:endParaRPr>
            </a:p>
          </p:txBody>
        </p:sp>
        <p:sp>
          <p:nvSpPr>
            <p:cNvPr id="857" name="Google Shape;857;p51"/>
            <p:cNvSpPr/>
            <p:nvPr/>
          </p:nvSpPr>
          <p:spPr>
            <a:xfrm flipH="1">
              <a:off x="2349026" y="9614798"/>
              <a:ext cx="1640012" cy="1181044"/>
            </a:xfrm>
            <a:custGeom>
              <a:rect b="b" l="l" r="r" t="t"/>
              <a:pathLst>
                <a:path extrusionOk="0" h="1181044" w="1640012">
                  <a:moveTo>
                    <a:pt x="1640012" y="0"/>
                  </a:moveTo>
                  <a:cubicBezTo>
                    <a:pt x="1491374" y="781749"/>
                    <a:pt x="1460304" y="812154"/>
                    <a:pt x="1186969" y="978519"/>
                  </a:cubicBezTo>
                  <a:cubicBezTo>
                    <a:pt x="913634" y="1144884"/>
                    <a:pt x="107448" y="1003988"/>
                    <a:pt x="0" y="998191"/>
                  </a:cubicBezTo>
                  <a:cubicBezTo>
                    <a:pt x="0" y="998191"/>
                    <a:pt x="55418" y="1179472"/>
                    <a:pt x="45133" y="1181044"/>
                  </a:cubicBezTo>
                </a:path>
              </a:pathLst>
            </a:custGeom>
            <a:noFill/>
            <a:ln cap="rnd" cmpd="sng" w="5080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58" name="Google Shape;858;p51"/>
            <p:cNvSpPr/>
            <p:nvPr/>
          </p:nvSpPr>
          <p:spPr>
            <a:xfrm flipH="1">
              <a:off x="3791078" y="10545702"/>
              <a:ext cx="197962" cy="45119"/>
            </a:xfrm>
            <a:custGeom>
              <a:rect b="b" l="l" r="r" t="t"/>
              <a:pathLst>
                <a:path extrusionOk="0" h="45119" w="197962">
                  <a:moveTo>
                    <a:pt x="197962" y="0"/>
                  </a:moveTo>
                  <a:cubicBezTo>
                    <a:pt x="197962" y="0"/>
                    <a:pt x="57728" y="18093"/>
                    <a:pt x="0" y="45119"/>
                  </a:cubicBezTo>
                </a:path>
              </a:pathLst>
            </a:custGeom>
            <a:noFill/>
            <a:ln cap="rnd" cmpd="sng" w="5080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59" name="Google Shape;859;p51"/>
            <p:cNvSpPr/>
            <p:nvPr/>
          </p:nvSpPr>
          <p:spPr>
            <a:xfrm flipH="1">
              <a:off x="2390593" y="8426593"/>
              <a:ext cx="1594112" cy="1380774"/>
            </a:xfrm>
            <a:custGeom>
              <a:rect b="b" l="l" r="r" t="t"/>
              <a:pathLst>
                <a:path extrusionOk="0" h="1380774" w="1594112">
                  <a:moveTo>
                    <a:pt x="1594112" y="0"/>
                  </a:moveTo>
                  <a:cubicBezTo>
                    <a:pt x="1445474" y="781749"/>
                    <a:pt x="1386876" y="1102467"/>
                    <a:pt x="1121191" y="1306510"/>
                  </a:cubicBezTo>
                  <a:cubicBezTo>
                    <a:pt x="855506" y="1510553"/>
                    <a:pt x="107448" y="1230058"/>
                    <a:pt x="0" y="1224261"/>
                  </a:cubicBezTo>
                  <a:lnTo>
                    <a:pt x="103322" y="1373864"/>
                  </a:lnTo>
                </a:path>
              </a:pathLst>
            </a:custGeom>
            <a:noFill/>
            <a:ln cap="rnd" cmpd="sng" w="5080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60" name="Google Shape;860;p51"/>
            <p:cNvSpPr/>
            <p:nvPr/>
          </p:nvSpPr>
          <p:spPr>
            <a:xfrm flipH="1">
              <a:off x="3793243" y="9582656"/>
              <a:ext cx="197962" cy="45119"/>
            </a:xfrm>
            <a:custGeom>
              <a:rect b="b" l="l" r="r" t="t"/>
              <a:pathLst>
                <a:path extrusionOk="0" h="45119" w="197962">
                  <a:moveTo>
                    <a:pt x="197962" y="0"/>
                  </a:moveTo>
                  <a:cubicBezTo>
                    <a:pt x="197962" y="0"/>
                    <a:pt x="57728" y="18093"/>
                    <a:pt x="0" y="45119"/>
                  </a:cubicBezTo>
                </a:path>
              </a:pathLst>
            </a:custGeom>
            <a:noFill/>
            <a:ln cap="rnd" cmpd="sng" w="5080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sp>
        <p:nvSpPr>
          <p:cNvPr id="861" name="Google Shape;861;p51"/>
          <p:cNvSpPr/>
          <p:nvPr/>
        </p:nvSpPr>
        <p:spPr>
          <a:xfrm>
            <a:off x="4578388" y="9189311"/>
            <a:ext cx="390005" cy="296624"/>
          </a:xfrm>
          <a:custGeom>
            <a:rect b="b" l="l" r="r" t="t"/>
            <a:pathLst>
              <a:path extrusionOk="0" h="238" w="315">
                <a:moveTo>
                  <a:pt x="112" y="237"/>
                </a:moveTo>
                <a:lnTo>
                  <a:pt x="0" y="125"/>
                </a:lnTo>
                <a:lnTo>
                  <a:pt x="35" y="89"/>
                </a:lnTo>
                <a:lnTo>
                  <a:pt x="112" y="166"/>
                </a:lnTo>
                <a:lnTo>
                  <a:pt x="278" y="0"/>
                </a:lnTo>
                <a:lnTo>
                  <a:pt x="314" y="36"/>
                </a:lnTo>
                <a:lnTo>
                  <a:pt x="112" y="237"/>
                </a:lnTo>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862" name="Google Shape;862;p51"/>
          <p:cNvSpPr/>
          <p:nvPr/>
        </p:nvSpPr>
        <p:spPr>
          <a:xfrm>
            <a:off x="4587388" y="11205810"/>
            <a:ext cx="390005" cy="296624"/>
          </a:xfrm>
          <a:custGeom>
            <a:rect b="b" l="l" r="r" t="t"/>
            <a:pathLst>
              <a:path extrusionOk="0" h="238" w="315">
                <a:moveTo>
                  <a:pt x="112" y="237"/>
                </a:moveTo>
                <a:lnTo>
                  <a:pt x="0" y="125"/>
                </a:lnTo>
                <a:lnTo>
                  <a:pt x="35" y="89"/>
                </a:lnTo>
                <a:lnTo>
                  <a:pt x="112" y="166"/>
                </a:lnTo>
                <a:lnTo>
                  <a:pt x="278" y="0"/>
                </a:lnTo>
                <a:lnTo>
                  <a:pt x="314" y="36"/>
                </a:lnTo>
                <a:lnTo>
                  <a:pt x="112" y="237"/>
                </a:lnTo>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grpSp>
        <p:nvGrpSpPr>
          <p:cNvPr id="863" name="Google Shape;863;p51"/>
          <p:cNvGrpSpPr/>
          <p:nvPr/>
        </p:nvGrpSpPr>
        <p:grpSpPr>
          <a:xfrm flipH="1">
            <a:off x="20601972" y="6510182"/>
            <a:ext cx="1685741" cy="5221458"/>
            <a:chOff x="2347416" y="6515100"/>
            <a:chExt cx="1685741" cy="5062987"/>
          </a:xfrm>
        </p:grpSpPr>
        <p:sp>
          <p:nvSpPr>
            <p:cNvPr id="864" name="Google Shape;864;p51"/>
            <p:cNvSpPr/>
            <p:nvPr/>
          </p:nvSpPr>
          <p:spPr>
            <a:xfrm>
              <a:off x="2347416" y="6515100"/>
              <a:ext cx="1685741" cy="5062987"/>
            </a:xfrm>
            <a:custGeom>
              <a:rect b="b" l="l" r="r" t="t"/>
              <a:pathLst>
                <a:path extrusionOk="0" h="5062987" w="1685741">
                  <a:moveTo>
                    <a:pt x="608055" y="0"/>
                  </a:moveTo>
                  <a:cubicBezTo>
                    <a:pt x="410751" y="40821"/>
                    <a:pt x="213448" y="81643"/>
                    <a:pt x="134527" y="816429"/>
                  </a:cubicBezTo>
                  <a:cubicBezTo>
                    <a:pt x="55606" y="1551215"/>
                    <a:pt x="-124009" y="3703864"/>
                    <a:pt x="134527" y="4408714"/>
                  </a:cubicBezTo>
                  <a:cubicBezTo>
                    <a:pt x="393063" y="5113564"/>
                    <a:pt x="881381" y="5086705"/>
                    <a:pt x="1685741" y="5045529"/>
                  </a:cubicBezTo>
                </a:path>
              </a:pathLst>
            </a:custGeom>
            <a:noFill/>
            <a:ln cap="rnd" cmpd="sng" w="50800">
              <a:solidFill>
                <a:schemeClr val="accent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Montserrat Light"/>
                <a:ea typeface="Montserrat Light"/>
                <a:cs typeface="Montserrat Light"/>
                <a:sym typeface="Montserrat Light"/>
              </a:endParaRPr>
            </a:p>
          </p:txBody>
        </p:sp>
        <p:sp>
          <p:nvSpPr>
            <p:cNvPr id="865" name="Google Shape;865;p51"/>
            <p:cNvSpPr/>
            <p:nvPr/>
          </p:nvSpPr>
          <p:spPr>
            <a:xfrm flipH="1">
              <a:off x="2349026" y="9614798"/>
              <a:ext cx="1640012" cy="1181044"/>
            </a:xfrm>
            <a:custGeom>
              <a:rect b="b" l="l" r="r" t="t"/>
              <a:pathLst>
                <a:path extrusionOk="0" h="1181044" w="1640012">
                  <a:moveTo>
                    <a:pt x="1640012" y="0"/>
                  </a:moveTo>
                  <a:cubicBezTo>
                    <a:pt x="1491374" y="781749"/>
                    <a:pt x="1460304" y="812154"/>
                    <a:pt x="1186969" y="978519"/>
                  </a:cubicBezTo>
                  <a:cubicBezTo>
                    <a:pt x="913634" y="1144884"/>
                    <a:pt x="107448" y="1003988"/>
                    <a:pt x="0" y="998191"/>
                  </a:cubicBezTo>
                  <a:cubicBezTo>
                    <a:pt x="0" y="998191"/>
                    <a:pt x="55418" y="1179472"/>
                    <a:pt x="45133" y="1181044"/>
                  </a:cubicBezTo>
                </a:path>
              </a:pathLst>
            </a:custGeom>
            <a:noFill/>
            <a:ln cap="rnd" cmpd="sng" w="50800">
              <a:solidFill>
                <a:schemeClr val="accent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lt1"/>
                </a:solidFill>
                <a:latin typeface="Montserrat Light"/>
                <a:ea typeface="Montserrat Light"/>
                <a:cs typeface="Montserrat Light"/>
                <a:sym typeface="Montserrat Light"/>
              </a:endParaRPr>
            </a:p>
          </p:txBody>
        </p:sp>
        <p:sp>
          <p:nvSpPr>
            <p:cNvPr id="866" name="Google Shape;866;p51"/>
            <p:cNvSpPr/>
            <p:nvPr/>
          </p:nvSpPr>
          <p:spPr>
            <a:xfrm flipH="1">
              <a:off x="3791078" y="10545702"/>
              <a:ext cx="197962" cy="45119"/>
            </a:xfrm>
            <a:custGeom>
              <a:rect b="b" l="l" r="r" t="t"/>
              <a:pathLst>
                <a:path extrusionOk="0" h="45119" w="197962">
                  <a:moveTo>
                    <a:pt x="197962" y="0"/>
                  </a:moveTo>
                  <a:cubicBezTo>
                    <a:pt x="197962" y="0"/>
                    <a:pt x="57728" y="18093"/>
                    <a:pt x="0" y="45119"/>
                  </a:cubicBezTo>
                </a:path>
              </a:pathLst>
            </a:custGeom>
            <a:noFill/>
            <a:ln cap="rnd" cmpd="sng" w="50800">
              <a:solidFill>
                <a:schemeClr val="accent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lt1"/>
                </a:solidFill>
                <a:latin typeface="Montserrat Light"/>
                <a:ea typeface="Montserrat Light"/>
                <a:cs typeface="Montserrat Light"/>
                <a:sym typeface="Montserrat Light"/>
              </a:endParaRPr>
            </a:p>
          </p:txBody>
        </p:sp>
        <p:sp>
          <p:nvSpPr>
            <p:cNvPr id="867" name="Google Shape;867;p51"/>
            <p:cNvSpPr/>
            <p:nvPr/>
          </p:nvSpPr>
          <p:spPr>
            <a:xfrm flipH="1">
              <a:off x="2390593" y="8426593"/>
              <a:ext cx="1594112" cy="1380774"/>
            </a:xfrm>
            <a:custGeom>
              <a:rect b="b" l="l" r="r" t="t"/>
              <a:pathLst>
                <a:path extrusionOk="0" h="1380774" w="1594112">
                  <a:moveTo>
                    <a:pt x="1594112" y="0"/>
                  </a:moveTo>
                  <a:cubicBezTo>
                    <a:pt x="1445474" y="781749"/>
                    <a:pt x="1386876" y="1102467"/>
                    <a:pt x="1121191" y="1306510"/>
                  </a:cubicBezTo>
                  <a:cubicBezTo>
                    <a:pt x="855506" y="1510553"/>
                    <a:pt x="107448" y="1230058"/>
                    <a:pt x="0" y="1224261"/>
                  </a:cubicBezTo>
                  <a:lnTo>
                    <a:pt x="103322" y="1373864"/>
                  </a:lnTo>
                </a:path>
              </a:pathLst>
            </a:custGeom>
            <a:noFill/>
            <a:ln cap="rnd" cmpd="sng" w="50800">
              <a:solidFill>
                <a:schemeClr val="accent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lt1"/>
                </a:solidFill>
                <a:latin typeface="Montserrat Light"/>
                <a:ea typeface="Montserrat Light"/>
                <a:cs typeface="Montserrat Light"/>
                <a:sym typeface="Montserrat Light"/>
              </a:endParaRPr>
            </a:p>
          </p:txBody>
        </p:sp>
        <p:sp>
          <p:nvSpPr>
            <p:cNvPr id="868" name="Google Shape;868;p51"/>
            <p:cNvSpPr/>
            <p:nvPr/>
          </p:nvSpPr>
          <p:spPr>
            <a:xfrm flipH="1">
              <a:off x="3793243" y="9582656"/>
              <a:ext cx="197962" cy="45119"/>
            </a:xfrm>
            <a:custGeom>
              <a:rect b="b" l="l" r="r" t="t"/>
              <a:pathLst>
                <a:path extrusionOk="0" h="45119" w="197962">
                  <a:moveTo>
                    <a:pt x="197962" y="0"/>
                  </a:moveTo>
                  <a:cubicBezTo>
                    <a:pt x="197962" y="0"/>
                    <a:pt x="57728" y="18093"/>
                    <a:pt x="0" y="45119"/>
                  </a:cubicBezTo>
                </a:path>
              </a:pathLst>
            </a:custGeom>
            <a:noFill/>
            <a:ln cap="rnd" cmpd="sng" w="50800">
              <a:solidFill>
                <a:schemeClr val="accent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lt1"/>
                </a:solidFill>
                <a:latin typeface="Montserrat Light"/>
                <a:ea typeface="Montserrat Light"/>
                <a:cs typeface="Montserrat Light"/>
                <a:sym typeface="Montserrat Light"/>
              </a:endParaRPr>
            </a:p>
          </p:txBody>
        </p:sp>
      </p:grpSp>
      <p:sp>
        <p:nvSpPr>
          <p:cNvPr id="869" name="Google Shape;869;p51"/>
          <p:cNvSpPr txBox="1"/>
          <p:nvPr/>
        </p:nvSpPr>
        <p:spPr>
          <a:xfrm>
            <a:off x="2757672" y="6044538"/>
            <a:ext cx="5696700" cy="831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chemeClr val="accent5"/>
                </a:solidFill>
                <a:latin typeface="Playfair Display"/>
                <a:ea typeface="Playfair Display"/>
                <a:cs typeface="Playfair Display"/>
                <a:sym typeface="Playfair Display"/>
              </a:rPr>
              <a:t>What worked</a:t>
            </a:r>
            <a:endParaRPr/>
          </a:p>
        </p:txBody>
      </p:sp>
      <p:sp>
        <p:nvSpPr>
          <p:cNvPr id="870" name="Google Shape;870;p51"/>
          <p:cNvSpPr txBox="1"/>
          <p:nvPr/>
        </p:nvSpPr>
        <p:spPr>
          <a:xfrm flipH="1">
            <a:off x="15923279" y="6044538"/>
            <a:ext cx="5696700" cy="831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chemeClr val="accent3"/>
                </a:solidFill>
                <a:latin typeface="Playfair Display"/>
                <a:ea typeface="Playfair Display"/>
                <a:cs typeface="Playfair Display"/>
                <a:sym typeface="Playfair Display"/>
              </a:rPr>
              <a:t>What didn’t work</a:t>
            </a:r>
            <a:endParaRPr/>
          </a:p>
        </p:txBody>
      </p:sp>
      <p:sp>
        <p:nvSpPr>
          <p:cNvPr id="871" name="Google Shape;871;p51"/>
          <p:cNvSpPr txBox="1"/>
          <p:nvPr/>
        </p:nvSpPr>
        <p:spPr>
          <a:xfrm>
            <a:off x="5481352" y="8419120"/>
            <a:ext cx="6400800" cy="13791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3800">
                <a:solidFill>
                  <a:schemeClr val="lt1"/>
                </a:solidFill>
                <a:latin typeface="Montserrat Light"/>
                <a:ea typeface="Montserrat Light"/>
                <a:cs typeface="Montserrat Light"/>
                <a:sym typeface="Montserrat Light"/>
              </a:rPr>
              <a:t>Interest in viewing  friend’s rankings</a:t>
            </a:r>
            <a:endParaRPr sz="2000">
              <a:solidFill>
                <a:schemeClr val="lt1"/>
              </a:solidFill>
            </a:endParaRPr>
          </a:p>
        </p:txBody>
      </p:sp>
      <p:sp>
        <p:nvSpPr>
          <p:cNvPr id="872" name="Google Shape;872;p51"/>
          <p:cNvSpPr txBox="1"/>
          <p:nvPr/>
        </p:nvSpPr>
        <p:spPr>
          <a:xfrm flipH="1">
            <a:off x="12655350" y="10901000"/>
            <a:ext cx="7048500" cy="1379100"/>
          </a:xfrm>
          <a:prstGeom prst="rect">
            <a:avLst/>
          </a:prstGeom>
          <a:noFill/>
          <a:ln>
            <a:noFill/>
          </a:ln>
        </p:spPr>
        <p:txBody>
          <a:bodyPr anchorCtr="0" anchor="t" bIns="45700" lIns="91425" spcFirstLastPara="1" rIns="91425" wrap="square" tIns="45700">
            <a:spAutoFit/>
          </a:bodyPr>
          <a:lstStyle/>
          <a:p>
            <a:pPr indent="0" lvl="0" marL="0" marR="0" rtl="0" algn="r">
              <a:lnSpc>
                <a:spcPct val="120000"/>
              </a:lnSpc>
              <a:spcBef>
                <a:spcPts val="0"/>
              </a:spcBef>
              <a:spcAft>
                <a:spcPts val="0"/>
              </a:spcAft>
              <a:buNone/>
            </a:pPr>
            <a:r>
              <a:rPr lang="en-US" sz="3800">
                <a:solidFill>
                  <a:schemeClr val="lt1"/>
                </a:solidFill>
                <a:latin typeface="Montserrat Light"/>
                <a:ea typeface="Montserrat Light"/>
                <a:cs typeface="Montserrat Light"/>
                <a:sym typeface="Montserrat Light"/>
              </a:rPr>
              <a:t>Listing 5 shows took more thought/ effort than ranking </a:t>
            </a:r>
            <a:endParaRPr sz="2000">
              <a:solidFill>
                <a:schemeClr val="lt1"/>
              </a:solidFill>
            </a:endParaRPr>
          </a:p>
        </p:txBody>
      </p:sp>
      <p:sp>
        <p:nvSpPr>
          <p:cNvPr id="873" name="Google Shape;873;p51"/>
          <p:cNvSpPr/>
          <p:nvPr/>
        </p:nvSpPr>
        <p:spPr>
          <a:xfrm flipH="1">
            <a:off x="19839071" y="9047897"/>
            <a:ext cx="274652" cy="274652"/>
          </a:xfrm>
          <a:custGeom>
            <a:rect b="b" l="l" r="r" t="t"/>
            <a:pathLst>
              <a:path extrusionOk="0" h="221" w="220">
                <a:moveTo>
                  <a:pt x="219" y="36"/>
                </a:moveTo>
                <a:lnTo>
                  <a:pt x="183" y="0"/>
                </a:lnTo>
                <a:lnTo>
                  <a:pt x="109" y="75"/>
                </a:lnTo>
                <a:lnTo>
                  <a:pt x="35" y="0"/>
                </a:lnTo>
                <a:lnTo>
                  <a:pt x="0" y="36"/>
                </a:lnTo>
                <a:lnTo>
                  <a:pt x="74" y="110"/>
                </a:lnTo>
                <a:lnTo>
                  <a:pt x="0" y="185"/>
                </a:lnTo>
                <a:lnTo>
                  <a:pt x="35" y="220"/>
                </a:lnTo>
                <a:lnTo>
                  <a:pt x="109" y="146"/>
                </a:lnTo>
                <a:lnTo>
                  <a:pt x="183" y="220"/>
                </a:lnTo>
                <a:lnTo>
                  <a:pt x="219" y="185"/>
                </a:lnTo>
                <a:lnTo>
                  <a:pt x="144" y="110"/>
                </a:lnTo>
                <a:lnTo>
                  <a:pt x="219" y="36"/>
                </a:lnTo>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874" name="Google Shape;874;p51"/>
          <p:cNvSpPr/>
          <p:nvPr/>
        </p:nvSpPr>
        <p:spPr>
          <a:xfrm flipH="1">
            <a:off x="19915271" y="11457208"/>
            <a:ext cx="274652" cy="274652"/>
          </a:xfrm>
          <a:custGeom>
            <a:rect b="b" l="l" r="r" t="t"/>
            <a:pathLst>
              <a:path extrusionOk="0" h="220" w="220">
                <a:moveTo>
                  <a:pt x="219" y="36"/>
                </a:moveTo>
                <a:lnTo>
                  <a:pt x="183" y="0"/>
                </a:lnTo>
                <a:lnTo>
                  <a:pt x="109" y="74"/>
                </a:lnTo>
                <a:lnTo>
                  <a:pt x="35" y="0"/>
                </a:lnTo>
                <a:lnTo>
                  <a:pt x="0" y="36"/>
                </a:lnTo>
                <a:lnTo>
                  <a:pt x="74" y="110"/>
                </a:lnTo>
                <a:lnTo>
                  <a:pt x="0" y="184"/>
                </a:lnTo>
                <a:lnTo>
                  <a:pt x="35" y="219"/>
                </a:lnTo>
                <a:lnTo>
                  <a:pt x="109" y="146"/>
                </a:lnTo>
                <a:lnTo>
                  <a:pt x="183" y="219"/>
                </a:lnTo>
                <a:lnTo>
                  <a:pt x="219" y="184"/>
                </a:lnTo>
                <a:lnTo>
                  <a:pt x="144" y="110"/>
                </a:lnTo>
                <a:lnTo>
                  <a:pt x="219" y="36"/>
                </a:lnTo>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875" name="Google Shape;875;p51"/>
          <p:cNvSpPr/>
          <p:nvPr/>
        </p:nvSpPr>
        <p:spPr>
          <a:xfrm>
            <a:off x="10208354" y="2837542"/>
            <a:ext cx="3959700" cy="4046598"/>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rgbClr val="2330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nvGrpSpPr>
          <p:cNvPr id="876" name="Google Shape;876;p51"/>
          <p:cNvGrpSpPr/>
          <p:nvPr/>
        </p:nvGrpSpPr>
        <p:grpSpPr>
          <a:xfrm>
            <a:off x="11480222" y="3370381"/>
            <a:ext cx="1417205" cy="2944273"/>
            <a:chOff x="11480223" y="3864292"/>
            <a:chExt cx="1417205" cy="2944273"/>
          </a:xfrm>
        </p:grpSpPr>
        <p:sp>
          <p:nvSpPr>
            <p:cNvPr id="877" name="Google Shape;877;p51"/>
            <p:cNvSpPr/>
            <p:nvPr/>
          </p:nvSpPr>
          <p:spPr>
            <a:xfrm>
              <a:off x="11480223" y="3864292"/>
              <a:ext cx="1417205" cy="2944273"/>
            </a:xfrm>
            <a:custGeom>
              <a:rect b="b" l="l" r="r" t="t"/>
              <a:pathLst>
                <a:path extrusionOk="0" h="2364" w="1138">
                  <a:moveTo>
                    <a:pt x="1042" y="0"/>
                  </a:moveTo>
                  <a:lnTo>
                    <a:pt x="95" y="0"/>
                  </a:lnTo>
                  <a:cubicBezTo>
                    <a:pt x="42" y="0"/>
                    <a:pt x="0" y="42"/>
                    <a:pt x="0" y="95"/>
                  </a:cubicBezTo>
                  <a:lnTo>
                    <a:pt x="0" y="2267"/>
                  </a:lnTo>
                  <a:cubicBezTo>
                    <a:pt x="0" y="2320"/>
                    <a:pt x="42" y="2363"/>
                    <a:pt x="95" y="2363"/>
                  </a:cubicBezTo>
                  <a:lnTo>
                    <a:pt x="1042" y="2363"/>
                  </a:lnTo>
                  <a:cubicBezTo>
                    <a:pt x="1095" y="2363"/>
                    <a:pt x="1137" y="2320"/>
                    <a:pt x="1137" y="2267"/>
                  </a:cubicBezTo>
                  <a:lnTo>
                    <a:pt x="1137" y="95"/>
                  </a:lnTo>
                  <a:cubicBezTo>
                    <a:pt x="1137" y="42"/>
                    <a:pt x="1095" y="0"/>
                    <a:pt x="1042" y="0"/>
                  </a:cubicBezTo>
                </a:path>
              </a:pathLst>
            </a:custGeom>
            <a:solidFill>
              <a:srgbClr val="767DD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878" name="Google Shape;878;p51"/>
            <p:cNvSpPr/>
            <p:nvPr/>
          </p:nvSpPr>
          <p:spPr>
            <a:xfrm>
              <a:off x="12095441" y="4040073"/>
              <a:ext cx="258171" cy="27464"/>
            </a:xfrm>
            <a:custGeom>
              <a:rect b="b" l="l" r="r" t="t"/>
              <a:pathLst>
                <a:path extrusionOk="0" h="23" w="206">
                  <a:moveTo>
                    <a:pt x="205" y="11"/>
                  </a:moveTo>
                  <a:lnTo>
                    <a:pt x="205" y="11"/>
                  </a:lnTo>
                  <a:cubicBezTo>
                    <a:pt x="205" y="17"/>
                    <a:pt x="198" y="22"/>
                    <a:pt x="190" y="22"/>
                  </a:cubicBezTo>
                  <a:lnTo>
                    <a:pt x="15" y="22"/>
                  </a:lnTo>
                  <a:cubicBezTo>
                    <a:pt x="6" y="22"/>
                    <a:pt x="0" y="17"/>
                    <a:pt x="0" y="11"/>
                  </a:cubicBezTo>
                  <a:cubicBezTo>
                    <a:pt x="0" y="5"/>
                    <a:pt x="6" y="0"/>
                    <a:pt x="15" y="0"/>
                  </a:cubicBezTo>
                  <a:lnTo>
                    <a:pt x="190" y="0"/>
                  </a:lnTo>
                  <a:cubicBezTo>
                    <a:pt x="198" y="0"/>
                    <a:pt x="205" y="5"/>
                    <a:pt x="205" y="11"/>
                  </a:cubicBezTo>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879" name="Google Shape;879;p51"/>
            <p:cNvSpPr/>
            <p:nvPr/>
          </p:nvSpPr>
          <p:spPr>
            <a:xfrm>
              <a:off x="12024030" y="4034575"/>
              <a:ext cx="43944" cy="43944"/>
            </a:xfrm>
            <a:custGeom>
              <a:rect b="b" l="l" r="r" t="t"/>
              <a:pathLst>
                <a:path extrusionOk="0" h="35" w="35">
                  <a:moveTo>
                    <a:pt x="0" y="17"/>
                  </a:moveTo>
                  <a:lnTo>
                    <a:pt x="0" y="17"/>
                  </a:lnTo>
                  <a:cubicBezTo>
                    <a:pt x="0" y="8"/>
                    <a:pt x="8" y="0"/>
                    <a:pt x="18" y="0"/>
                  </a:cubicBezTo>
                  <a:cubicBezTo>
                    <a:pt x="27" y="0"/>
                    <a:pt x="34" y="8"/>
                    <a:pt x="34" y="17"/>
                  </a:cubicBezTo>
                  <a:cubicBezTo>
                    <a:pt x="34" y="26"/>
                    <a:pt x="27" y="34"/>
                    <a:pt x="18" y="34"/>
                  </a:cubicBezTo>
                  <a:cubicBezTo>
                    <a:pt x="8" y="34"/>
                    <a:pt x="0" y="26"/>
                    <a:pt x="0" y="17"/>
                  </a:cubicBezTo>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880" name="Google Shape;880;p51"/>
            <p:cNvSpPr/>
            <p:nvPr/>
          </p:nvSpPr>
          <p:spPr>
            <a:xfrm>
              <a:off x="12172347" y="3946690"/>
              <a:ext cx="32958" cy="38453"/>
            </a:xfrm>
            <a:custGeom>
              <a:rect b="b" l="l" r="r" t="t"/>
              <a:pathLst>
                <a:path extrusionOk="0" h="29" w="28">
                  <a:moveTo>
                    <a:pt x="0" y="14"/>
                  </a:moveTo>
                  <a:lnTo>
                    <a:pt x="0" y="14"/>
                  </a:lnTo>
                  <a:cubicBezTo>
                    <a:pt x="0" y="6"/>
                    <a:pt x="6" y="0"/>
                    <a:pt x="14" y="0"/>
                  </a:cubicBezTo>
                  <a:cubicBezTo>
                    <a:pt x="22" y="0"/>
                    <a:pt x="27" y="6"/>
                    <a:pt x="27" y="14"/>
                  </a:cubicBezTo>
                  <a:cubicBezTo>
                    <a:pt x="27" y="22"/>
                    <a:pt x="22" y="28"/>
                    <a:pt x="14" y="28"/>
                  </a:cubicBezTo>
                  <a:cubicBezTo>
                    <a:pt x="6" y="28"/>
                    <a:pt x="0" y="22"/>
                    <a:pt x="0" y="14"/>
                  </a:cubicBezTo>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881" name="Google Shape;881;p51"/>
            <p:cNvSpPr/>
            <p:nvPr/>
          </p:nvSpPr>
          <p:spPr>
            <a:xfrm>
              <a:off x="12078960" y="6517432"/>
              <a:ext cx="219722" cy="225217"/>
            </a:xfrm>
            <a:custGeom>
              <a:rect b="b" l="l" r="r" t="t"/>
              <a:pathLst>
                <a:path extrusionOk="0" h="180" w="178">
                  <a:moveTo>
                    <a:pt x="89" y="179"/>
                  </a:moveTo>
                  <a:lnTo>
                    <a:pt x="89" y="179"/>
                  </a:lnTo>
                  <a:cubicBezTo>
                    <a:pt x="40" y="179"/>
                    <a:pt x="0" y="139"/>
                    <a:pt x="0" y="90"/>
                  </a:cubicBezTo>
                  <a:cubicBezTo>
                    <a:pt x="0" y="41"/>
                    <a:pt x="40" y="0"/>
                    <a:pt x="89" y="0"/>
                  </a:cubicBezTo>
                  <a:cubicBezTo>
                    <a:pt x="137" y="0"/>
                    <a:pt x="177" y="41"/>
                    <a:pt x="177" y="90"/>
                  </a:cubicBezTo>
                  <a:cubicBezTo>
                    <a:pt x="177" y="139"/>
                    <a:pt x="137" y="179"/>
                    <a:pt x="89" y="179"/>
                  </a:cubicBezTo>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882" name="Google Shape;882;p51"/>
            <p:cNvSpPr/>
            <p:nvPr/>
          </p:nvSpPr>
          <p:spPr>
            <a:xfrm>
              <a:off x="12073472" y="6511940"/>
              <a:ext cx="230708" cy="236199"/>
            </a:xfrm>
            <a:custGeom>
              <a:rect b="b" l="l" r="r" t="t"/>
              <a:pathLst>
                <a:path extrusionOk="0" h="188" w="186">
                  <a:moveTo>
                    <a:pt x="93" y="0"/>
                  </a:moveTo>
                  <a:lnTo>
                    <a:pt x="93" y="0"/>
                  </a:lnTo>
                  <a:cubicBezTo>
                    <a:pt x="42" y="0"/>
                    <a:pt x="0" y="43"/>
                    <a:pt x="0" y="94"/>
                  </a:cubicBezTo>
                  <a:cubicBezTo>
                    <a:pt x="0" y="145"/>
                    <a:pt x="42" y="187"/>
                    <a:pt x="93" y="187"/>
                  </a:cubicBezTo>
                  <a:cubicBezTo>
                    <a:pt x="144" y="187"/>
                    <a:pt x="185" y="145"/>
                    <a:pt x="185" y="94"/>
                  </a:cubicBezTo>
                  <a:cubicBezTo>
                    <a:pt x="185" y="43"/>
                    <a:pt x="144" y="0"/>
                    <a:pt x="93" y="0"/>
                  </a:cubicBezTo>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883" name="Google Shape;883;p51"/>
            <p:cNvSpPr/>
            <p:nvPr/>
          </p:nvSpPr>
          <p:spPr>
            <a:xfrm>
              <a:off x="11524164" y="4215847"/>
              <a:ext cx="1312837" cy="2241164"/>
            </a:xfrm>
            <a:custGeom>
              <a:rect b="b" l="l" r="r" t="t"/>
              <a:pathLst>
                <a:path extrusionOk="0" h="1801" w="1055">
                  <a:moveTo>
                    <a:pt x="1054" y="1800"/>
                  </a:moveTo>
                  <a:lnTo>
                    <a:pt x="0" y="1800"/>
                  </a:lnTo>
                  <a:lnTo>
                    <a:pt x="0" y="0"/>
                  </a:lnTo>
                  <a:lnTo>
                    <a:pt x="1054" y="0"/>
                  </a:lnTo>
                  <a:lnTo>
                    <a:pt x="1054" y="1800"/>
                  </a:lnTo>
                </a:path>
              </a:pathLst>
            </a:custGeom>
            <a:solidFill>
              <a:srgbClr val="DCF6F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884" name="Google Shape;884;p51"/>
            <p:cNvSpPr/>
            <p:nvPr/>
          </p:nvSpPr>
          <p:spPr>
            <a:xfrm>
              <a:off x="11595572" y="5446289"/>
              <a:ext cx="109861" cy="109861"/>
            </a:xfrm>
            <a:custGeom>
              <a:rect b="b" l="l" r="r" t="t"/>
              <a:pathLst>
                <a:path extrusionOk="0" h="87" w="87">
                  <a:moveTo>
                    <a:pt x="86" y="44"/>
                  </a:moveTo>
                  <a:lnTo>
                    <a:pt x="86" y="44"/>
                  </a:lnTo>
                  <a:cubicBezTo>
                    <a:pt x="86" y="68"/>
                    <a:pt x="67" y="86"/>
                    <a:pt x="43" y="86"/>
                  </a:cubicBezTo>
                  <a:cubicBezTo>
                    <a:pt x="19" y="86"/>
                    <a:pt x="0" y="68"/>
                    <a:pt x="0" y="44"/>
                  </a:cubicBezTo>
                  <a:cubicBezTo>
                    <a:pt x="0" y="20"/>
                    <a:pt x="19" y="0"/>
                    <a:pt x="43" y="0"/>
                  </a:cubicBezTo>
                  <a:cubicBezTo>
                    <a:pt x="67" y="0"/>
                    <a:pt x="86" y="20"/>
                    <a:pt x="86" y="44"/>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885" name="Google Shape;885;p51"/>
            <p:cNvSpPr/>
            <p:nvPr/>
          </p:nvSpPr>
          <p:spPr>
            <a:xfrm>
              <a:off x="11595572" y="4342185"/>
              <a:ext cx="109861" cy="109861"/>
            </a:xfrm>
            <a:custGeom>
              <a:rect b="b" l="l" r="r" t="t"/>
              <a:pathLst>
                <a:path extrusionOk="0" h="87" w="87">
                  <a:moveTo>
                    <a:pt x="86" y="43"/>
                  </a:moveTo>
                  <a:lnTo>
                    <a:pt x="86" y="43"/>
                  </a:lnTo>
                  <a:cubicBezTo>
                    <a:pt x="86" y="66"/>
                    <a:pt x="67" y="86"/>
                    <a:pt x="43" y="86"/>
                  </a:cubicBezTo>
                  <a:cubicBezTo>
                    <a:pt x="19" y="86"/>
                    <a:pt x="0" y="66"/>
                    <a:pt x="0" y="43"/>
                  </a:cubicBezTo>
                  <a:cubicBezTo>
                    <a:pt x="0" y="19"/>
                    <a:pt x="19" y="0"/>
                    <a:pt x="43" y="0"/>
                  </a:cubicBezTo>
                  <a:cubicBezTo>
                    <a:pt x="67" y="0"/>
                    <a:pt x="86" y="19"/>
                    <a:pt x="86" y="43"/>
                  </a:cubicBezTo>
                </a:path>
              </a:pathLst>
            </a:custGeom>
            <a:solidFill>
              <a:srgbClr val="2CB7A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886" name="Google Shape;886;p51"/>
            <p:cNvSpPr/>
            <p:nvPr/>
          </p:nvSpPr>
          <p:spPr>
            <a:xfrm>
              <a:off x="11601067" y="4594866"/>
              <a:ext cx="1164526" cy="747053"/>
            </a:xfrm>
            <a:custGeom>
              <a:rect b="b" l="l" r="r" t="t"/>
              <a:pathLst>
                <a:path extrusionOk="0" h="599" w="933">
                  <a:moveTo>
                    <a:pt x="932" y="598"/>
                  </a:moveTo>
                  <a:lnTo>
                    <a:pt x="0" y="598"/>
                  </a:lnTo>
                  <a:lnTo>
                    <a:pt x="0" y="0"/>
                  </a:lnTo>
                  <a:lnTo>
                    <a:pt x="932" y="0"/>
                  </a:lnTo>
                  <a:lnTo>
                    <a:pt x="932" y="598"/>
                  </a:lnTo>
                </a:path>
              </a:pathLst>
            </a:custGeom>
            <a:solidFill>
              <a:srgbClr val="9AE6E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887" name="Google Shape;887;p51"/>
            <p:cNvSpPr/>
            <p:nvPr/>
          </p:nvSpPr>
          <p:spPr>
            <a:xfrm>
              <a:off x="11595572" y="5781363"/>
              <a:ext cx="109861" cy="109861"/>
            </a:xfrm>
            <a:custGeom>
              <a:rect b="b" l="l" r="r" t="t"/>
              <a:pathLst>
                <a:path extrusionOk="0" h="88" w="87">
                  <a:moveTo>
                    <a:pt x="86" y="44"/>
                  </a:moveTo>
                  <a:lnTo>
                    <a:pt x="86" y="44"/>
                  </a:lnTo>
                  <a:cubicBezTo>
                    <a:pt x="86" y="68"/>
                    <a:pt x="67" y="87"/>
                    <a:pt x="43" y="87"/>
                  </a:cubicBezTo>
                  <a:cubicBezTo>
                    <a:pt x="19" y="87"/>
                    <a:pt x="0" y="68"/>
                    <a:pt x="0" y="44"/>
                  </a:cubicBezTo>
                  <a:cubicBezTo>
                    <a:pt x="0" y="20"/>
                    <a:pt x="19" y="0"/>
                    <a:pt x="43" y="0"/>
                  </a:cubicBezTo>
                  <a:cubicBezTo>
                    <a:pt x="67" y="0"/>
                    <a:pt x="86" y="20"/>
                    <a:pt x="86" y="44"/>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888" name="Google Shape;888;p51"/>
            <p:cNvSpPr/>
            <p:nvPr/>
          </p:nvSpPr>
          <p:spPr>
            <a:xfrm>
              <a:off x="11743886" y="5797848"/>
              <a:ext cx="1032694" cy="76903"/>
            </a:xfrm>
            <a:custGeom>
              <a:rect b="b" l="l" r="r" t="t"/>
              <a:pathLst>
                <a:path extrusionOk="0" h="63" w="827">
                  <a:moveTo>
                    <a:pt x="794" y="0"/>
                  </a:moveTo>
                  <a:lnTo>
                    <a:pt x="31" y="0"/>
                  </a:lnTo>
                  <a:cubicBezTo>
                    <a:pt x="14" y="0"/>
                    <a:pt x="0" y="15"/>
                    <a:pt x="0" y="32"/>
                  </a:cubicBezTo>
                  <a:cubicBezTo>
                    <a:pt x="0" y="48"/>
                    <a:pt x="14" y="62"/>
                    <a:pt x="31" y="62"/>
                  </a:cubicBezTo>
                  <a:lnTo>
                    <a:pt x="794" y="62"/>
                  </a:lnTo>
                  <a:cubicBezTo>
                    <a:pt x="811" y="62"/>
                    <a:pt x="826" y="48"/>
                    <a:pt x="826" y="32"/>
                  </a:cubicBezTo>
                  <a:cubicBezTo>
                    <a:pt x="826" y="15"/>
                    <a:pt x="811" y="0"/>
                    <a:pt x="794" y="0"/>
                  </a:cubicBezTo>
                </a:path>
              </a:pathLst>
            </a:custGeom>
            <a:solidFill>
              <a:srgbClr val="9AE6E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889" name="Google Shape;889;p51"/>
            <p:cNvSpPr/>
            <p:nvPr/>
          </p:nvSpPr>
          <p:spPr>
            <a:xfrm>
              <a:off x="11595576" y="5611084"/>
              <a:ext cx="1181008" cy="76903"/>
            </a:xfrm>
            <a:custGeom>
              <a:rect b="b" l="l" r="r" t="t"/>
              <a:pathLst>
                <a:path extrusionOk="0" h="62" w="946">
                  <a:moveTo>
                    <a:pt x="913" y="0"/>
                  </a:moveTo>
                  <a:lnTo>
                    <a:pt x="31" y="0"/>
                  </a:lnTo>
                  <a:cubicBezTo>
                    <a:pt x="13" y="0"/>
                    <a:pt x="0" y="13"/>
                    <a:pt x="0" y="30"/>
                  </a:cubicBezTo>
                  <a:cubicBezTo>
                    <a:pt x="0" y="48"/>
                    <a:pt x="13" y="61"/>
                    <a:pt x="31" y="61"/>
                  </a:cubicBezTo>
                  <a:lnTo>
                    <a:pt x="913" y="61"/>
                  </a:lnTo>
                  <a:cubicBezTo>
                    <a:pt x="930" y="61"/>
                    <a:pt x="945" y="48"/>
                    <a:pt x="945" y="30"/>
                  </a:cubicBezTo>
                  <a:cubicBezTo>
                    <a:pt x="945" y="13"/>
                    <a:pt x="930" y="0"/>
                    <a:pt x="913" y="0"/>
                  </a:cubicBezTo>
                </a:path>
              </a:pathLst>
            </a:custGeom>
            <a:solidFill>
              <a:srgbClr val="9AE6E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890" name="Google Shape;890;p51"/>
            <p:cNvSpPr/>
            <p:nvPr/>
          </p:nvSpPr>
          <p:spPr>
            <a:xfrm>
              <a:off x="11743886" y="5462770"/>
              <a:ext cx="1032694" cy="76903"/>
            </a:xfrm>
            <a:custGeom>
              <a:rect b="b" l="l" r="r" t="t"/>
              <a:pathLst>
                <a:path extrusionOk="0" h="62" w="827">
                  <a:moveTo>
                    <a:pt x="794" y="0"/>
                  </a:moveTo>
                  <a:lnTo>
                    <a:pt x="31" y="0"/>
                  </a:lnTo>
                  <a:cubicBezTo>
                    <a:pt x="14" y="0"/>
                    <a:pt x="0" y="14"/>
                    <a:pt x="0" y="31"/>
                  </a:cubicBezTo>
                  <a:cubicBezTo>
                    <a:pt x="0" y="48"/>
                    <a:pt x="14" y="61"/>
                    <a:pt x="31" y="61"/>
                  </a:cubicBezTo>
                  <a:lnTo>
                    <a:pt x="794" y="61"/>
                  </a:lnTo>
                  <a:cubicBezTo>
                    <a:pt x="811" y="61"/>
                    <a:pt x="826" y="48"/>
                    <a:pt x="826" y="31"/>
                  </a:cubicBezTo>
                  <a:cubicBezTo>
                    <a:pt x="826" y="14"/>
                    <a:pt x="811" y="0"/>
                    <a:pt x="794" y="0"/>
                  </a:cubicBezTo>
                </a:path>
              </a:pathLst>
            </a:custGeom>
            <a:solidFill>
              <a:srgbClr val="9AE6E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891" name="Google Shape;891;p51"/>
            <p:cNvSpPr/>
            <p:nvPr/>
          </p:nvSpPr>
          <p:spPr>
            <a:xfrm>
              <a:off x="11743886" y="4358670"/>
              <a:ext cx="1032694" cy="76903"/>
            </a:xfrm>
            <a:custGeom>
              <a:rect b="b" l="l" r="r" t="t"/>
              <a:pathLst>
                <a:path extrusionOk="0" h="62" w="827">
                  <a:moveTo>
                    <a:pt x="794" y="0"/>
                  </a:moveTo>
                  <a:lnTo>
                    <a:pt x="31" y="0"/>
                  </a:lnTo>
                  <a:cubicBezTo>
                    <a:pt x="14" y="0"/>
                    <a:pt x="0" y="13"/>
                    <a:pt x="0" y="31"/>
                  </a:cubicBezTo>
                  <a:cubicBezTo>
                    <a:pt x="0" y="48"/>
                    <a:pt x="14" y="61"/>
                    <a:pt x="31" y="61"/>
                  </a:cubicBezTo>
                  <a:lnTo>
                    <a:pt x="794" y="61"/>
                  </a:lnTo>
                  <a:cubicBezTo>
                    <a:pt x="811" y="61"/>
                    <a:pt x="826" y="48"/>
                    <a:pt x="826" y="31"/>
                  </a:cubicBezTo>
                  <a:cubicBezTo>
                    <a:pt x="826" y="13"/>
                    <a:pt x="811" y="0"/>
                    <a:pt x="794" y="0"/>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grpSp>
      <p:cxnSp>
        <p:nvCxnSpPr>
          <p:cNvPr id="892" name="Google Shape;892;p51"/>
          <p:cNvCxnSpPr/>
          <p:nvPr/>
        </p:nvCxnSpPr>
        <p:spPr>
          <a:xfrm rot="10800000">
            <a:off x="14414600" y="4842521"/>
            <a:ext cx="1917600" cy="0"/>
          </a:xfrm>
          <a:prstGeom prst="straightConnector1">
            <a:avLst/>
          </a:prstGeom>
          <a:noFill/>
          <a:ln cap="flat" cmpd="sng" w="63500">
            <a:solidFill>
              <a:srgbClr val="233048"/>
            </a:solidFill>
            <a:prstDash val="solid"/>
            <a:miter lim="800000"/>
            <a:headEnd len="med" w="med" type="none"/>
            <a:tailEnd len="med" w="med" type="none"/>
          </a:ln>
        </p:spPr>
      </p:cxnSp>
      <p:sp>
        <p:nvSpPr>
          <p:cNvPr id="893" name="Google Shape;893;p51"/>
          <p:cNvSpPr/>
          <p:nvPr/>
        </p:nvSpPr>
        <p:spPr>
          <a:xfrm rot="10800000">
            <a:off x="17020075" y="3919120"/>
            <a:ext cx="3504009" cy="2055376"/>
          </a:xfrm>
          <a:custGeom>
            <a:rect b="b" l="l" r="r" t="t"/>
            <a:pathLst>
              <a:path extrusionOk="0" h="1444904" w="1444952">
                <a:moveTo>
                  <a:pt x="722477" y="0"/>
                </a:moveTo>
                <a:lnTo>
                  <a:pt x="0" y="1444904"/>
                </a:lnTo>
                <a:lnTo>
                  <a:pt x="1444952" y="1444904"/>
                </a:lnTo>
                <a:lnTo>
                  <a:pt x="722477" y="0"/>
                </a:ln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94" name="Google Shape;894;p51"/>
          <p:cNvSpPr/>
          <p:nvPr/>
        </p:nvSpPr>
        <p:spPr>
          <a:xfrm>
            <a:off x="18505211" y="4680606"/>
            <a:ext cx="532824" cy="532827"/>
          </a:xfrm>
          <a:custGeom>
            <a:rect b="b" l="l" r="r" t="t"/>
            <a:pathLst>
              <a:path extrusionOk="0" h="429" w="429">
                <a:moveTo>
                  <a:pt x="428" y="69"/>
                </a:moveTo>
                <a:lnTo>
                  <a:pt x="359" y="0"/>
                </a:lnTo>
                <a:lnTo>
                  <a:pt x="214" y="144"/>
                </a:lnTo>
                <a:lnTo>
                  <a:pt x="69" y="0"/>
                </a:lnTo>
                <a:lnTo>
                  <a:pt x="0" y="69"/>
                </a:lnTo>
                <a:lnTo>
                  <a:pt x="144" y="214"/>
                </a:lnTo>
                <a:lnTo>
                  <a:pt x="0" y="359"/>
                </a:lnTo>
                <a:lnTo>
                  <a:pt x="69" y="428"/>
                </a:lnTo>
                <a:lnTo>
                  <a:pt x="214" y="283"/>
                </a:lnTo>
                <a:lnTo>
                  <a:pt x="359" y="428"/>
                </a:lnTo>
                <a:lnTo>
                  <a:pt x="428" y="359"/>
                </a:lnTo>
                <a:lnTo>
                  <a:pt x="283" y="214"/>
                </a:lnTo>
                <a:lnTo>
                  <a:pt x="428" y="69"/>
                </a:lnTo>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895" name="Google Shape;895;p51"/>
          <p:cNvSpPr/>
          <p:nvPr/>
        </p:nvSpPr>
        <p:spPr>
          <a:xfrm flipH="1" rot="10800000">
            <a:off x="3853568" y="3919120"/>
            <a:ext cx="3504009" cy="2055376"/>
          </a:xfrm>
          <a:custGeom>
            <a:rect b="b" l="l" r="r" t="t"/>
            <a:pathLst>
              <a:path extrusionOk="0" h="1444904" w="1444952">
                <a:moveTo>
                  <a:pt x="722477" y="0"/>
                </a:moveTo>
                <a:lnTo>
                  <a:pt x="0" y="1444904"/>
                </a:lnTo>
                <a:lnTo>
                  <a:pt x="1444952" y="1444904"/>
                </a:lnTo>
                <a:lnTo>
                  <a:pt x="722477" y="0"/>
                </a:ln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896" name="Google Shape;896;p51"/>
          <p:cNvSpPr/>
          <p:nvPr/>
        </p:nvSpPr>
        <p:spPr>
          <a:xfrm>
            <a:off x="5224262" y="4658633"/>
            <a:ext cx="763532" cy="576772"/>
          </a:xfrm>
          <a:custGeom>
            <a:rect b="b" l="l" r="r" t="t"/>
            <a:pathLst>
              <a:path extrusionOk="0" h="465" w="614">
                <a:moveTo>
                  <a:pt x="220" y="464"/>
                </a:moveTo>
                <a:lnTo>
                  <a:pt x="0" y="245"/>
                </a:lnTo>
                <a:lnTo>
                  <a:pt x="69" y="175"/>
                </a:lnTo>
                <a:lnTo>
                  <a:pt x="220" y="325"/>
                </a:lnTo>
                <a:lnTo>
                  <a:pt x="544" y="0"/>
                </a:lnTo>
                <a:lnTo>
                  <a:pt x="613" y="70"/>
                </a:lnTo>
                <a:lnTo>
                  <a:pt x="220" y="464"/>
                </a:lnTo>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897" name="Google Shape;897;p51"/>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Results</a:t>
            </a:r>
            <a:endParaRPr/>
          </a:p>
        </p:txBody>
      </p:sp>
      <p:sp>
        <p:nvSpPr>
          <p:cNvPr id="898" name="Google Shape;898;p51"/>
          <p:cNvSpPr txBox="1"/>
          <p:nvPr/>
        </p:nvSpPr>
        <p:spPr>
          <a:xfrm flipH="1">
            <a:off x="13013350" y="8565675"/>
            <a:ext cx="6400800" cy="1379100"/>
          </a:xfrm>
          <a:prstGeom prst="rect">
            <a:avLst/>
          </a:prstGeom>
          <a:noFill/>
          <a:ln>
            <a:noFill/>
          </a:ln>
        </p:spPr>
        <p:txBody>
          <a:bodyPr anchorCtr="0" anchor="t" bIns="45700" lIns="91425" spcFirstLastPara="1" rIns="91425" wrap="square" tIns="45700">
            <a:spAutoFit/>
          </a:bodyPr>
          <a:lstStyle/>
          <a:p>
            <a:pPr indent="0" lvl="0" marL="0" marR="0" rtl="0" algn="r">
              <a:lnSpc>
                <a:spcPct val="120000"/>
              </a:lnSpc>
              <a:spcBef>
                <a:spcPts val="0"/>
              </a:spcBef>
              <a:spcAft>
                <a:spcPts val="0"/>
              </a:spcAft>
              <a:buNone/>
            </a:pPr>
            <a:r>
              <a:rPr lang="en-US" sz="3800">
                <a:solidFill>
                  <a:schemeClr val="lt1"/>
                </a:solidFill>
                <a:latin typeface="Montserrat Light"/>
                <a:ea typeface="Montserrat Light"/>
                <a:cs typeface="Montserrat Light"/>
                <a:sym typeface="Montserrat Light"/>
              </a:rPr>
              <a:t>Participants felt neutral about the activity</a:t>
            </a:r>
            <a:endParaRPr sz="2000">
              <a:solidFill>
                <a:schemeClr val="lt1"/>
              </a:solidFill>
            </a:endParaRPr>
          </a:p>
        </p:txBody>
      </p:sp>
      <p:grpSp>
        <p:nvGrpSpPr>
          <p:cNvPr id="899" name="Google Shape;899;p51"/>
          <p:cNvGrpSpPr/>
          <p:nvPr/>
        </p:nvGrpSpPr>
        <p:grpSpPr>
          <a:xfrm>
            <a:off x="11610389" y="4141310"/>
            <a:ext cx="1156862" cy="830680"/>
            <a:chOff x="13834228" y="3998060"/>
            <a:chExt cx="8885268" cy="7896195"/>
          </a:xfrm>
        </p:grpSpPr>
        <p:grpSp>
          <p:nvGrpSpPr>
            <p:cNvPr id="900" name="Google Shape;900;p51"/>
            <p:cNvGrpSpPr/>
            <p:nvPr/>
          </p:nvGrpSpPr>
          <p:grpSpPr>
            <a:xfrm>
              <a:off x="13834228" y="3998060"/>
              <a:ext cx="8885268" cy="7896195"/>
              <a:chOff x="2654808" y="3191256"/>
              <a:chExt cx="9066600" cy="8881110"/>
            </a:xfrm>
          </p:grpSpPr>
          <p:cxnSp>
            <p:nvCxnSpPr>
              <p:cNvPr id="901" name="Google Shape;901;p51"/>
              <p:cNvCxnSpPr/>
              <p:nvPr/>
            </p:nvCxnSpPr>
            <p:spPr>
              <a:xfrm>
                <a:off x="2654808" y="3191256"/>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cxnSp>
            <p:nvCxnSpPr>
              <p:cNvPr id="902" name="Google Shape;902;p51"/>
              <p:cNvCxnSpPr/>
              <p:nvPr/>
            </p:nvCxnSpPr>
            <p:spPr>
              <a:xfrm>
                <a:off x="2654808" y="4671441"/>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cxnSp>
            <p:nvCxnSpPr>
              <p:cNvPr id="903" name="Google Shape;903;p51"/>
              <p:cNvCxnSpPr/>
              <p:nvPr/>
            </p:nvCxnSpPr>
            <p:spPr>
              <a:xfrm>
                <a:off x="2654808" y="6151626"/>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cxnSp>
            <p:nvCxnSpPr>
              <p:cNvPr id="904" name="Google Shape;904;p51"/>
              <p:cNvCxnSpPr/>
              <p:nvPr/>
            </p:nvCxnSpPr>
            <p:spPr>
              <a:xfrm>
                <a:off x="2654808" y="7631811"/>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cxnSp>
            <p:nvCxnSpPr>
              <p:cNvPr id="905" name="Google Shape;905;p51"/>
              <p:cNvCxnSpPr/>
              <p:nvPr/>
            </p:nvCxnSpPr>
            <p:spPr>
              <a:xfrm>
                <a:off x="2654808" y="9111996"/>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cxnSp>
            <p:nvCxnSpPr>
              <p:cNvPr id="906" name="Google Shape;906;p51"/>
              <p:cNvCxnSpPr/>
              <p:nvPr/>
            </p:nvCxnSpPr>
            <p:spPr>
              <a:xfrm>
                <a:off x="2654808" y="10592181"/>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cxnSp>
            <p:nvCxnSpPr>
              <p:cNvPr id="907" name="Google Shape;907;p51"/>
              <p:cNvCxnSpPr/>
              <p:nvPr/>
            </p:nvCxnSpPr>
            <p:spPr>
              <a:xfrm>
                <a:off x="2654808" y="12072366"/>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grpSp>
        <p:sp>
          <p:nvSpPr>
            <p:cNvPr id="908" name="Google Shape;908;p51"/>
            <p:cNvSpPr/>
            <p:nvPr/>
          </p:nvSpPr>
          <p:spPr>
            <a:xfrm>
              <a:off x="14425613" y="5313946"/>
              <a:ext cx="592800" cy="65748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909" name="Google Shape;909;p51"/>
            <p:cNvSpPr/>
            <p:nvPr/>
          </p:nvSpPr>
          <p:spPr>
            <a:xfrm>
              <a:off x="15018541" y="6629931"/>
              <a:ext cx="592800" cy="5259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910" name="Google Shape;910;p51"/>
            <p:cNvSpPr/>
            <p:nvPr/>
          </p:nvSpPr>
          <p:spPr>
            <a:xfrm>
              <a:off x="15611469" y="8610605"/>
              <a:ext cx="592800" cy="327810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911" name="Google Shape;911;p51"/>
            <p:cNvSpPr/>
            <p:nvPr/>
          </p:nvSpPr>
          <p:spPr>
            <a:xfrm>
              <a:off x="17386465" y="6629930"/>
              <a:ext cx="592800" cy="5259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912" name="Google Shape;912;p51"/>
            <p:cNvSpPr/>
            <p:nvPr/>
          </p:nvSpPr>
          <p:spPr>
            <a:xfrm>
              <a:off x="17979393" y="8610605"/>
              <a:ext cx="592800" cy="32781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913" name="Google Shape;913;p51"/>
            <p:cNvSpPr/>
            <p:nvPr/>
          </p:nvSpPr>
          <p:spPr>
            <a:xfrm>
              <a:off x="18572321" y="5319026"/>
              <a:ext cx="592800" cy="656970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914" name="Google Shape;914;p51"/>
            <p:cNvSpPr/>
            <p:nvPr/>
          </p:nvSpPr>
          <p:spPr>
            <a:xfrm>
              <a:off x="20348101" y="7950999"/>
              <a:ext cx="592800" cy="39378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915" name="Google Shape;915;p51"/>
            <p:cNvSpPr/>
            <p:nvPr/>
          </p:nvSpPr>
          <p:spPr>
            <a:xfrm>
              <a:off x="20941029" y="7284731"/>
              <a:ext cx="592800" cy="46041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916" name="Google Shape;916;p51"/>
            <p:cNvSpPr/>
            <p:nvPr/>
          </p:nvSpPr>
          <p:spPr>
            <a:xfrm>
              <a:off x="21535163" y="6629932"/>
              <a:ext cx="592800" cy="525900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grpSp>
      <p:sp>
        <p:nvSpPr>
          <p:cNvPr id="917" name="Google Shape;917;p51"/>
          <p:cNvSpPr txBox="1"/>
          <p:nvPr/>
        </p:nvSpPr>
        <p:spPr>
          <a:xfrm>
            <a:off x="5481352" y="10816970"/>
            <a:ext cx="6400800" cy="13791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3800">
                <a:solidFill>
                  <a:schemeClr val="lt1"/>
                </a:solidFill>
                <a:latin typeface="Montserrat Light"/>
                <a:ea typeface="Montserrat Light"/>
                <a:cs typeface="Montserrat Light"/>
                <a:sym typeface="Montserrat Light"/>
              </a:rPr>
              <a:t>High willingness to complete this task</a:t>
            </a:r>
            <a:endParaRPr sz="2000">
              <a:solidFill>
                <a:schemeClr val="lt1"/>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1" name="Shape 921"/>
        <p:cNvGrpSpPr/>
        <p:nvPr/>
      </p:nvGrpSpPr>
      <p:grpSpPr>
        <a:xfrm>
          <a:off x="0" y="0"/>
          <a:ext cx="0" cy="0"/>
          <a:chOff x="0" y="0"/>
          <a:chExt cx="0" cy="0"/>
        </a:xfrm>
      </p:grpSpPr>
      <p:sp>
        <p:nvSpPr>
          <p:cNvPr id="922" name="Google Shape;922;p52"/>
          <p:cNvSpPr/>
          <p:nvPr/>
        </p:nvSpPr>
        <p:spPr>
          <a:xfrm rot="10800000">
            <a:off x="10436837" y="5394892"/>
            <a:ext cx="18305106" cy="11715955"/>
          </a:xfrm>
          <a:custGeom>
            <a:rect b="b" l="l" r="r" t="t"/>
            <a:pathLst>
              <a:path extrusionOk="0" h="4283713" w="6692909">
                <a:moveTo>
                  <a:pt x="2456" y="4283714"/>
                </a:moveTo>
                <a:cubicBezTo>
                  <a:pt x="342395" y="4186208"/>
                  <a:pt x="511583" y="3648948"/>
                  <a:pt x="943680" y="3239095"/>
                </a:cubicBezTo>
                <a:cubicBezTo>
                  <a:pt x="1432062" y="2775867"/>
                  <a:pt x="2164987" y="2677734"/>
                  <a:pt x="3126974" y="2600791"/>
                </a:cubicBezTo>
                <a:cubicBezTo>
                  <a:pt x="4088962" y="2523857"/>
                  <a:pt x="3935987" y="2050329"/>
                  <a:pt x="4470029" y="1323402"/>
                </a:cubicBezTo>
                <a:cubicBezTo>
                  <a:pt x="5004071" y="596466"/>
                  <a:pt x="5141566" y="705185"/>
                  <a:pt x="5263647" y="567667"/>
                </a:cubicBezTo>
                <a:cubicBezTo>
                  <a:pt x="5385738" y="430149"/>
                  <a:pt x="6558709" y="154362"/>
                  <a:pt x="6558709" y="154362"/>
                </a:cubicBezTo>
                <a:lnTo>
                  <a:pt x="6692910" y="0"/>
                </a:lnTo>
                <a:lnTo>
                  <a:pt x="0" y="3833"/>
                </a:lnTo>
                <a:lnTo>
                  <a:pt x="2456" y="4283714"/>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accent1"/>
              </a:solidFill>
              <a:latin typeface="Montserrat Light"/>
              <a:ea typeface="Montserrat Light"/>
              <a:cs typeface="Montserrat Light"/>
              <a:sym typeface="Montserrat Light"/>
            </a:endParaRPr>
          </a:p>
        </p:txBody>
      </p:sp>
      <p:sp>
        <p:nvSpPr>
          <p:cNvPr id="923" name="Google Shape;923;p52"/>
          <p:cNvSpPr/>
          <p:nvPr/>
        </p:nvSpPr>
        <p:spPr>
          <a:xfrm rot="-7199224">
            <a:off x="19940903" y="-13651275"/>
            <a:ext cx="15377395" cy="18497891"/>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5">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nvGrpSpPr>
          <p:cNvPr id="924" name="Google Shape;924;p52"/>
          <p:cNvGrpSpPr/>
          <p:nvPr/>
        </p:nvGrpSpPr>
        <p:grpSpPr>
          <a:xfrm>
            <a:off x="16711066" y="599106"/>
            <a:ext cx="1461110" cy="1317528"/>
            <a:chOff x="13668051" y="2148234"/>
            <a:chExt cx="1461110" cy="1317528"/>
          </a:xfrm>
        </p:grpSpPr>
        <p:sp>
          <p:nvSpPr>
            <p:cNvPr id="925" name="Google Shape;925;p52"/>
            <p:cNvSpPr/>
            <p:nvPr/>
          </p:nvSpPr>
          <p:spPr>
            <a:xfrm>
              <a:off x="13668053" y="2148234"/>
              <a:ext cx="1461108" cy="1317528"/>
            </a:xfrm>
            <a:custGeom>
              <a:rect b="b" l="l" r="r" t="t"/>
              <a:pathLst>
                <a:path extrusionOk="0" h="1317528" w="1461108">
                  <a:moveTo>
                    <a:pt x="1461108" y="0"/>
                  </a:moveTo>
                  <a:cubicBezTo>
                    <a:pt x="1312470" y="781749"/>
                    <a:pt x="1279340" y="1253957"/>
                    <a:pt x="988187" y="1306510"/>
                  </a:cubicBezTo>
                  <a:cubicBezTo>
                    <a:pt x="550460" y="1385519"/>
                    <a:pt x="107448" y="1013927"/>
                    <a:pt x="0" y="1008130"/>
                  </a:cubicBezTo>
                  <a:cubicBezTo>
                    <a:pt x="0" y="1008130"/>
                    <a:pt x="55418" y="1189411"/>
                    <a:pt x="45133" y="1190983"/>
                  </a:cubicBezTo>
                </a:path>
              </a:pathLst>
            </a:custGeom>
            <a:noFill/>
            <a:ln cap="rnd" cmpd="sng" w="508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926" name="Google Shape;926;p52"/>
            <p:cNvSpPr/>
            <p:nvPr/>
          </p:nvSpPr>
          <p:spPr>
            <a:xfrm>
              <a:off x="13668051" y="3089077"/>
              <a:ext cx="197962" cy="45119"/>
            </a:xfrm>
            <a:custGeom>
              <a:rect b="b" l="l" r="r" t="t"/>
              <a:pathLst>
                <a:path extrusionOk="0" h="45119" w="197962">
                  <a:moveTo>
                    <a:pt x="197962" y="0"/>
                  </a:moveTo>
                  <a:cubicBezTo>
                    <a:pt x="197962" y="0"/>
                    <a:pt x="57728" y="18093"/>
                    <a:pt x="0" y="45119"/>
                  </a:cubicBezTo>
                </a:path>
              </a:pathLst>
            </a:custGeom>
            <a:noFill/>
            <a:ln cap="rnd" cmpd="sng" w="508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sp>
        <p:nvSpPr>
          <p:cNvPr id="927" name="Google Shape;927;p52"/>
          <p:cNvSpPr/>
          <p:nvPr/>
        </p:nvSpPr>
        <p:spPr>
          <a:xfrm>
            <a:off x="1520825" y="997539"/>
            <a:ext cx="4083552" cy="1134659"/>
          </a:xfrm>
          <a:custGeom>
            <a:rect b="b" l="l" r="r" t="t"/>
            <a:pathLst>
              <a:path extrusionOk="0" h="1134659" w="4083552">
                <a:moveTo>
                  <a:pt x="4083553" y="21372"/>
                </a:moveTo>
                <a:cubicBezTo>
                  <a:pt x="4026719" y="6821"/>
                  <a:pt x="3969247" y="-663"/>
                  <a:pt x="3910502" y="46"/>
                </a:cubicBezTo>
                <a:cubicBezTo>
                  <a:pt x="3662795" y="3041"/>
                  <a:pt x="3436857" y="137432"/>
                  <a:pt x="3228523" y="256345"/>
                </a:cubicBezTo>
                <a:cubicBezTo>
                  <a:pt x="3007464" y="382515"/>
                  <a:pt x="2780166" y="518096"/>
                  <a:pt x="2523966" y="556977"/>
                </a:cubicBezTo>
                <a:cubicBezTo>
                  <a:pt x="2228622" y="601803"/>
                  <a:pt x="1934580" y="530748"/>
                  <a:pt x="1646720" y="471494"/>
                </a:cubicBezTo>
                <a:cubicBezTo>
                  <a:pt x="1351661" y="410757"/>
                  <a:pt x="1059912" y="371686"/>
                  <a:pt x="764786" y="453551"/>
                </a:cubicBezTo>
                <a:cubicBezTo>
                  <a:pt x="498296" y="527469"/>
                  <a:pt x="254849" y="662530"/>
                  <a:pt x="0" y="766438"/>
                </a:cubicBezTo>
                <a:moveTo>
                  <a:pt x="4083553" y="389592"/>
                </a:moveTo>
                <a:cubicBezTo>
                  <a:pt x="4026719" y="375031"/>
                  <a:pt x="3969247" y="367548"/>
                  <a:pt x="3910502" y="368266"/>
                </a:cubicBezTo>
                <a:cubicBezTo>
                  <a:pt x="3662795" y="371261"/>
                  <a:pt x="3436857" y="505652"/>
                  <a:pt x="3228523" y="624555"/>
                </a:cubicBezTo>
                <a:cubicBezTo>
                  <a:pt x="3007464" y="750735"/>
                  <a:pt x="2780166" y="886315"/>
                  <a:pt x="2523966" y="925198"/>
                </a:cubicBezTo>
                <a:cubicBezTo>
                  <a:pt x="2228622" y="970023"/>
                  <a:pt x="1934580" y="898967"/>
                  <a:pt x="1646720" y="839714"/>
                </a:cubicBezTo>
                <a:cubicBezTo>
                  <a:pt x="1351661" y="778977"/>
                  <a:pt x="1059912" y="739906"/>
                  <a:pt x="764786" y="821761"/>
                </a:cubicBezTo>
                <a:cubicBezTo>
                  <a:pt x="498296" y="895679"/>
                  <a:pt x="254849" y="1030751"/>
                  <a:pt x="0" y="1134659"/>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928" name="Google Shape;928;p52"/>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Results</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2" name="Shape 932"/>
        <p:cNvGrpSpPr/>
        <p:nvPr/>
      </p:nvGrpSpPr>
      <p:grpSpPr>
        <a:xfrm>
          <a:off x="0" y="0"/>
          <a:ext cx="0" cy="0"/>
          <a:chOff x="0" y="0"/>
          <a:chExt cx="0" cy="0"/>
        </a:xfrm>
      </p:grpSpPr>
      <p:sp>
        <p:nvSpPr>
          <p:cNvPr id="933" name="Google Shape;933;p53"/>
          <p:cNvSpPr/>
          <p:nvPr/>
        </p:nvSpPr>
        <p:spPr>
          <a:xfrm>
            <a:off x="1073225" y="3665200"/>
            <a:ext cx="10277100" cy="5432700"/>
          </a:xfrm>
          <a:prstGeom prst="roundRect">
            <a:avLst>
              <a:gd fmla="val 16667" name="adj"/>
            </a:avLst>
          </a:prstGeom>
          <a:solidFill>
            <a:srgbClr val="305391">
              <a:alpha val="265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934" name="Google Shape;934;p53"/>
          <p:cNvSpPr/>
          <p:nvPr/>
        </p:nvSpPr>
        <p:spPr>
          <a:xfrm rot="10800000">
            <a:off x="10436837" y="5394892"/>
            <a:ext cx="18305106" cy="11715955"/>
          </a:xfrm>
          <a:custGeom>
            <a:rect b="b" l="l" r="r" t="t"/>
            <a:pathLst>
              <a:path extrusionOk="0" h="4283713" w="6692909">
                <a:moveTo>
                  <a:pt x="2456" y="4283714"/>
                </a:moveTo>
                <a:cubicBezTo>
                  <a:pt x="342395" y="4186208"/>
                  <a:pt x="511583" y="3648948"/>
                  <a:pt x="943680" y="3239095"/>
                </a:cubicBezTo>
                <a:cubicBezTo>
                  <a:pt x="1432062" y="2775867"/>
                  <a:pt x="2164987" y="2677734"/>
                  <a:pt x="3126974" y="2600791"/>
                </a:cubicBezTo>
                <a:cubicBezTo>
                  <a:pt x="4088962" y="2523857"/>
                  <a:pt x="3935987" y="2050329"/>
                  <a:pt x="4470029" y="1323402"/>
                </a:cubicBezTo>
                <a:cubicBezTo>
                  <a:pt x="5004071" y="596466"/>
                  <a:pt x="5141566" y="705185"/>
                  <a:pt x="5263647" y="567667"/>
                </a:cubicBezTo>
                <a:cubicBezTo>
                  <a:pt x="5385738" y="430149"/>
                  <a:pt x="6558709" y="154362"/>
                  <a:pt x="6558709" y="154362"/>
                </a:cubicBezTo>
                <a:lnTo>
                  <a:pt x="6692910" y="0"/>
                </a:lnTo>
                <a:lnTo>
                  <a:pt x="0" y="3833"/>
                </a:lnTo>
                <a:lnTo>
                  <a:pt x="2456" y="4283714"/>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accent1"/>
              </a:solidFill>
              <a:latin typeface="Montserrat Light"/>
              <a:ea typeface="Montserrat Light"/>
              <a:cs typeface="Montserrat Light"/>
              <a:sym typeface="Montserrat Light"/>
            </a:endParaRPr>
          </a:p>
        </p:txBody>
      </p:sp>
      <p:sp>
        <p:nvSpPr>
          <p:cNvPr id="935" name="Google Shape;935;p53"/>
          <p:cNvSpPr/>
          <p:nvPr/>
        </p:nvSpPr>
        <p:spPr>
          <a:xfrm rot="-7199224">
            <a:off x="19940903" y="-13651275"/>
            <a:ext cx="15377395" cy="18497891"/>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5">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nvGrpSpPr>
          <p:cNvPr id="936" name="Google Shape;936;p53"/>
          <p:cNvGrpSpPr/>
          <p:nvPr/>
        </p:nvGrpSpPr>
        <p:grpSpPr>
          <a:xfrm>
            <a:off x="16711066" y="599106"/>
            <a:ext cx="1461110" cy="1317528"/>
            <a:chOff x="13668051" y="2148234"/>
            <a:chExt cx="1461110" cy="1317528"/>
          </a:xfrm>
        </p:grpSpPr>
        <p:sp>
          <p:nvSpPr>
            <p:cNvPr id="937" name="Google Shape;937;p53"/>
            <p:cNvSpPr/>
            <p:nvPr/>
          </p:nvSpPr>
          <p:spPr>
            <a:xfrm>
              <a:off x="13668053" y="2148234"/>
              <a:ext cx="1461108" cy="1317528"/>
            </a:xfrm>
            <a:custGeom>
              <a:rect b="b" l="l" r="r" t="t"/>
              <a:pathLst>
                <a:path extrusionOk="0" h="1317528" w="1461108">
                  <a:moveTo>
                    <a:pt x="1461108" y="0"/>
                  </a:moveTo>
                  <a:cubicBezTo>
                    <a:pt x="1312470" y="781749"/>
                    <a:pt x="1279340" y="1253957"/>
                    <a:pt x="988187" y="1306510"/>
                  </a:cubicBezTo>
                  <a:cubicBezTo>
                    <a:pt x="550460" y="1385519"/>
                    <a:pt x="107448" y="1013927"/>
                    <a:pt x="0" y="1008130"/>
                  </a:cubicBezTo>
                  <a:cubicBezTo>
                    <a:pt x="0" y="1008130"/>
                    <a:pt x="55418" y="1189411"/>
                    <a:pt x="45133" y="1190983"/>
                  </a:cubicBezTo>
                </a:path>
              </a:pathLst>
            </a:custGeom>
            <a:noFill/>
            <a:ln cap="rnd" cmpd="sng" w="508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938" name="Google Shape;938;p53"/>
            <p:cNvSpPr/>
            <p:nvPr/>
          </p:nvSpPr>
          <p:spPr>
            <a:xfrm>
              <a:off x="13668051" y="3089077"/>
              <a:ext cx="197962" cy="45119"/>
            </a:xfrm>
            <a:custGeom>
              <a:rect b="b" l="l" r="r" t="t"/>
              <a:pathLst>
                <a:path extrusionOk="0" h="45119" w="197962">
                  <a:moveTo>
                    <a:pt x="197962" y="0"/>
                  </a:moveTo>
                  <a:cubicBezTo>
                    <a:pt x="197962" y="0"/>
                    <a:pt x="57728" y="18093"/>
                    <a:pt x="0" y="45119"/>
                  </a:cubicBezTo>
                </a:path>
              </a:pathLst>
            </a:custGeom>
            <a:noFill/>
            <a:ln cap="rnd" cmpd="sng" w="508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sp>
        <p:nvSpPr>
          <p:cNvPr id="939" name="Google Shape;939;p53"/>
          <p:cNvSpPr/>
          <p:nvPr/>
        </p:nvSpPr>
        <p:spPr>
          <a:xfrm>
            <a:off x="1520825" y="997539"/>
            <a:ext cx="4083552" cy="1134659"/>
          </a:xfrm>
          <a:custGeom>
            <a:rect b="b" l="l" r="r" t="t"/>
            <a:pathLst>
              <a:path extrusionOk="0" h="1134659" w="4083552">
                <a:moveTo>
                  <a:pt x="4083553" y="21372"/>
                </a:moveTo>
                <a:cubicBezTo>
                  <a:pt x="4026719" y="6821"/>
                  <a:pt x="3969247" y="-663"/>
                  <a:pt x="3910502" y="46"/>
                </a:cubicBezTo>
                <a:cubicBezTo>
                  <a:pt x="3662795" y="3041"/>
                  <a:pt x="3436857" y="137432"/>
                  <a:pt x="3228523" y="256345"/>
                </a:cubicBezTo>
                <a:cubicBezTo>
                  <a:pt x="3007464" y="382515"/>
                  <a:pt x="2780166" y="518096"/>
                  <a:pt x="2523966" y="556977"/>
                </a:cubicBezTo>
                <a:cubicBezTo>
                  <a:pt x="2228622" y="601803"/>
                  <a:pt x="1934580" y="530748"/>
                  <a:pt x="1646720" y="471494"/>
                </a:cubicBezTo>
                <a:cubicBezTo>
                  <a:pt x="1351661" y="410757"/>
                  <a:pt x="1059912" y="371686"/>
                  <a:pt x="764786" y="453551"/>
                </a:cubicBezTo>
                <a:cubicBezTo>
                  <a:pt x="498296" y="527469"/>
                  <a:pt x="254849" y="662530"/>
                  <a:pt x="0" y="766438"/>
                </a:cubicBezTo>
                <a:moveTo>
                  <a:pt x="4083553" y="389592"/>
                </a:moveTo>
                <a:cubicBezTo>
                  <a:pt x="4026719" y="375031"/>
                  <a:pt x="3969247" y="367548"/>
                  <a:pt x="3910502" y="368266"/>
                </a:cubicBezTo>
                <a:cubicBezTo>
                  <a:pt x="3662795" y="371261"/>
                  <a:pt x="3436857" y="505652"/>
                  <a:pt x="3228523" y="624555"/>
                </a:cubicBezTo>
                <a:cubicBezTo>
                  <a:pt x="3007464" y="750735"/>
                  <a:pt x="2780166" y="886315"/>
                  <a:pt x="2523966" y="925198"/>
                </a:cubicBezTo>
                <a:cubicBezTo>
                  <a:pt x="2228622" y="970023"/>
                  <a:pt x="1934580" y="898967"/>
                  <a:pt x="1646720" y="839714"/>
                </a:cubicBezTo>
                <a:cubicBezTo>
                  <a:pt x="1351661" y="778977"/>
                  <a:pt x="1059912" y="739906"/>
                  <a:pt x="764786" y="821761"/>
                </a:cubicBezTo>
                <a:cubicBezTo>
                  <a:pt x="498296" y="895679"/>
                  <a:pt x="254849" y="1030751"/>
                  <a:pt x="0" y="1134659"/>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940" name="Google Shape;940;p53"/>
          <p:cNvSpPr txBox="1"/>
          <p:nvPr/>
        </p:nvSpPr>
        <p:spPr>
          <a:xfrm>
            <a:off x="3405926" y="5696925"/>
            <a:ext cx="7170000" cy="1176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People mentioned using </a:t>
            </a:r>
            <a:r>
              <a:rPr b="1" lang="en-US" sz="3200">
                <a:solidFill>
                  <a:schemeClr val="lt1"/>
                </a:solidFill>
                <a:latin typeface="Montserrat"/>
                <a:ea typeface="Montserrat"/>
                <a:cs typeface="Montserrat"/>
                <a:sym typeface="Montserrat"/>
              </a:rPr>
              <a:t>friend’s</a:t>
            </a:r>
            <a:r>
              <a:rPr lang="en-US" sz="3200">
                <a:solidFill>
                  <a:schemeClr val="lt1"/>
                </a:solidFill>
                <a:latin typeface="Montserrat Light"/>
                <a:ea typeface="Montserrat Light"/>
                <a:cs typeface="Montserrat Light"/>
                <a:sym typeface="Montserrat Light"/>
              </a:rPr>
              <a:t> rankings to </a:t>
            </a:r>
            <a:r>
              <a:rPr b="1" lang="en-US" sz="3200">
                <a:solidFill>
                  <a:schemeClr val="lt1"/>
                </a:solidFill>
                <a:latin typeface="Montserrat"/>
                <a:ea typeface="Montserrat"/>
                <a:cs typeface="Montserrat"/>
                <a:sym typeface="Montserrat"/>
              </a:rPr>
              <a:t>avoid bad content</a:t>
            </a:r>
            <a:endParaRPr b="1">
              <a:solidFill>
                <a:schemeClr val="lt1"/>
              </a:solidFill>
            </a:endParaRPr>
          </a:p>
        </p:txBody>
      </p:sp>
      <p:cxnSp>
        <p:nvCxnSpPr>
          <p:cNvPr id="941" name="Google Shape;941;p53"/>
          <p:cNvCxnSpPr/>
          <p:nvPr/>
        </p:nvCxnSpPr>
        <p:spPr>
          <a:xfrm>
            <a:off x="3003379" y="5804467"/>
            <a:ext cx="0" cy="1080000"/>
          </a:xfrm>
          <a:prstGeom prst="straightConnector1">
            <a:avLst/>
          </a:prstGeom>
          <a:noFill/>
          <a:ln cap="rnd" cmpd="sng" w="50800">
            <a:solidFill>
              <a:schemeClr val="accent2"/>
            </a:solidFill>
            <a:prstDash val="solid"/>
            <a:round/>
            <a:headEnd len="sm" w="sm" type="none"/>
            <a:tailEnd len="sm" w="sm" type="none"/>
          </a:ln>
        </p:spPr>
      </p:cxnSp>
      <p:sp>
        <p:nvSpPr>
          <p:cNvPr id="942" name="Google Shape;942;p53"/>
          <p:cNvSpPr/>
          <p:nvPr/>
        </p:nvSpPr>
        <p:spPr>
          <a:xfrm rot="8100000">
            <a:off x="1519806" y="6007288"/>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943" name="Google Shape;943;p53"/>
          <p:cNvSpPr txBox="1"/>
          <p:nvPr/>
        </p:nvSpPr>
        <p:spPr>
          <a:xfrm>
            <a:off x="3482127" y="4065975"/>
            <a:ext cx="6677400" cy="1176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People found it easier to pick </a:t>
            </a:r>
            <a:r>
              <a:rPr b="1" lang="en-US" sz="3200">
                <a:solidFill>
                  <a:schemeClr val="lt1"/>
                </a:solidFill>
                <a:latin typeface="Montserrat"/>
                <a:ea typeface="Montserrat"/>
                <a:cs typeface="Montserrat"/>
                <a:sym typeface="Montserrat"/>
              </a:rPr>
              <a:t>least </a:t>
            </a:r>
            <a:r>
              <a:rPr lang="en-US" sz="3200">
                <a:solidFill>
                  <a:schemeClr val="lt1"/>
                </a:solidFill>
                <a:latin typeface="Montserrat Light"/>
                <a:ea typeface="Montserrat Light"/>
                <a:cs typeface="Montserrat Light"/>
                <a:sym typeface="Montserrat Light"/>
              </a:rPr>
              <a:t>favorite</a:t>
            </a:r>
            <a:r>
              <a:rPr b="1" lang="en-US" sz="3200">
                <a:solidFill>
                  <a:schemeClr val="lt1"/>
                </a:solidFill>
                <a:latin typeface="Montserrat"/>
                <a:ea typeface="Montserrat"/>
                <a:cs typeface="Montserrat"/>
                <a:sym typeface="Montserrat"/>
              </a:rPr>
              <a:t> first</a:t>
            </a:r>
            <a:endParaRPr b="1">
              <a:solidFill>
                <a:schemeClr val="lt1"/>
              </a:solidFill>
            </a:endParaRPr>
          </a:p>
        </p:txBody>
      </p:sp>
      <p:cxnSp>
        <p:nvCxnSpPr>
          <p:cNvPr id="944" name="Google Shape;944;p53"/>
          <p:cNvCxnSpPr/>
          <p:nvPr/>
        </p:nvCxnSpPr>
        <p:spPr>
          <a:xfrm>
            <a:off x="3003379" y="4173531"/>
            <a:ext cx="0" cy="1080000"/>
          </a:xfrm>
          <a:prstGeom prst="straightConnector1">
            <a:avLst/>
          </a:prstGeom>
          <a:noFill/>
          <a:ln cap="rnd" cmpd="sng" w="50800">
            <a:solidFill>
              <a:schemeClr val="accent2"/>
            </a:solidFill>
            <a:prstDash val="solid"/>
            <a:round/>
            <a:headEnd len="sm" w="sm" type="none"/>
            <a:tailEnd len="sm" w="sm" type="none"/>
          </a:ln>
        </p:spPr>
      </p:cxnSp>
      <p:sp>
        <p:nvSpPr>
          <p:cNvPr id="945" name="Google Shape;945;p53"/>
          <p:cNvSpPr/>
          <p:nvPr/>
        </p:nvSpPr>
        <p:spPr>
          <a:xfrm rot="8100000">
            <a:off x="1596006" y="4376352"/>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946" name="Google Shape;946;p53"/>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Results</a:t>
            </a:r>
            <a:endParaRPr/>
          </a:p>
        </p:txBody>
      </p:sp>
      <p:sp>
        <p:nvSpPr>
          <p:cNvPr id="947" name="Google Shape;947;p53"/>
          <p:cNvSpPr txBox="1"/>
          <p:nvPr/>
        </p:nvSpPr>
        <p:spPr>
          <a:xfrm>
            <a:off x="3139572" y="2815863"/>
            <a:ext cx="5696700" cy="831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chemeClr val="accent5"/>
                </a:solidFill>
                <a:latin typeface="Playfair Display"/>
                <a:ea typeface="Playfair Display"/>
                <a:cs typeface="Playfair Display"/>
                <a:sym typeface="Playfair Display"/>
              </a:rPr>
              <a:t>Surprises</a:t>
            </a:r>
            <a:endParaRPr/>
          </a:p>
        </p:txBody>
      </p:sp>
      <p:sp>
        <p:nvSpPr>
          <p:cNvPr id="948" name="Google Shape;948;p53"/>
          <p:cNvSpPr txBox="1"/>
          <p:nvPr/>
        </p:nvSpPr>
        <p:spPr>
          <a:xfrm>
            <a:off x="3405926" y="7330575"/>
            <a:ext cx="7400100" cy="1176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People took into account </a:t>
            </a:r>
            <a:r>
              <a:rPr b="1" lang="en-US" sz="3200">
                <a:solidFill>
                  <a:schemeClr val="lt1"/>
                </a:solidFill>
                <a:latin typeface="Montserrat"/>
                <a:ea typeface="Montserrat"/>
                <a:cs typeface="Montserrat"/>
                <a:sym typeface="Montserrat"/>
              </a:rPr>
              <a:t>political correctness/ethics </a:t>
            </a:r>
            <a:r>
              <a:rPr lang="en-US" sz="3200">
                <a:solidFill>
                  <a:schemeClr val="lt1"/>
                </a:solidFill>
                <a:latin typeface="Montserrat Light"/>
                <a:ea typeface="Montserrat Light"/>
                <a:cs typeface="Montserrat Light"/>
                <a:sym typeface="Montserrat Light"/>
              </a:rPr>
              <a:t>when ranking</a:t>
            </a:r>
            <a:endParaRPr>
              <a:solidFill>
                <a:schemeClr val="lt1"/>
              </a:solidFill>
              <a:latin typeface="Montserrat Light"/>
              <a:ea typeface="Montserrat Light"/>
              <a:cs typeface="Montserrat Light"/>
              <a:sym typeface="Montserrat Light"/>
            </a:endParaRPr>
          </a:p>
        </p:txBody>
      </p:sp>
      <p:cxnSp>
        <p:nvCxnSpPr>
          <p:cNvPr id="949" name="Google Shape;949;p53"/>
          <p:cNvCxnSpPr/>
          <p:nvPr/>
        </p:nvCxnSpPr>
        <p:spPr>
          <a:xfrm>
            <a:off x="3003379" y="7438117"/>
            <a:ext cx="0" cy="1080000"/>
          </a:xfrm>
          <a:prstGeom prst="straightConnector1">
            <a:avLst/>
          </a:prstGeom>
          <a:noFill/>
          <a:ln cap="rnd" cmpd="sng" w="50800">
            <a:solidFill>
              <a:schemeClr val="accent2"/>
            </a:solidFill>
            <a:prstDash val="solid"/>
            <a:round/>
            <a:headEnd len="sm" w="sm" type="none"/>
            <a:tailEnd len="sm" w="sm" type="none"/>
          </a:ln>
        </p:spPr>
      </p:cxnSp>
      <p:sp>
        <p:nvSpPr>
          <p:cNvPr id="950" name="Google Shape;950;p53"/>
          <p:cNvSpPr/>
          <p:nvPr/>
        </p:nvSpPr>
        <p:spPr>
          <a:xfrm rot="8100000">
            <a:off x="1519806" y="7640938"/>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4" name="Shape 954"/>
        <p:cNvGrpSpPr/>
        <p:nvPr/>
      </p:nvGrpSpPr>
      <p:grpSpPr>
        <a:xfrm>
          <a:off x="0" y="0"/>
          <a:ext cx="0" cy="0"/>
          <a:chOff x="0" y="0"/>
          <a:chExt cx="0" cy="0"/>
        </a:xfrm>
      </p:grpSpPr>
      <p:sp>
        <p:nvSpPr>
          <p:cNvPr id="955" name="Google Shape;955;p54"/>
          <p:cNvSpPr/>
          <p:nvPr/>
        </p:nvSpPr>
        <p:spPr>
          <a:xfrm>
            <a:off x="11922675" y="3665200"/>
            <a:ext cx="10543200" cy="5432700"/>
          </a:xfrm>
          <a:prstGeom prst="roundRect">
            <a:avLst>
              <a:gd fmla="val 16667" name="adj"/>
            </a:avLst>
          </a:prstGeom>
          <a:solidFill>
            <a:srgbClr val="305391">
              <a:alpha val="265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956" name="Google Shape;956;p54"/>
          <p:cNvSpPr/>
          <p:nvPr/>
        </p:nvSpPr>
        <p:spPr>
          <a:xfrm>
            <a:off x="1073225" y="3665200"/>
            <a:ext cx="10277100" cy="5432700"/>
          </a:xfrm>
          <a:prstGeom prst="roundRect">
            <a:avLst>
              <a:gd fmla="val 16667" name="adj"/>
            </a:avLst>
          </a:prstGeom>
          <a:solidFill>
            <a:srgbClr val="305391">
              <a:alpha val="265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957" name="Google Shape;957;p54"/>
          <p:cNvSpPr/>
          <p:nvPr/>
        </p:nvSpPr>
        <p:spPr>
          <a:xfrm rot="10800000">
            <a:off x="10436837" y="5394892"/>
            <a:ext cx="18305106" cy="11715955"/>
          </a:xfrm>
          <a:custGeom>
            <a:rect b="b" l="l" r="r" t="t"/>
            <a:pathLst>
              <a:path extrusionOk="0" h="4283713" w="6692909">
                <a:moveTo>
                  <a:pt x="2456" y="4283714"/>
                </a:moveTo>
                <a:cubicBezTo>
                  <a:pt x="342395" y="4186208"/>
                  <a:pt x="511583" y="3648948"/>
                  <a:pt x="943680" y="3239095"/>
                </a:cubicBezTo>
                <a:cubicBezTo>
                  <a:pt x="1432062" y="2775867"/>
                  <a:pt x="2164987" y="2677734"/>
                  <a:pt x="3126974" y="2600791"/>
                </a:cubicBezTo>
                <a:cubicBezTo>
                  <a:pt x="4088962" y="2523857"/>
                  <a:pt x="3935987" y="2050329"/>
                  <a:pt x="4470029" y="1323402"/>
                </a:cubicBezTo>
                <a:cubicBezTo>
                  <a:pt x="5004071" y="596466"/>
                  <a:pt x="5141566" y="705185"/>
                  <a:pt x="5263647" y="567667"/>
                </a:cubicBezTo>
                <a:cubicBezTo>
                  <a:pt x="5385738" y="430149"/>
                  <a:pt x="6558709" y="154362"/>
                  <a:pt x="6558709" y="154362"/>
                </a:cubicBezTo>
                <a:lnTo>
                  <a:pt x="6692910" y="0"/>
                </a:lnTo>
                <a:lnTo>
                  <a:pt x="0" y="3833"/>
                </a:lnTo>
                <a:lnTo>
                  <a:pt x="2456" y="4283714"/>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accent1"/>
              </a:solidFill>
              <a:latin typeface="Montserrat Light"/>
              <a:ea typeface="Montserrat Light"/>
              <a:cs typeface="Montserrat Light"/>
              <a:sym typeface="Montserrat Light"/>
            </a:endParaRPr>
          </a:p>
        </p:txBody>
      </p:sp>
      <p:sp>
        <p:nvSpPr>
          <p:cNvPr id="958" name="Google Shape;958;p54"/>
          <p:cNvSpPr/>
          <p:nvPr/>
        </p:nvSpPr>
        <p:spPr>
          <a:xfrm rot="-7199224">
            <a:off x="19940903" y="-13651275"/>
            <a:ext cx="15377395" cy="18497891"/>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5">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nvGrpSpPr>
          <p:cNvPr id="959" name="Google Shape;959;p54"/>
          <p:cNvGrpSpPr/>
          <p:nvPr/>
        </p:nvGrpSpPr>
        <p:grpSpPr>
          <a:xfrm>
            <a:off x="16711066" y="599106"/>
            <a:ext cx="1461110" cy="1317528"/>
            <a:chOff x="13668051" y="2148234"/>
            <a:chExt cx="1461110" cy="1317528"/>
          </a:xfrm>
        </p:grpSpPr>
        <p:sp>
          <p:nvSpPr>
            <p:cNvPr id="960" name="Google Shape;960;p54"/>
            <p:cNvSpPr/>
            <p:nvPr/>
          </p:nvSpPr>
          <p:spPr>
            <a:xfrm>
              <a:off x="13668053" y="2148234"/>
              <a:ext cx="1461108" cy="1317528"/>
            </a:xfrm>
            <a:custGeom>
              <a:rect b="b" l="l" r="r" t="t"/>
              <a:pathLst>
                <a:path extrusionOk="0" h="1317528" w="1461108">
                  <a:moveTo>
                    <a:pt x="1461108" y="0"/>
                  </a:moveTo>
                  <a:cubicBezTo>
                    <a:pt x="1312470" y="781749"/>
                    <a:pt x="1279340" y="1253957"/>
                    <a:pt x="988187" y="1306510"/>
                  </a:cubicBezTo>
                  <a:cubicBezTo>
                    <a:pt x="550460" y="1385519"/>
                    <a:pt x="107448" y="1013927"/>
                    <a:pt x="0" y="1008130"/>
                  </a:cubicBezTo>
                  <a:cubicBezTo>
                    <a:pt x="0" y="1008130"/>
                    <a:pt x="55418" y="1189411"/>
                    <a:pt x="45133" y="1190983"/>
                  </a:cubicBezTo>
                </a:path>
              </a:pathLst>
            </a:custGeom>
            <a:noFill/>
            <a:ln cap="rnd" cmpd="sng" w="508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961" name="Google Shape;961;p54"/>
            <p:cNvSpPr/>
            <p:nvPr/>
          </p:nvSpPr>
          <p:spPr>
            <a:xfrm>
              <a:off x="13668051" y="3089077"/>
              <a:ext cx="197962" cy="45119"/>
            </a:xfrm>
            <a:custGeom>
              <a:rect b="b" l="l" r="r" t="t"/>
              <a:pathLst>
                <a:path extrusionOk="0" h="45119" w="197962">
                  <a:moveTo>
                    <a:pt x="197962" y="0"/>
                  </a:moveTo>
                  <a:cubicBezTo>
                    <a:pt x="197962" y="0"/>
                    <a:pt x="57728" y="18093"/>
                    <a:pt x="0" y="45119"/>
                  </a:cubicBezTo>
                </a:path>
              </a:pathLst>
            </a:custGeom>
            <a:noFill/>
            <a:ln cap="rnd" cmpd="sng" w="508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sp>
        <p:nvSpPr>
          <p:cNvPr id="962" name="Google Shape;962;p54"/>
          <p:cNvSpPr/>
          <p:nvPr/>
        </p:nvSpPr>
        <p:spPr>
          <a:xfrm>
            <a:off x="1520825" y="997539"/>
            <a:ext cx="4083552" cy="1134659"/>
          </a:xfrm>
          <a:custGeom>
            <a:rect b="b" l="l" r="r" t="t"/>
            <a:pathLst>
              <a:path extrusionOk="0" h="1134659" w="4083552">
                <a:moveTo>
                  <a:pt x="4083553" y="21372"/>
                </a:moveTo>
                <a:cubicBezTo>
                  <a:pt x="4026719" y="6821"/>
                  <a:pt x="3969247" y="-663"/>
                  <a:pt x="3910502" y="46"/>
                </a:cubicBezTo>
                <a:cubicBezTo>
                  <a:pt x="3662795" y="3041"/>
                  <a:pt x="3436857" y="137432"/>
                  <a:pt x="3228523" y="256345"/>
                </a:cubicBezTo>
                <a:cubicBezTo>
                  <a:pt x="3007464" y="382515"/>
                  <a:pt x="2780166" y="518096"/>
                  <a:pt x="2523966" y="556977"/>
                </a:cubicBezTo>
                <a:cubicBezTo>
                  <a:pt x="2228622" y="601803"/>
                  <a:pt x="1934580" y="530748"/>
                  <a:pt x="1646720" y="471494"/>
                </a:cubicBezTo>
                <a:cubicBezTo>
                  <a:pt x="1351661" y="410757"/>
                  <a:pt x="1059912" y="371686"/>
                  <a:pt x="764786" y="453551"/>
                </a:cubicBezTo>
                <a:cubicBezTo>
                  <a:pt x="498296" y="527469"/>
                  <a:pt x="254849" y="662530"/>
                  <a:pt x="0" y="766438"/>
                </a:cubicBezTo>
                <a:moveTo>
                  <a:pt x="4083553" y="389592"/>
                </a:moveTo>
                <a:cubicBezTo>
                  <a:pt x="4026719" y="375031"/>
                  <a:pt x="3969247" y="367548"/>
                  <a:pt x="3910502" y="368266"/>
                </a:cubicBezTo>
                <a:cubicBezTo>
                  <a:pt x="3662795" y="371261"/>
                  <a:pt x="3436857" y="505652"/>
                  <a:pt x="3228523" y="624555"/>
                </a:cubicBezTo>
                <a:cubicBezTo>
                  <a:pt x="3007464" y="750735"/>
                  <a:pt x="2780166" y="886315"/>
                  <a:pt x="2523966" y="925198"/>
                </a:cubicBezTo>
                <a:cubicBezTo>
                  <a:pt x="2228622" y="970023"/>
                  <a:pt x="1934580" y="898967"/>
                  <a:pt x="1646720" y="839714"/>
                </a:cubicBezTo>
                <a:cubicBezTo>
                  <a:pt x="1351661" y="778977"/>
                  <a:pt x="1059912" y="739906"/>
                  <a:pt x="764786" y="821761"/>
                </a:cubicBezTo>
                <a:cubicBezTo>
                  <a:pt x="498296" y="895679"/>
                  <a:pt x="254849" y="1030751"/>
                  <a:pt x="0" y="1134659"/>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963" name="Google Shape;963;p54"/>
          <p:cNvSpPr txBox="1"/>
          <p:nvPr/>
        </p:nvSpPr>
        <p:spPr>
          <a:xfrm>
            <a:off x="14441794" y="6535114"/>
            <a:ext cx="8440800" cy="1176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Thinking of 5 shows/movies at once could be </a:t>
            </a:r>
            <a:r>
              <a:rPr b="1" lang="en-US" sz="3200">
                <a:solidFill>
                  <a:schemeClr val="lt1"/>
                </a:solidFill>
                <a:latin typeface="Montserrat"/>
                <a:ea typeface="Montserrat"/>
                <a:cs typeface="Montserrat"/>
                <a:sym typeface="Montserrat"/>
              </a:rPr>
              <a:t>overwhelming</a:t>
            </a:r>
            <a:endParaRPr b="1">
              <a:solidFill>
                <a:schemeClr val="lt1"/>
              </a:solidFill>
            </a:endParaRPr>
          </a:p>
        </p:txBody>
      </p:sp>
      <p:cxnSp>
        <p:nvCxnSpPr>
          <p:cNvPr id="964" name="Google Shape;964;p54"/>
          <p:cNvCxnSpPr/>
          <p:nvPr/>
        </p:nvCxnSpPr>
        <p:spPr>
          <a:xfrm>
            <a:off x="13943522" y="6642667"/>
            <a:ext cx="0" cy="1080000"/>
          </a:xfrm>
          <a:prstGeom prst="straightConnector1">
            <a:avLst/>
          </a:prstGeom>
          <a:noFill/>
          <a:ln cap="rnd" cmpd="sng" w="50800">
            <a:solidFill>
              <a:schemeClr val="accent2"/>
            </a:solidFill>
            <a:prstDash val="solid"/>
            <a:round/>
            <a:headEnd len="sm" w="sm" type="none"/>
            <a:tailEnd len="sm" w="sm" type="none"/>
          </a:ln>
        </p:spPr>
      </p:cxnSp>
      <p:sp>
        <p:nvSpPr>
          <p:cNvPr id="965" name="Google Shape;965;p54"/>
          <p:cNvSpPr/>
          <p:nvPr/>
        </p:nvSpPr>
        <p:spPr>
          <a:xfrm rot="8100000">
            <a:off x="12459949" y="6845488"/>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966" name="Google Shape;966;p54"/>
          <p:cNvSpPr txBox="1"/>
          <p:nvPr/>
        </p:nvSpPr>
        <p:spPr>
          <a:xfrm>
            <a:off x="3405926" y="5696925"/>
            <a:ext cx="7170000" cy="1176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People mentioned using </a:t>
            </a:r>
            <a:r>
              <a:rPr b="1" lang="en-US" sz="3200">
                <a:solidFill>
                  <a:schemeClr val="lt1"/>
                </a:solidFill>
                <a:latin typeface="Montserrat"/>
                <a:ea typeface="Montserrat"/>
                <a:cs typeface="Montserrat"/>
                <a:sym typeface="Montserrat"/>
              </a:rPr>
              <a:t>friend’s</a:t>
            </a:r>
            <a:r>
              <a:rPr lang="en-US" sz="3200">
                <a:solidFill>
                  <a:schemeClr val="lt1"/>
                </a:solidFill>
                <a:latin typeface="Montserrat Light"/>
                <a:ea typeface="Montserrat Light"/>
                <a:cs typeface="Montserrat Light"/>
                <a:sym typeface="Montserrat Light"/>
              </a:rPr>
              <a:t> rankings to </a:t>
            </a:r>
            <a:r>
              <a:rPr b="1" lang="en-US" sz="3200">
                <a:solidFill>
                  <a:schemeClr val="lt1"/>
                </a:solidFill>
                <a:latin typeface="Montserrat"/>
                <a:ea typeface="Montserrat"/>
                <a:cs typeface="Montserrat"/>
                <a:sym typeface="Montserrat"/>
              </a:rPr>
              <a:t>avoid bad content</a:t>
            </a:r>
            <a:endParaRPr b="1">
              <a:solidFill>
                <a:schemeClr val="lt1"/>
              </a:solidFill>
            </a:endParaRPr>
          </a:p>
        </p:txBody>
      </p:sp>
      <p:cxnSp>
        <p:nvCxnSpPr>
          <p:cNvPr id="967" name="Google Shape;967;p54"/>
          <p:cNvCxnSpPr/>
          <p:nvPr/>
        </p:nvCxnSpPr>
        <p:spPr>
          <a:xfrm>
            <a:off x="3003379" y="5804467"/>
            <a:ext cx="0" cy="1080000"/>
          </a:xfrm>
          <a:prstGeom prst="straightConnector1">
            <a:avLst/>
          </a:prstGeom>
          <a:noFill/>
          <a:ln cap="rnd" cmpd="sng" w="50800">
            <a:solidFill>
              <a:schemeClr val="accent2"/>
            </a:solidFill>
            <a:prstDash val="solid"/>
            <a:round/>
            <a:headEnd len="sm" w="sm" type="none"/>
            <a:tailEnd len="sm" w="sm" type="none"/>
          </a:ln>
        </p:spPr>
      </p:cxnSp>
      <p:sp>
        <p:nvSpPr>
          <p:cNvPr id="968" name="Google Shape;968;p54"/>
          <p:cNvSpPr/>
          <p:nvPr/>
        </p:nvSpPr>
        <p:spPr>
          <a:xfrm rot="8100000">
            <a:off x="1519806" y="6007288"/>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969" name="Google Shape;969;p54"/>
          <p:cNvSpPr txBox="1"/>
          <p:nvPr/>
        </p:nvSpPr>
        <p:spPr>
          <a:xfrm>
            <a:off x="14441800" y="4675575"/>
            <a:ext cx="7827000" cy="1176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People are most interested in </a:t>
            </a:r>
            <a:r>
              <a:rPr b="1" lang="en-US" sz="3200">
                <a:solidFill>
                  <a:schemeClr val="lt1"/>
                </a:solidFill>
                <a:latin typeface="Montserrat"/>
                <a:ea typeface="Montserrat"/>
                <a:cs typeface="Montserrat"/>
                <a:sym typeface="Montserrat"/>
              </a:rPr>
              <a:t>friends’ </a:t>
            </a:r>
            <a:r>
              <a:rPr lang="en-US" sz="3200">
                <a:solidFill>
                  <a:schemeClr val="lt1"/>
                </a:solidFill>
                <a:latin typeface="Montserrat Light"/>
                <a:ea typeface="Montserrat Light"/>
                <a:cs typeface="Montserrat Light"/>
                <a:sym typeface="Montserrat Light"/>
              </a:rPr>
              <a:t>ranking of </a:t>
            </a:r>
            <a:r>
              <a:rPr b="1" lang="en-US" sz="3200">
                <a:solidFill>
                  <a:schemeClr val="lt1"/>
                </a:solidFill>
                <a:latin typeface="Montserrat"/>
                <a:ea typeface="Montserrat"/>
                <a:cs typeface="Montserrat"/>
                <a:sym typeface="Montserrat"/>
              </a:rPr>
              <a:t>shared </a:t>
            </a:r>
            <a:r>
              <a:rPr lang="en-US" sz="3200">
                <a:solidFill>
                  <a:schemeClr val="lt1"/>
                </a:solidFill>
                <a:latin typeface="Montserrat Light"/>
                <a:ea typeface="Montserrat Light"/>
                <a:cs typeface="Montserrat Light"/>
                <a:sym typeface="Montserrat Light"/>
              </a:rPr>
              <a:t>shows/movies</a:t>
            </a:r>
            <a:endParaRPr>
              <a:solidFill>
                <a:schemeClr val="lt1"/>
              </a:solidFill>
            </a:endParaRPr>
          </a:p>
        </p:txBody>
      </p:sp>
      <p:cxnSp>
        <p:nvCxnSpPr>
          <p:cNvPr id="970" name="Google Shape;970;p54"/>
          <p:cNvCxnSpPr/>
          <p:nvPr/>
        </p:nvCxnSpPr>
        <p:spPr>
          <a:xfrm>
            <a:off x="13943522" y="4783131"/>
            <a:ext cx="0" cy="1080000"/>
          </a:xfrm>
          <a:prstGeom prst="straightConnector1">
            <a:avLst/>
          </a:prstGeom>
          <a:noFill/>
          <a:ln cap="rnd" cmpd="sng" w="50800">
            <a:solidFill>
              <a:schemeClr val="accent2"/>
            </a:solidFill>
            <a:prstDash val="solid"/>
            <a:round/>
            <a:headEnd len="sm" w="sm" type="none"/>
            <a:tailEnd len="sm" w="sm" type="none"/>
          </a:ln>
        </p:spPr>
      </p:cxnSp>
      <p:sp>
        <p:nvSpPr>
          <p:cNvPr id="971" name="Google Shape;971;p54"/>
          <p:cNvSpPr/>
          <p:nvPr/>
        </p:nvSpPr>
        <p:spPr>
          <a:xfrm rot="8100000">
            <a:off x="12459949" y="4985952"/>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972" name="Google Shape;972;p54"/>
          <p:cNvSpPr txBox="1"/>
          <p:nvPr/>
        </p:nvSpPr>
        <p:spPr>
          <a:xfrm>
            <a:off x="3482127" y="4065975"/>
            <a:ext cx="6677400" cy="1176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People found it easier to pick </a:t>
            </a:r>
            <a:r>
              <a:rPr b="1" lang="en-US" sz="3200">
                <a:solidFill>
                  <a:schemeClr val="lt1"/>
                </a:solidFill>
                <a:latin typeface="Montserrat"/>
                <a:ea typeface="Montserrat"/>
                <a:cs typeface="Montserrat"/>
                <a:sym typeface="Montserrat"/>
              </a:rPr>
              <a:t>least </a:t>
            </a:r>
            <a:r>
              <a:rPr lang="en-US" sz="3200">
                <a:solidFill>
                  <a:schemeClr val="lt1"/>
                </a:solidFill>
                <a:latin typeface="Montserrat Light"/>
                <a:ea typeface="Montserrat Light"/>
                <a:cs typeface="Montserrat Light"/>
                <a:sym typeface="Montserrat Light"/>
              </a:rPr>
              <a:t>favorite</a:t>
            </a:r>
            <a:r>
              <a:rPr b="1" lang="en-US" sz="3200">
                <a:solidFill>
                  <a:schemeClr val="lt1"/>
                </a:solidFill>
                <a:latin typeface="Montserrat"/>
                <a:ea typeface="Montserrat"/>
                <a:cs typeface="Montserrat"/>
                <a:sym typeface="Montserrat"/>
              </a:rPr>
              <a:t> first</a:t>
            </a:r>
            <a:endParaRPr b="1">
              <a:solidFill>
                <a:schemeClr val="lt1"/>
              </a:solidFill>
            </a:endParaRPr>
          </a:p>
        </p:txBody>
      </p:sp>
      <p:cxnSp>
        <p:nvCxnSpPr>
          <p:cNvPr id="973" name="Google Shape;973;p54"/>
          <p:cNvCxnSpPr/>
          <p:nvPr/>
        </p:nvCxnSpPr>
        <p:spPr>
          <a:xfrm>
            <a:off x="3003379" y="4173531"/>
            <a:ext cx="0" cy="1080000"/>
          </a:xfrm>
          <a:prstGeom prst="straightConnector1">
            <a:avLst/>
          </a:prstGeom>
          <a:noFill/>
          <a:ln cap="rnd" cmpd="sng" w="50800">
            <a:solidFill>
              <a:schemeClr val="accent2"/>
            </a:solidFill>
            <a:prstDash val="solid"/>
            <a:round/>
            <a:headEnd len="sm" w="sm" type="none"/>
            <a:tailEnd len="sm" w="sm" type="none"/>
          </a:ln>
        </p:spPr>
      </p:cxnSp>
      <p:sp>
        <p:nvSpPr>
          <p:cNvPr id="974" name="Google Shape;974;p54"/>
          <p:cNvSpPr/>
          <p:nvPr/>
        </p:nvSpPr>
        <p:spPr>
          <a:xfrm rot="8100000">
            <a:off x="1596006" y="4376352"/>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975" name="Google Shape;975;p54"/>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Results</a:t>
            </a:r>
            <a:endParaRPr/>
          </a:p>
        </p:txBody>
      </p:sp>
      <p:sp>
        <p:nvSpPr>
          <p:cNvPr id="976" name="Google Shape;976;p54"/>
          <p:cNvSpPr txBox="1"/>
          <p:nvPr/>
        </p:nvSpPr>
        <p:spPr>
          <a:xfrm>
            <a:off x="3139572" y="2815863"/>
            <a:ext cx="5696700" cy="831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chemeClr val="accent5"/>
                </a:solidFill>
                <a:latin typeface="Playfair Display"/>
                <a:ea typeface="Playfair Display"/>
                <a:cs typeface="Playfair Display"/>
                <a:sym typeface="Playfair Display"/>
              </a:rPr>
              <a:t>Surprises</a:t>
            </a:r>
            <a:endParaRPr/>
          </a:p>
        </p:txBody>
      </p:sp>
      <p:sp>
        <p:nvSpPr>
          <p:cNvPr id="977" name="Google Shape;977;p54"/>
          <p:cNvSpPr txBox="1"/>
          <p:nvPr/>
        </p:nvSpPr>
        <p:spPr>
          <a:xfrm flipH="1">
            <a:off x="14440879" y="2814863"/>
            <a:ext cx="5696700" cy="831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chemeClr val="accent3"/>
                </a:solidFill>
                <a:latin typeface="Playfair Display"/>
                <a:ea typeface="Playfair Display"/>
                <a:cs typeface="Playfair Display"/>
                <a:sym typeface="Playfair Display"/>
              </a:rPr>
              <a:t>New Learnings</a:t>
            </a:r>
            <a:endParaRPr/>
          </a:p>
        </p:txBody>
      </p:sp>
      <p:sp>
        <p:nvSpPr>
          <p:cNvPr id="978" name="Google Shape;978;p54"/>
          <p:cNvSpPr txBox="1"/>
          <p:nvPr/>
        </p:nvSpPr>
        <p:spPr>
          <a:xfrm>
            <a:off x="3405926" y="7330575"/>
            <a:ext cx="7400100" cy="1176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People took into account </a:t>
            </a:r>
            <a:r>
              <a:rPr b="1" lang="en-US" sz="3200">
                <a:solidFill>
                  <a:schemeClr val="lt1"/>
                </a:solidFill>
                <a:latin typeface="Montserrat"/>
                <a:ea typeface="Montserrat"/>
                <a:cs typeface="Montserrat"/>
                <a:sym typeface="Montserrat"/>
              </a:rPr>
              <a:t>political correctness/ethics </a:t>
            </a:r>
            <a:r>
              <a:rPr lang="en-US" sz="3200">
                <a:solidFill>
                  <a:schemeClr val="lt1"/>
                </a:solidFill>
                <a:latin typeface="Montserrat Light"/>
                <a:ea typeface="Montserrat Light"/>
                <a:cs typeface="Montserrat Light"/>
                <a:sym typeface="Montserrat Light"/>
              </a:rPr>
              <a:t>when ranking</a:t>
            </a:r>
            <a:endParaRPr>
              <a:solidFill>
                <a:schemeClr val="lt1"/>
              </a:solidFill>
              <a:latin typeface="Montserrat Light"/>
              <a:ea typeface="Montserrat Light"/>
              <a:cs typeface="Montserrat Light"/>
              <a:sym typeface="Montserrat Light"/>
            </a:endParaRPr>
          </a:p>
        </p:txBody>
      </p:sp>
      <p:cxnSp>
        <p:nvCxnSpPr>
          <p:cNvPr id="979" name="Google Shape;979;p54"/>
          <p:cNvCxnSpPr/>
          <p:nvPr/>
        </p:nvCxnSpPr>
        <p:spPr>
          <a:xfrm>
            <a:off x="3003379" y="7438117"/>
            <a:ext cx="0" cy="1080000"/>
          </a:xfrm>
          <a:prstGeom prst="straightConnector1">
            <a:avLst/>
          </a:prstGeom>
          <a:noFill/>
          <a:ln cap="rnd" cmpd="sng" w="50800">
            <a:solidFill>
              <a:schemeClr val="accent2"/>
            </a:solidFill>
            <a:prstDash val="solid"/>
            <a:round/>
            <a:headEnd len="sm" w="sm" type="none"/>
            <a:tailEnd len="sm" w="sm" type="none"/>
          </a:ln>
        </p:spPr>
      </p:cxnSp>
      <p:sp>
        <p:nvSpPr>
          <p:cNvPr id="980" name="Google Shape;980;p54"/>
          <p:cNvSpPr/>
          <p:nvPr/>
        </p:nvSpPr>
        <p:spPr>
          <a:xfrm rot="8100000">
            <a:off x="1519806" y="7640938"/>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4" name="Shape 984"/>
        <p:cNvGrpSpPr/>
        <p:nvPr/>
      </p:nvGrpSpPr>
      <p:grpSpPr>
        <a:xfrm>
          <a:off x="0" y="0"/>
          <a:ext cx="0" cy="0"/>
          <a:chOff x="0" y="0"/>
          <a:chExt cx="0" cy="0"/>
        </a:xfrm>
      </p:grpSpPr>
      <p:sp>
        <p:nvSpPr>
          <p:cNvPr id="985" name="Google Shape;985;p55"/>
          <p:cNvSpPr/>
          <p:nvPr/>
        </p:nvSpPr>
        <p:spPr>
          <a:xfrm>
            <a:off x="11922675" y="3665200"/>
            <a:ext cx="10543200" cy="5432700"/>
          </a:xfrm>
          <a:prstGeom prst="roundRect">
            <a:avLst>
              <a:gd fmla="val 16667" name="adj"/>
            </a:avLst>
          </a:prstGeom>
          <a:solidFill>
            <a:srgbClr val="305391">
              <a:alpha val="265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986" name="Google Shape;986;p55"/>
          <p:cNvSpPr/>
          <p:nvPr/>
        </p:nvSpPr>
        <p:spPr>
          <a:xfrm>
            <a:off x="1073225" y="3665200"/>
            <a:ext cx="10277100" cy="5432700"/>
          </a:xfrm>
          <a:prstGeom prst="roundRect">
            <a:avLst>
              <a:gd fmla="val 16667" name="adj"/>
            </a:avLst>
          </a:prstGeom>
          <a:solidFill>
            <a:srgbClr val="305391">
              <a:alpha val="265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987" name="Google Shape;987;p55"/>
          <p:cNvSpPr/>
          <p:nvPr/>
        </p:nvSpPr>
        <p:spPr>
          <a:xfrm rot="10800000">
            <a:off x="10436837" y="5394892"/>
            <a:ext cx="18305106" cy="11715955"/>
          </a:xfrm>
          <a:custGeom>
            <a:rect b="b" l="l" r="r" t="t"/>
            <a:pathLst>
              <a:path extrusionOk="0" h="4283713" w="6692909">
                <a:moveTo>
                  <a:pt x="2456" y="4283714"/>
                </a:moveTo>
                <a:cubicBezTo>
                  <a:pt x="342395" y="4186208"/>
                  <a:pt x="511583" y="3648948"/>
                  <a:pt x="943680" y="3239095"/>
                </a:cubicBezTo>
                <a:cubicBezTo>
                  <a:pt x="1432062" y="2775867"/>
                  <a:pt x="2164987" y="2677734"/>
                  <a:pt x="3126974" y="2600791"/>
                </a:cubicBezTo>
                <a:cubicBezTo>
                  <a:pt x="4088962" y="2523857"/>
                  <a:pt x="3935987" y="2050329"/>
                  <a:pt x="4470029" y="1323402"/>
                </a:cubicBezTo>
                <a:cubicBezTo>
                  <a:pt x="5004071" y="596466"/>
                  <a:pt x="5141566" y="705185"/>
                  <a:pt x="5263647" y="567667"/>
                </a:cubicBezTo>
                <a:cubicBezTo>
                  <a:pt x="5385738" y="430149"/>
                  <a:pt x="6558709" y="154362"/>
                  <a:pt x="6558709" y="154362"/>
                </a:cubicBezTo>
                <a:lnTo>
                  <a:pt x="6692910" y="0"/>
                </a:lnTo>
                <a:lnTo>
                  <a:pt x="0" y="3833"/>
                </a:lnTo>
                <a:lnTo>
                  <a:pt x="2456" y="4283714"/>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accent1"/>
              </a:solidFill>
              <a:latin typeface="Montserrat Light"/>
              <a:ea typeface="Montserrat Light"/>
              <a:cs typeface="Montserrat Light"/>
              <a:sym typeface="Montserrat Light"/>
            </a:endParaRPr>
          </a:p>
        </p:txBody>
      </p:sp>
      <p:sp>
        <p:nvSpPr>
          <p:cNvPr id="988" name="Google Shape;988;p55"/>
          <p:cNvSpPr/>
          <p:nvPr/>
        </p:nvSpPr>
        <p:spPr>
          <a:xfrm rot="-7199224">
            <a:off x="19940903" y="-13651275"/>
            <a:ext cx="15377395" cy="18497891"/>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5">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nvGrpSpPr>
          <p:cNvPr id="989" name="Google Shape;989;p55"/>
          <p:cNvGrpSpPr/>
          <p:nvPr/>
        </p:nvGrpSpPr>
        <p:grpSpPr>
          <a:xfrm>
            <a:off x="16711066" y="599106"/>
            <a:ext cx="1461110" cy="1317528"/>
            <a:chOff x="13668051" y="2148234"/>
            <a:chExt cx="1461110" cy="1317528"/>
          </a:xfrm>
        </p:grpSpPr>
        <p:sp>
          <p:nvSpPr>
            <p:cNvPr id="990" name="Google Shape;990;p55"/>
            <p:cNvSpPr/>
            <p:nvPr/>
          </p:nvSpPr>
          <p:spPr>
            <a:xfrm>
              <a:off x="13668053" y="2148234"/>
              <a:ext cx="1461108" cy="1317528"/>
            </a:xfrm>
            <a:custGeom>
              <a:rect b="b" l="l" r="r" t="t"/>
              <a:pathLst>
                <a:path extrusionOk="0" h="1317528" w="1461108">
                  <a:moveTo>
                    <a:pt x="1461108" y="0"/>
                  </a:moveTo>
                  <a:cubicBezTo>
                    <a:pt x="1312470" y="781749"/>
                    <a:pt x="1279340" y="1253957"/>
                    <a:pt x="988187" y="1306510"/>
                  </a:cubicBezTo>
                  <a:cubicBezTo>
                    <a:pt x="550460" y="1385519"/>
                    <a:pt x="107448" y="1013927"/>
                    <a:pt x="0" y="1008130"/>
                  </a:cubicBezTo>
                  <a:cubicBezTo>
                    <a:pt x="0" y="1008130"/>
                    <a:pt x="55418" y="1189411"/>
                    <a:pt x="45133" y="1190983"/>
                  </a:cubicBezTo>
                </a:path>
              </a:pathLst>
            </a:custGeom>
            <a:noFill/>
            <a:ln cap="rnd" cmpd="sng" w="508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991" name="Google Shape;991;p55"/>
            <p:cNvSpPr/>
            <p:nvPr/>
          </p:nvSpPr>
          <p:spPr>
            <a:xfrm>
              <a:off x="13668051" y="3089077"/>
              <a:ext cx="197962" cy="45119"/>
            </a:xfrm>
            <a:custGeom>
              <a:rect b="b" l="l" r="r" t="t"/>
              <a:pathLst>
                <a:path extrusionOk="0" h="45119" w="197962">
                  <a:moveTo>
                    <a:pt x="197962" y="0"/>
                  </a:moveTo>
                  <a:cubicBezTo>
                    <a:pt x="197962" y="0"/>
                    <a:pt x="57728" y="18093"/>
                    <a:pt x="0" y="45119"/>
                  </a:cubicBezTo>
                </a:path>
              </a:pathLst>
            </a:custGeom>
            <a:noFill/>
            <a:ln cap="rnd" cmpd="sng" w="508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sp>
        <p:nvSpPr>
          <p:cNvPr id="992" name="Google Shape;992;p55"/>
          <p:cNvSpPr/>
          <p:nvPr/>
        </p:nvSpPr>
        <p:spPr>
          <a:xfrm>
            <a:off x="1520825" y="997539"/>
            <a:ext cx="4083552" cy="1134659"/>
          </a:xfrm>
          <a:custGeom>
            <a:rect b="b" l="l" r="r" t="t"/>
            <a:pathLst>
              <a:path extrusionOk="0" h="1134659" w="4083552">
                <a:moveTo>
                  <a:pt x="4083553" y="21372"/>
                </a:moveTo>
                <a:cubicBezTo>
                  <a:pt x="4026719" y="6821"/>
                  <a:pt x="3969247" y="-663"/>
                  <a:pt x="3910502" y="46"/>
                </a:cubicBezTo>
                <a:cubicBezTo>
                  <a:pt x="3662795" y="3041"/>
                  <a:pt x="3436857" y="137432"/>
                  <a:pt x="3228523" y="256345"/>
                </a:cubicBezTo>
                <a:cubicBezTo>
                  <a:pt x="3007464" y="382515"/>
                  <a:pt x="2780166" y="518096"/>
                  <a:pt x="2523966" y="556977"/>
                </a:cubicBezTo>
                <a:cubicBezTo>
                  <a:pt x="2228622" y="601803"/>
                  <a:pt x="1934580" y="530748"/>
                  <a:pt x="1646720" y="471494"/>
                </a:cubicBezTo>
                <a:cubicBezTo>
                  <a:pt x="1351661" y="410757"/>
                  <a:pt x="1059912" y="371686"/>
                  <a:pt x="764786" y="453551"/>
                </a:cubicBezTo>
                <a:cubicBezTo>
                  <a:pt x="498296" y="527469"/>
                  <a:pt x="254849" y="662530"/>
                  <a:pt x="0" y="766438"/>
                </a:cubicBezTo>
                <a:moveTo>
                  <a:pt x="4083553" y="389592"/>
                </a:moveTo>
                <a:cubicBezTo>
                  <a:pt x="4026719" y="375031"/>
                  <a:pt x="3969247" y="367548"/>
                  <a:pt x="3910502" y="368266"/>
                </a:cubicBezTo>
                <a:cubicBezTo>
                  <a:pt x="3662795" y="371261"/>
                  <a:pt x="3436857" y="505652"/>
                  <a:pt x="3228523" y="624555"/>
                </a:cubicBezTo>
                <a:cubicBezTo>
                  <a:pt x="3007464" y="750735"/>
                  <a:pt x="2780166" y="886315"/>
                  <a:pt x="2523966" y="925198"/>
                </a:cubicBezTo>
                <a:cubicBezTo>
                  <a:pt x="2228622" y="970023"/>
                  <a:pt x="1934580" y="898967"/>
                  <a:pt x="1646720" y="839714"/>
                </a:cubicBezTo>
                <a:cubicBezTo>
                  <a:pt x="1351661" y="778977"/>
                  <a:pt x="1059912" y="739906"/>
                  <a:pt x="764786" y="821761"/>
                </a:cubicBezTo>
                <a:cubicBezTo>
                  <a:pt x="498296" y="895679"/>
                  <a:pt x="254849" y="1030751"/>
                  <a:pt x="0" y="1134659"/>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993" name="Google Shape;993;p55"/>
          <p:cNvSpPr txBox="1"/>
          <p:nvPr/>
        </p:nvSpPr>
        <p:spPr>
          <a:xfrm>
            <a:off x="14441794" y="6535114"/>
            <a:ext cx="8440800" cy="1176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Thinking of 5 shows/movies at once could be </a:t>
            </a:r>
            <a:r>
              <a:rPr b="1" lang="en-US" sz="3200">
                <a:solidFill>
                  <a:schemeClr val="lt1"/>
                </a:solidFill>
                <a:latin typeface="Montserrat"/>
                <a:ea typeface="Montserrat"/>
                <a:cs typeface="Montserrat"/>
                <a:sym typeface="Montserrat"/>
              </a:rPr>
              <a:t>overwhelming</a:t>
            </a:r>
            <a:endParaRPr b="1">
              <a:solidFill>
                <a:schemeClr val="lt1"/>
              </a:solidFill>
            </a:endParaRPr>
          </a:p>
        </p:txBody>
      </p:sp>
      <p:cxnSp>
        <p:nvCxnSpPr>
          <p:cNvPr id="994" name="Google Shape;994;p55"/>
          <p:cNvCxnSpPr/>
          <p:nvPr/>
        </p:nvCxnSpPr>
        <p:spPr>
          <a:xfrm>
            <a:off x="13943522" y="6642667"/>
            <a:ext cx="0" cy="1080000"/>
          </a:xfrm>
          <a:prstGeom prst="straightConnector1">
            <a:avLst/>
          </a:prstGeom>
          <a:noFill/>
          <a:ln cap="rnd" cmpd="sng" w="50800">
            <a:solidFill>
              <a:schemeClr val="accent2"/>
            </a:solidFill>
            <a:prstDash val="solid"/>
            <a:round/>
            <a:headEnd len="sm" w="sm" type="none"/>
            <a:tailEnd len="sm" w="sm" type="none"/>
          </a:ln>
        </p:spPr>
      </p:cxnSp>
      <p:sp>
        <p:nvSpPr>
          <p:cNvPr id="995" name="Google Shape;995;p55"/>
          <p:cNvSpPr/>
          <p:nvPr/>
        </p:nvSpPr>
        <p:spPr>
          <a:xfrm rot="8100000">
            <a:off x="12459949" y="6845488"/>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996" name="Google Shape;996;p55"/>
          <p:cNvSpPr txBox="1"/>
          <p:nvPr/>
        </p:nvSpPr>
        <p:spPr>
          <a:xfrm>
            <a:off x="3405926" y="5696925"/>
            <a:ext cx="7170000" cy="1176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People mentioned using </a:t>
            </a:r>
            <a:r>
              <a:rPr b="1" lang="en-US" sz="3200">
                <a:solidFill>
                  <a:schemeClr val="lt1"/>
                </a:solidFill>
                <a:latin typeface="Montserrat"/>
                <a:ea typeface="Montserrat"/>
                <a:cs typeface="Montserrat"/>
                <a:sym typeface="Montserrat"/>
              </a:rPr>
              <a:t>friend’s</a:t>
            </a:r>
            <a:r>
              <a:rPr lang="en-US" sz="3200">
                <a:solidFill>
                  <a:schemeClr val="lt1"/>
                </a:solidFill>
                <a:latin typeface="Montserrat Light"/>
                <a:ea typeface="Montserrat Light"/>
                <a:cs typeface="Montserrat Light"/>
                <a:sym typeface="Montserrat Light"/>
              </a:rPr>
              <a:t> rankings to </a:t>
            </a:r>
            <a:r>
              <a:rPr b="1" lang="en-US" sz="3200">
                <a:solidFill>
                  <a:schemeClr val="lt1"/>
                </a:solidFill>
                <a:latin typeface="Montserrat"/>
                <a:ea typeface="Montserrat"/>
                <a:cs typeface="Montserrat"/>
                <a:sym typeface="Montserrat"/>
              </a:rPr>
              <a:t>avoid bad content</a:t>
            </a:r>
            <a:endParaRPr b="1">
              <a:solidFill>
                <a:schemeClr val="lt1"/>
              </a:solidFill>
            </a:endParaRPr>
          </a:p>
        </p:txBody>
      </p:sp>
      <p:cxnSp>
        <p:nvCxnSpPr>
          <p:cNvPr id="997" name="Google Shape;997;p55"/>
          <p:cNvCxnSpPr/>
          <p:nvPr/>
        </p:nvCxnSpPr>
        <p:spPr>
          <a:xfrm>
            <a:off x="3003379" y="5804467"/>
            <a:ext cx="0" cy="1080000"/>
          </a:xfrm>
          <a:prstGeom prst="straightConnector1">
            <a:avLst/>
          </a:prstGeom>
          <a:noFill/>
          <a:ln cap="rnd" cmpd="sng" w="50800">
            <a:solidFill>
              <a:schemeClr val="accent2"/>
            </a:solidFill>
            <a:prstDash val="solid"/>
            <a:round/>
            <a:headEnd len="sm" w="sm" type="none"/>
            <a:tailEnd len="sm" w="sm" type="none"/>
          </a:ln>
        </p:spPr>
      </p:cxnSp>
      <p:sp>
        <p:nvSpPr>
          <p:cNvPr id="998" name="Google Shape;998;p55"/>
          <p:cNvSpPr/>
          <p:nvPr/>
        </p:nvSpPr>
        <p:spPr>
          <a:xfrm rot="8100000">
            <a:off x="1519806" y="6007288"/>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999" name="Google Shape;999;p55"/>
          <p:cNvSpPr txBox="1"/>
          <p:nvPr/>
        </p:nvSpPr>
        <p:spPr>
          <a:xfrm>
            <a:off x="14441800" y="4675575"/>
            <a:ext cx="7827000" cy="1176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People are most interested in </a:t>
            </a:r>
            <a:r>
              <a:rPr b="1" lang="en-US" sz="3200">
                <a:solidFill>
                  <a:schemeClr val="lt1"/>
                </a:solidFill>
                <a:latin typeface="Montserrat"/>
                <a:ea typeface="Montserrat"/>
                <a:cs typeface="Montserrat"/>
                <a:sym typeface="Montserrat"/>
              </a:rPr>
              <a:t>friends’ </a:t>
            </a:r>
            <a:r>
              <a:rPr lang="en-US" sz="3200">
                <a:solidFill>
                  <a:schemeClr val="lt1"/>
                </a:solidFill>
                <a:latin typeface="Montserrat Light"/>
                <a:ea typeface="Montserrat Light"/>
                <a:cs typeface="Montserrat Light"/>
                <a:sym typeface="Montserrat Light"/>
              </a:rPr>
              <a:t>ranking of </a:t>
            </a:r>
            <a:r>
              <a:rPr b="1" lang="en-US" sz="3200">
                <a:solidFill>
                  <a:schemeClr val="lt1"/>
                </a:solidFill>
                <a:latin typeface="Montserrat"/>
                <a:ea typeface="Montserrat"/>
                <a:cs typeface="Montserrat"/>
                <a:sym typeface="Montserrat"/>
              </a:rPr>
              <a:t>shared </a:t>
            </a:r>
            <a:r>
              <a:rPr lang="en-US" sz="3200">
                <a:solidFill>
                  <a:schemeClr val="lt1"/>
                </a:solidFill>
                <a:latin typeface="Montserrat Light"/>
                <a:ea typeface="Montserrat Light"/>
                <a:cs typeface="Montserrat Light"/>
                <a:sym typeface="Montserrat Light"/>
              </a:rPr>
              <a:t>shows/movies</a:t>
            </a:r>
            <a:endParaRPr>
              <a:solidFill>
                <a:schemeClr val="lt1"/>
              </a:solidFill>
            </a:endParaRPr>
          </a:p>
        </p:txBody>
      </p:sp>
      <p:cxnSp>
        <p:nvCxnSpPr>
          <p:cNvPr id="1000" name="Google Shape;1000;p55"/>
          <p:cNvCxnSpPr/>
          <p:nvPr/>
        </p:nvCxnSpPr>
        <p:spPr>
          <a:xfrm>
            <a:off x="13943522" y="4783131"/>
            <a:ext cx="0" cy="1080000"/>
          </a:xfrm>
          <a:prstGeom prst="straightConnector1">
            <a:avLst/>
          </a:prstGeom>
          <a:noFill/>
          <a:ln cap="rnd" cmpd="sng" w="50800">
            <a:solidFill>
              <a:schemeClr val="accent2"/>
            </a:solidFill>
            <a:prstDash val="solid"/>
            <a:round/>
            <a:headEnd len="sm" w="sm" type="none"/>
            <a:tailEnd len="sm" w="sm" type="none"/>
          </a:ln>
        </p:spPr>
      </p:cxnSp>
      <p:sp>
        <p:nvSpPr>
          <p:cNvPr id="1001" name="Google Shape;1001;p55"/>
          <p:cNvSpPr/>
          <p:nvPr/>
        </p:nvSpPr>
        <p:spPr>
          <a:xfrm rot="8100000">
            <a:off x="12459949" y="4985952"/>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002" name="Google Shape;1002;p55"/>
          <p:cNvSpPr txBox="1"/>
          <p:nvPr/>
        </p:nvSpPr>
        <p:spPr>
          <a:xfrm>
            <a:off x="3482127" y="4065975"/>
            <a:ext cx="6677400" cy="1176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People found it easier to pick </a:t>
            </a:r>
            <a:r>
              <a:rPr b="1" lang="en-US" sz="3200">
                <a:solidFill>
                  <a:schemeClr val="lt1"/>
                </a:solidFill>
                <a:latin typeface="Montserrat"/>
                <a:ea typeface="Montserrat"/>
                <a:cs typeface="Montserrat"/>
                <a:sym typeface="Montserrat"/>
              </a:rPr>
              <a:t>least </a:t>
            </a:r>
            <a:r>
              <a:rPr lang="en-US" sz="3200">
                <a:solidFill>
                  <a:schemeClr val="lt1"/>
                </a:solidFill>
                <a:latin typeface="Montserrat Light"/>
                <a:ea typeface="Montserrat Light"/>
                <a:cs typeface="Montserrat Light"/>
                <a:sym typeface="Montserrat Light"/>
              </a:rPr>
              <a:t>favorite</a:t>
            </a:r>
            <a:r>
              <a:rPr b="1" lang="en-US" sz="3200">
                <a:solidFill>
                  <a:schemeClr val="lt1"/>
                </a:solidFill>
                <a:latin typeface="Montserrat"/>
                <a:ea typeface="Montserrat"/>
                <a:cs typeface="Montserrat"/>
                <a:sym typeface="Montserrat"/>
              </a:rPr>
              <a:t> first</a:t>
            </a:r>
            <a:endParaRPr b="1">
              <a:solidFill>
                <a:schemeClr val="lt1"/>
              </a:solidFill>
            </a:endParaRPr>
          </a:p>
        </p:txBody>
      </p:sp>
      <p:cxnSp>
        <p:nvCxnSpPr>
          <p:cNvPr id="1003" name="Google Shape;1003;p55"/>
          <p:cNvCxnSpPr/>
          <p:nvPr/>
        </p:nvCxnSpPr>
        <p:spPr>
          <a:xfrm>
            <a:off x="3003379" y="4173531"/>
            <a:ext cx="0" cy="1080000"/>
          </a:xfrm>
          <a:prstGeom prst="straightConnector1">
            <a:avLst/>
          </a:prstGeom>
          <a:noFill/>
          <a:ln cap="rnd" cmpd="sng" w="50800">
            <a:solidFill>
              <a:schemeClr val="accent2"/>
            </a:solidFill>
            <a:prstDash val="solid"/>
            <a:round/>
            <a:headEnd len="sm" w="sm" type="none"/>
            <a:tailEnd len="sm" w="sm" type="none"/>
          </a:ln>
        </p:spPr>
      </p:cxnSp>
      <p:sp>
        <p:nvSpPr>
          <p:cNvPr id="1004" name="Google Shape;1004;p55"/>
          <p:cNvSpPr/>
          <p:nvPr/>
        </p:nvSpPr>
        <p:spPr>
          <a:xfrm rot="8100000">
            <a:off x="1596006" y="4376352"/>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005" name="Google Shape;1005;p55"/>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Results</a:t>
            </a:r>
            <a:endParaRPr/>
          </a:p>
        </p:txBody>
      </p:sp>
      <p:sp>
        <p:nvSpPr>
          <p:cNvPr id="1006" name="Google Shape;1006;p55"/>
          <p:cNvSpPr txBox="1"/>
          <p:nvPr/>
        </p:nvSpPr>
        <p:spPr>
          <a:xfrm>
            <a:off x="3139572" y="2815863"/>
            <a:ext cx="5696700" cy="831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chemeClr val="accent5"/>
                </a:solidFill>
                <a:latin typeface="Playfair Display"/>
                <a:ea typeface="Playfair Display"/>
                <a:cs typeface="Playfair Display"/>
                <a:sym typeface="Playfair Display"/>
              </a:rPr>
              <a:t>Surprises</a:t>
            </a:r>
            <a:endParaRPr/>
          </a:p>
        </p:txBody>
      </p:sp>
      <p:sp>
        <p:nvSpPr>
          <p:cNvPr id="1007" name="Google Shape;1007;p55"/>
          <p:cNvSpPr txBox="1"/>
          <p:nvPr/>
        </p:nvSpPr>
        <p:spPr>
          <a:xfrm flipH="1">
            <a:off x="14440879" y="2814863"/>
            <a:ext cx="5696700" cy="831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chemeClr val="accent3"/>
                </a:solidFill>
                <a:latin typeface="Playfair Display"/>
                <a:ea typeface="Playfair Display"/>
                <a:cs typeface="Playfair Display"/>
                <a:sym typeface="Playfair Display"/>
              </a:rPr>
              <a:t>New Learnings</a:t>
            </a:r>
            <a:endParaRPr/>
          </a:p>
        </p:txBody>
      </p:sp>
      <p:sp>
        <p:nvSpPr>
          <p:cNvPr id="1008" name="Google Shape;1008;p55"/>
          <p:cNvSpPr txBox="1"/>
          <p:nvPr/>
        </p:nvSpPr>
        <p:spPr>
          <a:xfrm>
            <a:off x="3405926" y="7330575"/>
            <a:ext cx="7400100" cy="1176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People took into account </a:t>
            </a:r>
            <a:r>
              <a:rPr b="1" lang="en-US" sz="3200">
                <a:solidFill>
                  <a:schemeClr val="lt1"/>
                </a:solidFill>
                <a:latin typeface="Montserrat"/>
                <a:ea typeface="Montserrat"/>
                <a:cs typeface="Montserrat"/>
                <a:sym typeface="Montserrat"/>
              </a:rPr>
              <a:t>political correctness/ethics </a:t>
            </a:r>
            <a:r>
              <a:rPr lang="en-US" sz="3200">
                <a:solidFill>
                  <a:schemeClr val="lt1"/>
                </a:solidFill>
                <a:latin typeface="Montserrat Light"/>
                <a:ea typeface="Montserrat Light"/>
                <a:cs typeface="Montserrat Light"/>
                <a:sym typeface="Montserrat Light"/>
              </a:rPr>
              <a:t>when ranking</a:t>
            </a:r>
            <a:endParaRPr>
              <a:solidFill>
                <a:schemeClr val="lt1"/>
              </a:solidFill>
              <a:latin typeface="Montserrat Light"/>
              <a:ea typeface="Montserrat Light"/>
              <a:cs typeface="Montserrat Light"/>
              <a:sym typeface="Montserrat Light"/>
            </a:endParaRPr>
          </a:p>
        </p:txBody>
      </p:sp>
      <p:cxnSp>
        <p:nvCxnSpPr>
          <p:cNvPr id="1009" name="Google Shape;1009;p55"/>
          <p:cNvCxnSpPr/>
          <p:nvPr/>
        </p:nvCxnSpPr>
        <p:spPr>
          <a:xfrm>
            <a:off x="3003379" y="7438117"/>
            <a:ext cx="0" cy="1080000"/>
          </a:xfrm>
          <a:prstGeom prst="straightConnector1">
            <a:avLst/>
          </a:prstGeom>
          <a:noFill/>
          <a:ln cap="rnd" cmpd="sng" w="50800">
            <a:solidFill>
              <a:schemeClr val="accent2"/>
            </a:solidFill>
            <a:prstDash val="solid"/>
            <a:round/>
            <a:headEnd len="sm" w="sm" type="none"/>
            <a:tailEnd len="sm" w="sm" type="none"/>
          </a:ln>
        </p:spPr>
      </p:cxnSp>
      <p:sp>
        <p:nvSpPr>
          <p:cNvPr id="1010" name="Google Shape;1010;p55"/>
          <p:cNvSpPr/>
          <p:nvPr/>
        </p:nvSpPr>
        <p:spPr>
          <a:xfrm rot="8100000">
            <a:off x="1519806" y="7640938"/>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011" name="Google Shape;1011;p55"/>
          <p:cNvSpPr txBox="1"/>
          <p:nvPr/>
        </p:nvSpPr>
        <p:spPr>
          <a:xfrm>
            <a:off x="920825" y="10673150"/>
            <a:ext cx="22034400" cy="16839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b="1" lang="en-US" sz="4700">
                <a:solidFill>
                  <a:srgbClr val="ABB2FA"/>
                </a:solidFill>
                <a:latin typeface="Montserrat"/>
                <a:ea typeface="Montserrat"/>
                <a:cs typeface="Montserrat"/>
                <a:sym typeface="Montserrat"/>
              </a:rPr>
              <a:t>Revised Assumption: </a:t>
            </a:r>
            <a:endParaRPr b="1" sz="4700">
              <a:solidFill>
                <a:srgbClr val="ABB2FA"/>
              </a:solidFill>
              <a:latin typeface="Montserrat"/>
              <a:ea typeface="Montserrat"/>
              <a:cs typeface="Montserrat"/>
              <a:sym typeface="Montserrat"/>
            </a:endParaRPr>
          </a:p>
          <a:p>
            <a:pPr indent="0" lvl="0" marL="0" marR="0" rtl="0" algn="ctr">
              <a:lnSpc>
                <a:spcPct val="120000"/>
              </a:lnSpc>
              <a:spcBef>
                <a:spcPts val="0"/>
              </a:spcBef>
              <a:spcAft>
                <a:spcPts val="0"/>
              </a:spcAft>
              <a:buNone/>
            </a:pPr>
            <a:r>
              <a:rPr lang="en-US" sz="4700">
                <a:solidFill>
                  <a:schemeClr val="lt1"/>
                </a:solidFill>
                <a:latin typeface="Montserrat Light"/>
                <a:ea typeface="Montserrat Light"/>
                <a:cs typeface="Montserrat Light"/>
                <a:sym typeface="Montserrat Light"/>
              </a:rPr>
              <a:t>Ranking shows could be enjoyable if shared with friends.</a:t>
            </a:r>
            <a:endParaRPr sz="4700">
              <a:solidFill>
                <a:schemeClr val="lt1"/>
              </a:solidFill>
              <a:latin typeface="Montserrat Light"/>
              <a:ea typeface="Montserrat Light"/>
              <a:cs typeface="Montserrat Light"/>
              <a:sym typeface="Montserrat Light"/>
            </a:endParaRPr>
          </a:p>
        </p:txBody>
      </p:sp>
      <p:sp>
        <p:nvSpPr>
          <p:cNvPr id="1012" name="Google Shape;1012;p55"/>
          <p:cNvSpPr txBox="1"/>
          <p:nvPr/>
        </p:nvSpPr>
        <p:spPr>
          <a:xfrm>
            <a:off x="8813775" y="9693225"/>
            <a:ext cx="4560900" cy="8157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b="1" lang="en-US" sz="4700">
                <a:solidFill>
                  <a:srgbClr val="ABB2FA"/>
                </a:solidFill>
                <a:latin typeface="Montserrat"/>
                <a:ea typeface="Montserrat"/>
                <a:cs typeface="Montserrat"/>
                <a:sym typeface="Montserrat"/>
              </a:rPr>
              <a:t>Validity </a:t>
            </a:r>
            <a:endParaRPr sz="4700">
              <a:solidFill>
                <a:schemeClr val="lt1"/>
              </a:solidFill>
              <a:latin typeface="Montserrat Light"/>
              <a:ea typeface="Montserrat Light"/>
              <a:cs typeface="Montserrat Light"/>
              <a:sym typeface="Montserrat Light"/>
            </a:endParaRPr>
          </a:p>
        </p:txBody>
      </p:sp>
      <p:sp>
        <p:nvSpPr>
          <p:cNvPr id="1013" name="Google Shape;1013;p55"/>
          <p:cNvSpPr/>
          <p:nvPr/>
        </p:nvSpPr>
        <p:spPr>
          <a:xfrm>
            <a:off x="12365225" y="9693225"/>
            <a:ext cx="1034100" cy="815700"/>
          </a:xfrm>
          <a:prstGeom prst="mathMultiply">
            <a:avLst>
              <a:gd fmla="val 23520" name="adj1"/>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8" name="Shape 1018"/>
        <p:cNvGrpSpPr/>
        <p:nvPr/>
      </p:nvGrpSpPr>
      <p:grpSpPr>
        <a:xfrm>
          <a:off x="0" y="0"/>
          <a:ext cx="0" cy="0"/>
          <a:chOff x="0" y="0"/>
          <a:chExt cx="0" cy="0"/>
        </a:xfrm>
      </p:grpSpPr>
      <p:sp>
        <p:nvSpPr>
          <p:cNvPr id="1019" name="Google Shape;1019;p56"/>
          <p:cNvSpPr/>
          <p:nvPr/>
        </p:nvSpPr>
        <p:spPr>
          <a:xfrm rot="-5400000">
            <a:off x="8624150" y="-11256525"/>
            <a:ext cx="7697700" cy="24909000"/>
          </a:xfrm>
          <a:prstGeom prst="rect">
            <a:avLst/>
          </a:prstGeom>
          <a:solidFill>
            <a:schemeClr val="accent6">
              <a:alpha val="98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Montserrat Light"/>
              <a:ea typeface="Montserrat Light"/>
              <a:cs typeface="Montserrat Light"/>
              <a:sym typeface="Montserrat Light"/>
            </a:endParaRPr>
          </a:p>
        </p:txBody>
      </p:sp>
      <p:sp>
        <p:nvSpPr>
          <p:cNvPr id="1020" name="Google Shape;1020;p56"/>
          <p:cNvSpPr txBox="1"/>
          <p:nvPr/>
        </p:nvSpPr>
        <p:spPr>
          <a:xfrm>
            <a:off x="805575" y="1076650"/>
            <a:ext cx="9376800" cy="10158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lang="en-US" sz="6000">
                <a:solidFill>
                  <a:schemeClr val="accent2"/>
                </a:solidFill>
                <a:latin typeface="Playfair Display ExtraBold"/>
                <a:ea typeface="Playfair Display ExtraBold"/>
                <a:cs typeface="Playfair Display ExtraBold"/>
                <a:sym typeface="Playfair Display ExtraBold"/>
              </a:rPr>
              <a:t>How Might We…</a:t>
            </a:r>
            <a:endParaRPr sz="6000"/>
          </a:p>
        </p:txBody>
      </p:sp>
      <p:sp>
        <p:nvSpPr>
          <p:cNvPr id="1021" name="Google Shape;1021;p56"/>
          <p:cNvSpPr txBox="1"/>
          <p:nvPr/>
        </p:nvSpPr>
        <p:spPr>
          <a:xfrm>
            <a:off x="5039850" y="2552650"/>
            <a:ext cx="17395800" cy="17856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5000">
                <a:solidFill>
                  <a:schemeClr val="lt1"/>
                </a:solidFill>
                <a:latin typeface="Montserrat Light"/>
                <a:ea typeface="Montserrat Light"/>
                <a:cs typeface="Montserrat Light"/>
                <a:sym typeface="Montserrat Light"/>
              </a:rPr>
              <a:t>encourage people to break out of their typical bubbles of entertainment media consumption?</a:t>
            </a:r>
            <a:endParaRPr sz="5000">
              <a:solidFill>
                <a:schemeClr val="lt1"/>
              </a:solidFill>
            </a:endParaRPr>
          </a:p>
        </p:txBody>
      </p:sp>
      <p:sp>
        <p:nvSpPr>
          <p:cNvPr id="1022" name="Google Shape;1022;p56"/>
          <p:cNvSpPr/>
          <p:nvPr/>
        </p:nvSpPr>
        <p:spPr>
          <a:xfrm rot="-5400000">
            <a:off x="1247826" y="7064934"/>
            <a:ext cx="3924840" cy="3469341"/>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pic>
        <p:nvPicPr>
          <p:cNvPr id="1023" name="Google Shape;1023;p56"/>
          <p:cNvPicPr preferRelativeResize="0"/>
          <p:nvPr/>
        </p:nvPicPr>
        <p:blipFill>
          <a:blip r:embed="rId3">
            <a:alphaModFix/>
          </a:blip>
          <a:stretch>
            <a:fillRect/>
          </a:stretch>
        </p:blipFill>
        <p:spPr>
          <a:xfrm>
            <a:off x="2087142" y="7391423"/>
            <a:ext cx="2372407" cy="2408806"/>
          </a:xfrm>
          <a:prstGeom prst="rect">
            <a:avLst/>
          </a:prstGeom>
          <a:noFill/>
          <a:ln>
            <a:noFill/>
          </a:ln>
          <a:effectLst>
            <a:outerShdw blurRad="57150" rotWithShape="0" algn="bl" dir="5400000" dist="19050">
              <a:srgbClr val="000000">
                <a:alpha val="50000"/>
              </a:srgbClr>
            </a:outerShdw>
          </a:effectLst>
        </p:spPr>
      </p:pic>
      <p:sp>
        <p:nvSpPr>
          <p:cNvPr id="1024" name="Google Shape;1024;p56"/>
          <p:cNvSpPr/>
          <p:nvPr/>
        </p:nvSpPr>
        <p:spPr>
          <a:xfrm rot="-7199224">
            <a:off x="17269153" y="8665775"/>
            <a:ext cx="15377395" cy="18497891"/>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5">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025" name="Google Shape;1025;p56"/>
          <p:cNvSpPr/>
          <p:nvPr/>
        </p:nvSpPr>
        <p:spPr>
          <a:xfrm rot="5400000">
            <a:off x="-4141490" y="-34976"/>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9" name="Shape 1029"/>
        <p:cNvGrpSpPr/>
        <p:nvPr/>
      </p:nvGrpSpPr>
      <p:grpSpPr>
        <a:xfrm>
          <a:off x="0" y="0"/>
          <a:ext cx="0" cy="0"/>
          <a:chOff x="0" y="0"/>
          <a:chExt cx="0" cy="0"/>
        </a:xfrm>
      </p:grpSpPr>
      <p:sp>
        <p:nvSpPr>
          <p:cNvPr id="1030" name="Google Shape;1030;p57"/>
          <p:cNvSpPr/>
          <p:nvPr/>
        </p:nvSpPr>
        <p:spPr>
          <a:xfrm flipH="1" rot="-5400000">
            <a:off x="15664076" y="-3874079"/>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1">
              <a:alpha val="196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031" name="Google Shape;1031;p57"/>
          <p:cNvSpPr/>
          <p:nvPr/>
        </p:nvSpPr>
        <p:spPr>
          <a:xfrm>
            <a:off x="-1682385" y="3526863"/>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032" name="Google Shape;1032;p57"/>
          <p:cNvSpPr/>
          <p:nvPr/>
        </p:nvSpPr>
        <p:spPr>
          <a:xfrm>
            <a:off x="-1048999" y="4476467"/>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033" name="Google Shape;1033;p57"/>
          <p:cNvSpPr/>
          <p:nvPr/>
        </p:nvSpPr>
        <p:spPr>
          <a:xfrm rot="5400000">
            <a:off x="-9357581" y="10142180"/>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034" name="Google Shape;1034;p57"/>
          <p:cNvSpPr/>
          <p:nvPr/>
        </p:nvSpPr>
        <p:spPr>
          <a:xfrm rot="10800000">
            <a:off x="5036486" y="-967128"/>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035" name="Google Shape;1035;p57"/>
          <p:cNvSpPr/>
          <p:nvPr/>
        </p:nvSpPr>
        <p:spPr>
          <a:xfrm rot="6299965">
            <a:off x="21265039" y="-4852226"/>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036" name="Google Shape;1036;p57"/>
          <p:cNvSpPr txBox="1"/>
          <p:nvPr/>
        </p:nvSpPr>
        <p:spPr>
          <a:xfrm>
            <a:off x="3706784" y="5272650"/>
            <a:ext cx="16964100" cy="31707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lang="en-US" sz="20000">
                <a:solidFill>
                  <a:schemeClr val="accent4"/>
                </a:solidFill>
                <a:latin typeface="Playfair Display ExtraBold"/>
                <a:ea typeface="Playfair Display ExtraBold"/>
                <a:cs typeface="Playfair Display ExtraBold"/>
                <a:sym typeface="Playfair Display ExtraBold"/>
              </a:rPr>
              <a:t>Solution #2</a:t>
            </a:r>
            <a:endParaRPr sz="20000"/>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1" name="Shape 1041"/>
        <p:cNvGrpSpPr/>
        <p:nvPr/>
      </p:nvGrpSpPr>
      <p:grpSpPr>
        <a:xfrm>
          <a:off x="0" y="0"/>
          <a:ext cx="0" cy="0"/>
          <a:chOff x="0" y="0"/>
          <a:chExt cx="0" cy="0"/>
        </a:xfrm>
      </p:grpSpPr>
      <p:sp>
        <p:nvSpPr>
          <p:cNvPr id="1042" name="Google Shape;1042;p58"/>
          <p:cNvSpPr/>
          <p:nvPr/>
        </p:nvSpPr>
        <p:spPr>
          <a:xfrm rot="-5400000">
            <a:off x="8624150" y="-11256525"/>
            <a:ext cx="7697700" cy="24909000"/>
          </a:xfrm>
          <a:prstGeom prst="rect">
            <a:avLst/>
          </a:prstGeom>
          <a:solidFill>
            <a:schemeClr val="accent6">
              <a:alpha val="98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Montserrat Light"/>
              <a:ea typeface="Montserrat Light"/>
              <a:cs typeface="Montserrat Light"/>
              <a:sym typeface="Montserrat Light"/>
            </a:endParaRPr>
          </a:p>
        </p:txBody>
      </p:sp>
      <p:sp>
        <p:nvSpPr>
          <p:cNvPr id="1043" name="Google Shape;1043;p58"/>
          <p:cNvSpPr txBox="1"/>
          <p:nvPr/>
        </p:nvSpPr>
        <p:spPr>
          <a:xfrm>
            <a:off x="805575" y="1076650"/>
            <a:ext cx="9376800" cy="10158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lang="en-US" sz="6000">
                <a:solidFill>
                  <a:schemeClr val="accent2"/>
                </a:solidFill>
                <a:latin typeface="Playfair Display ExtraBold"/>
                <a:ea typeface="Playfair Display ExtraBold"/>
                <a:cs typeface="Playfair Display ExtraBold"/>
                <a:sym typeface="Playfair Display ExtraBold"/>
              </a:rPr>
              <a:t>How Might We…</a:t>
            </a:r>
            <a:endParaRPr sz="6000"/>
          </a:p>
        </p:txBody>
      </p:sp>
      <p:sp>
        <p:nvSpPr>
          <p:cNvPr id="1044" name="Google Shape;1044;p58"/>
          <p:cNvSpPr txBox="1"/>
          <p:nvPr/>
        </p:nvSpPr>
        <p:spPr>
          <a:xfrm>
            <a:off x="5039850" y="2552650"/>
            <a:ext cx="17395800" cy="17856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5000">
                <a:solidFill>
                  <a:schemeClr val="lt1"/>
                </a:solidFill>
                <a:latin typeface="Montserrat Light"/>
                <a:ea typeface="Montserrat Light"/>
                <a:cs typeface="Montserrat Light"/>
                <a:sym typeface="Montserrat Light"/>
              </a:rPr>
              <a:t>encourage people to break out of their typical bubbles of entertainment media consumption?</a:t>
            </a:r>
            <a:endParaRPr sz="5000">
              <a:solidFill>
                <a:schemeClr val="lt1"/>
              </a:solidFill>
            </a:endParaRPr>
          </a:p>
        </p:txBody>
      </p:sp>
      <p:sp>
        <p:nvSpPr>
          <p:cNvPr id="1045" name="Google Shape;1045;p58"/>
          <p:cNvSpPr/>
          <p:nvPr/>
        </p:nvSpPr>
        <p:spPr>
          <a:xfrm rot="-5400000">
            <a:off x="1247826" y="7064934"/>
            <a:ext cx="3924840" cy="3469341"/>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pic>
        <p:nvPicPr>
          <p:cNvPr id="1046" name="Google Shape;1046;p58"/>
          <p:cNvPicPr preferRelativeResize="0"/>
          <p:nvPr/>
        </p:nvPicPr>
        <p:blipFill>
          <a:blip r:embed="rId3">
            <a:alphaModFix/>
          </a:blip>
          <a:stretch>
            <a:fillRect/>
          </a:stretch>
        </p:blipFill>
        <p:spPr>
          <a:xfrm>
            <a:off x="2087142" y="7391423"/>
            <a:ext cx="2372407" cy="2408806"/>
          </a:xfrm>
          <a:prstGeom prst="rect">
            <a:avLst/>
          </a:prstGeom>
          <a:noFill/>
          <a:ln>
            <a:noFill/>
          </a:ln>
          <a:effectLst>
            <a:outerShdw blurRad="57150" rotWithShape="0" algn="bl" dir="5400000" dist="19050">
              <a:srgbClr val="000000">
                <a:alpha val="50000"/>
              </a:srgbClr>
            </a:outerShdw>
          </a:effectLst>
        </p:spPr>
      </p:pic>
      <p:sp>
        <p:nvSpPr>
          <p:cNvPr id="1047" name="Google Shape;1047;p58"/>
          <p:cNvSpPr txBox="1"/>
          <p:nvPr/>
        </p:nvSpPr>
        <p:spPr>
          <a:xfrm>
            <a:off x="5628250" y="6935700"/>
            <a:ext cx="17060100" cy="60183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5500">
                <a:solidFill>
                  <a:schemeClr val="lt1"/>
                </a:solidFill>
                <a:latin typeface="Montserrat Light"/>
                <a:ea typeface="Montserrat Light"/>
                <a:cs typeface="Montserrat Light"/>
                <a:sym typeface="Montserrat Light"/>
              </a:rPr>
              <a:t>A </a:t>
            </a:r>
            <a:r>
              <a:rPr b="1" lang="en-US" sz="5500">
                <a:solidFill>
                  <a:srgbClr val="ABB2FA"/>
                </a:solidFill>
                <a:latin typeface="Montserrat"/>
                <a:ea typeface="Montserrat"/>
                <a:cs typeface="Montserrat"/>
                <a:sym typeface="Montserrat"/>
              </a:rPr>
              <a:t>media</a:t>
            </a:r>
            <a:r>
              <a:rPr lang="en-US" sz="5500">
                <a:solidFill>
                  <a:schemeClr val="lt1"/>
                </a:solidFill>
                <a:latin typeface="Montserrat Light"/>
                <a:ea typeface="Montserrat Light"/>
                <a:cs typeface="Montserrat Light"/>
                <a:sym typeface="Montserrat Light"/>
              </a:rPr>
              <a:t> </a:t>
            </a:r>
            <a:r>
              <a:rPr b="1" lang="en-US" sz="5500">
                <a:solidFill>
                  <a:srgbClr val="ABB2FA"/>
                </a:solidFill>
                <a:latin typeface="Montserrat"/>
                <a:ea typeface="Montserrat"/>
                <a:cs typeface="Montserrat"/>
                <a:sym typeface="Montserrat"/>
              </a:rPr>
              <a:t>scavenger hunt</a:t>
            </a:r>
            <a:r>
              <a:rPr lang="en-US" sz="5500">
                <a:solidFill>
                  <a:schemeClr val="lt1"/>
                </a:solidFill>
                <a:latin typeface="Montserrat Light"/>
                <a:ea typeface="Montserrat Light"/>
                <a:cs typeface="Montserrat Light"/>
                <a:sym typeface="Montserrat Light"/>
              </a:rPr>
              <a:t> app where users watch </a:t>
            </a:r>
            <a:r>
              <a:rPr b="1" lang="en-US" sz="5500">
                <a:solidFill>
                  <a:srgbClr val="ABB2FA"/>
                </a:solidFill>
                <a:latin typeface="Montserrat"/>
                <a:ea typeface="Montserrat"/>
                <a:cs typeface="Montserrat"/>
                <a:sym typeface="Montserrat"/>
              </a:rPr>
              <a:t>unfamiliar movie/TV</a:t>
            </a:r>
            <a:r>
              <a:rPr lang="en-US" sz="5500">
                <a:solidFill>
                  <a:schemeClr val="lt1"/>
                </a:solidFill>
                <a:latin typeface="Montserrat Light"/>
                <a:ea typeface="Montserrat Light"/>
                <a:cs typeface="Montserrat Light"/>
                <a:sym typeface="Montserrat Light"/>
              </a:rPr>
              <a:t> to progress through the levels and </a:t>
            </a:r>
            <a:r>
              <a:rPr b="1" lang="en-US" sz="5500">
                <a:solidFill>
                  <a:srgbClr val="ABB2FA"/>
                </a:solidFill>
                <a:latin typeface="Montserrat"/>
                <a:ea typeface="Montserrat"/>
                <a:cs typeface="Montserrat"/>
                <a:sym typeface="Montserrat"/>
              </a:rPr>
              <a:t>win rewards &amp; recognition</a:t>
            </a:r>
            <a:r>
              <a:rPr lang="en-US" sz="5500">
                <a:solidFill>
                  <a:schemeClr val="lt1"/>
                </a:solidFill>
                <a:latin typeface="Montserrat Light"/>
                <a:ea typeface="Montserrat Light"/>
                <a:cs typeface="Montserrat Light"/>
                <a:sym typeface="Montserrat Light"/>
              </a:rPr>
              <a:t> upon progressing through the hunt.</a:t>
            </a:r>
            <a:endParaRPr sz="5500">
              <a:solidFill>
                <a:schemeClr val="lt1"/>
              </a:solidFill>
              <a:latin typeface="Montserrat Light"/>
              <a:ea typeface="Montserrat Light"/>
              <a:cs typeface="Montserrat Light"/>
              <a:sym typeface="Montserrat Light"/>
            </a:endParaRPr>
          </a:p>
          <a:p>
            <a:pPr indent="0" lvl="0" marL="0" marR="0" rtl="0" algn="ctr">
              <a:lnSpc>
                <a:spcPct val="120000"/>
              </a:lnSpc>
              <a:spcBef>
                <a:spcPts val="0"/>
              </a:spcBef>
              <a:spcAft>
                <a:spcPts val="0"/>
              </a:spcAft>
              <a:buNone/>
            </a:pPr>
            <a:r>
              <a:t/>
            </a:r>
            <a:endParaRPr sz="5500">
              <a:solidFill>
                <a:schemeClr val="lt1"/>
              </a:solidFill>
              <a:latin typeface="Montserrat Light"/>
              <a:ea typeface="Montserrat Light"/>
              <a:cs typeface="Montserrat Light"/>
              <a:sym typeface="Montserrat Light"/>
            </a:endParaRPr>
          </a:p>
          <a:p>
            <a:pPr indent="0" lvl="0" marL="0" marR="0" rtl="0" algn="ctr">
              <a:lnSpc>
                <a:spcPct val="120000"/>
              </a:lnSpc>
              <a:spcBef>
                <a:spcPts val="0"/>
              </a:spcBef>
              <a:spcAft>
                <a:spcPts val="0"/>
              </a:spcAft>
              <a:buNone/>
            </a:pPr>
            <a:r>
              <a:t/>
            </a:r>
            <a:endParaRPr sz="5500">
              <a:solidFill>
                <a:schemeClr val="lt1"/>
              </a:solidFill>
              <a:latin typeface="Montserrat Light"/>
              <a:ea typeface="Montserrat Light"/>
              <a:cs typeface="Montserrat Light"/>
              <a:sym typeface="Montserrat Light"/>
            </a:endParaRPr>
          </a:p>
        </p:txBody>
      </p:sp>
      <p:sp>
        <p:nvSpPr>
          <p:cNvPr id="1048" name="Google Shape;1048;p58"/>
          <p:cNvSpPr/>
          <p:nvPr/>
        </p:nvSpPr>
        <p:spPr>
          <a:xfrm rot="-7199224">
            <a:off x="17269153" y="8665775"/>
            <a:ext cx="15377395" cy="18497891"/>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5">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049" name="Google Shape;1049;p58"/>
          <p:cNvSpPr/>
          <p:nvPr/>
        </p:nvSpPr>
        <p:spPr>
          <a:xfrm rot="5400000">
            <a:off x="-4141490" y="-34976"/>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3" name="Shape 1053"/>
        <p:cNvGrpSpPr/>
        <p:nvPr/>
      </p:nvGrpSpPr>
      <p:grpSpPr>
        <a:xfrm>
          <a:off x="0" y="0"/>
          <a:ext cx="0" cy="0"/>
          <a:chOff x="0" y="0"/>
          <a:chExt cx="0" cy="0"/>
        </a:xfrm>
      </p:grpSpPr>
      <p:sp>
        <p:nvSpPr>
          <p:cNvPr id="1054" name="Google Shape;1054;p59"/>
          <p:cNvSpPr/>
          <p:nvPr/>
        </p:nvSpPr>
        <p:spPr>
          <a:xfrm flipH="1" rot="-5400000">
            <a:off x="15664076" y="-3874079"/>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1">
              <a:alpha val="196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055" name="Google Shape;1055;p59"/>
          <p:cNvSpPr/>
          <p:nvPr/>
        </p:nvSpPr>
        <p:spPr>
          <a:xfrm>
            <a:off x="-1682385" y="3526863"/>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056" name="Google Shape;1056;p59"/>
          <p:cNvSpPr/>
          <p:nvPr/>
        </p:nvSpPr>
        <p:spPr>
          <a:xfrm>
            <a:off x="-1048999" y="4476467"/>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057" name="Google Shape;1057;p59"/>
          <p:cNvSpPr/>
          <p:nvPr/>
        </p:nvSpPr>
        <p:spPr>
          <a:xfrm rot="5400000">
            <a:off x="-9357581" y="10142180"/>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058" name="Google Shape;1058;p59"/>
          <p:cNvSpPr/>
          <p:nvPr/>
        </p:nvSpPr>
        <p:spPr>
          <a:xfrm rot="10800000">
            <a:off x="5036486" y="-967128"/>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059" name="Google Shape;1059;p59"/>
          <p:cNvSpPr/>
          <p:nvPr/>
        </p:nvSpPr>
        <p:spPr>
          <a:xfrm rot="6299965">
            <a:off x="21265039" y="-4852226"/>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060" name="Google Shape;1060;p59"/>
          <p:cNvSpPr txBox="1"/>
          <p:nvPr/>
        </p:nvSpPr>
        <p:spPr>
          <a:xfrm>
            <a:off x="3094924" y="4887750"/>
            <a:ext cx="18187800" cy="39405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lang="en-US" sz="10000">
                <a:solidFill>
                  <a:schemeClr val="accent4"/>
                </a:solidFill>
                <a:latin typeface="Playfair Display ExtraBold"/>
                <a:ea typeface="Playfair Display ExtraBold"/>
                <a:cs typeface="Playfair Display ExtraBold"/>
                <a:sym typeface="Playfair Display ExtraBold"/>
              </a:rPr>
              <a:t>Prototype #2:</a:t>
            </a:r>
            <a:endParaRPr sz="10000">
              <a:solidFill>
                <a:schemeClr val="accent4"/>
              </a:solidFill>
              <a:latin typeface="Playfair Display ExtraBold"/>
              <a:ea typeface="Playfair Display ExtraBold"/>
              <a:cs typeface="Playfair Display ExtraBold"/>
              <a:sym typeface="Playfair Display ExtraBold"/>
            </a:endParaRPr>
          </a:p>
          <a:p>
            <a:pPr indent="0" lvl="0" marL="0" marR="0" rtl="0" algn="ctr">
              <a:spcBef>
                <a:spcPts val="0"/>
              </a:spcBef>
              <a:spcAft>
                <a:spcPts val="0"/>
              </a:spcAft>
              <a:buNone/>
            </a:pPr>
            <a:r>
              <a:rPr lang="en-US" sz="15000">
                <a:solidFill>
                  <a:schemeClr val="accent4"/>
                </a:solidFill>
                <a:latin typeface="Playfair Display ExtraBold"/>
                <a:ea typeface="Playfair Display ExtraBold"/>
                <a:cs typeface="Playfair Display ExtraBold"/>
                <a:sym typeface="Playfair Display ExtraBold"/>
              </a:rPr>
              <a:t>Risky Rewards</a:t>
            </a:r>
            <a:endParaRPr sz="20000">
              <a:solidFill>
                <a:schemeClr val="accent4"/>
              </a:solidFill>
              <a:latin typeface="Playfair Display ExtraBold"/>
              <a:ea typeface="Playfair Display ExtraBold"/>
              <a:cs typeface="Playfair Display ExtraBold"/>
              <a:sym typeface="Playfair Display ExtraBold"/>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4" name="Shape 1064"/>
        <p:cNvGrpSpPr/>
        <p:nvPr/>
      </p:nvGrpSpPr>
      <p:grpSpPr>
        <a:xfrm>
          <a:off x="0" y="0"/>
          <a:ext cx="0" cy="0"/>
          <a:chOff x="0" y="0"/>
          <a:chExt cx="0" cy="0"/>
        </a:xfrm>
      </p:grpSpPr>
      <p:sp>
        <p:nvSpPr>
          <p:cNvPr id="1065" name="Google Shape;1065;p60"/>
          <p:cNvSpPr/>
          <p:nvPr/>
        </p:nvSpPr>
        <p:spPr>
          <a:xfrm>
            <a:off x="12482325" y="1835375"/>
            <a:ext cx="10574064" cy="5156352"/>
          </a:xfrm>
          <a:prstGeom prst="cloud">
            <a:avLst/>
          </a:prstGeom>
          <a:solidFill>
            <a:srgbClr val="19264E">
              <a:alpha val="6962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1066" name="Google Shape;1066;p60"/>
          <p:cNvSpPr/>
          <p:nvPr/>
        </p:nvSpPr>
        <p:spPr>
          <a:xfrm>
            <a:off x="2206725" y="0"/>
            <a:ext cx="9657000" cy="13716000"/>
          </a:xfrm>
          <a:prstGeom prst="rect">
            <a:avLst/>
          </a:prstGeom>
          <a:solidFill>
            <a:srgbClr val="95AFE0">
              <a:alpha val="27219"/>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Montserrat Light"/>
              <a:ea typeface="Montserrat Light"/>
              <a:cs typeface="Montserrat Light"/>
              <a:sym typeface="Montserrat Light"/>
            </a:endParaRPr>
          </a:p>
        </p:txBody>
      </p:sp>
      <p:sp>
        <p:nvSpPr>
          <p:cNvPr id="1067" name="Google Shape;1067;p60"/>
          <p:cNvSpPr/>
          <p:nvPr/>
        </p:nvSpPr>
        <p:spPr>
          <a:xfrm flipH="1" rot="-5400000">
            <a:off x="15664076" y="12183897"/>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068" name="Google Shape;1068;p60"/>
          <p:cNvSpPr/>
          <p:nvPr/>
        </p:nvSpPr>
        <p:spPr>
          <a:xfrm>
            <a:off x="21559516" y="12581337"/>
            <a:ext cx="4083552" cy="1134659"/>
          </a:xfrm>
          <a:custGeom>
            <a:rect b="b" l="l" r="r" t="t"/>
            <a:pathLst>
              <a:path extrusionOk="0" h="1134659" w="4083552">
                <a:moveTo>
                  <a:pt x="4083553" y="21372"/>
                </a:moveTo>
                <a:cubicBezTo>
                  <a:pt x="4026719" y="6821"/>
                  <a:pt x="3969247" y="-663"/>
                  <a:pt x="3910502" y="46"/>
                </a:cubicBezTo>
                <a:cubicBezTo>
                  <a:pt x="3662795" y="3041"/>
                  <a:pt x="3436857" y="137432"/>
                  <a:pt x="3228523" y="256345"/>
                </a:cubicBezTo>
                <a:cubicBezTo>
                  <a:pt x="3007464" y="382515"/>
                  <a:pt x="2780166" y="518096"/>
                  <a:pt x="2523966" y="556977"/>
                </a:cubicBezTo>
                <a:cubicBezTo>
                  <a:pt x="2228622" y="601803"/>
                  <a:pt x="1934580" y="530748"/>
                  <a:pt x="1646720" y="471494"/>
                </a:cubicBezTo>
                <a:cubicBezTo>
                  <a:pt x="1351661" y="410757"/>
                  <a:pt x="1059912" y="371686"/>
                  <a:pt x="764786" y="453551"/>
                </a:cubicBezTo>
                <a:cubicBezTo>
                  <a:pt x="498296" y="527469"/>
                  <a:pt x="254849" y="662530"/>
                  <a:pt x="0" y="766438"/>
                </a:cubicBezTo>
                <a:moveTo>
                  <a:pt x="4083553" y="389592"/>
                </a:moveTo>
                <a:cubicBezTo>
                  <a:pt x="4026719" y="375031"/>
                  <a:pt x="3969247" y="367548"/>
                  <a:pt x="3910502" y="368266"/>
                </a:cubicBezTo>
                <a:cubicBezTo>
                  <a:pt x="3662795" y="371261"/>
                  <a:pt x="3436857" y="505652"/>
                  <a:pt x="3228523" y="624555"/>
                </a:cubicBezTo>
                <a:cubicBezTo>
                  <a:pt x="3007464" y="750735"/>
                  <a:pt x="2780166" y="886315"/>
                  <a:pt x="2523966" y="925198"/>
                </a:cubicBezTo>
                <a:cubicBezTo>
                  <a:pt x="2228622" y="970023"/>
                  <a:pt x="1934580" y="898967"/>
                  <a:pt x="1646720" y="839714"/>
                </a:cubicBezTo>
                <a:cubicBezTo>
                  <a:pt x="1351661" y="778977"/>
                  <a:pt x="1059912" y="739906"/>
                  <a:pt x="764786" y="821761"/>
                </a:cubicBezTo>
                <a:cubicBezTo>
                  <a:pt x="498296" y="895679"/>
                  <a:pt x="254849" y="1030751"/>
                  <a:pt x="0" y="1134659"/>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069" name="Google Shape;1069;p60"/>
          <p:cNvSpPr/>
          <p:nvPr/>
        </p:nvSpPr>
        <p:spPr>
          <a:xfrm rot="899348">
            <a:off x="-5427355" y="9927398"/>
            <a:ext cx="7678164" cy="5200288"/>
          </a:xfrm>
          <a:custGeom>
            <a:rect b="b" l="l" r="r" t="t"/>
            <a:pathLst>
              <a:path extrusionOk="0" h="2502290" w="3694602">
                <a:moveTo>
                  <a:pt x="9" y="838041"/>
                </a:moveTo>
                <a:cubicBezTo>
                  <a:pt x="9" y="838041"/>
                  <a:pt x="-23229" y="3142662"/>
                  <a:pt x="2231329" y="2327899"/>
                </a:cubicBezTo>
                <a:cubicBezTo>
                  <a:pt x="4485887" y="1513136"/>
                  <a:pt x="3463204" y="0"/>
                  <a:pt x="3463204" y="0"/>
                </a:cubicBezTo>
                <a:lnTo>
                  <a:pt x="3044829" y="116400"/>
                </a:lnTo>
                <a:cubicBezTo>
                  <a:pt x="3044829" y="116400"/>
                  <a:pt x="3439956" y="1047554"/>
                  <a:pt x="3021591" y="1070832"/>
                </a:cubicBezTo>
                <a:cubicBezTo>
                  <a:pt x="2603217" y="1094110"/>
                  <a:pt x="2347549" y="280964"/>
                  <a:pt x="2347549" y="280964"/>
                </a:cubicBezTo>
                <a:lnTo>
                  <a:pt x="1847299" y="395747"/>
                </a:lnTo>
                <a:cubicBezTo>
                  <a:pt x="1847299" y="395747"/>
                  <a:pt x="2231329" y="1606248"/>
                  <a:pt x="1743230" y="1582970"/>
                </a:cubicBezTo>
                <a:cubicBezTo>
                  <a:pt x="1255132" y="1559692"/>
                  <a:pt x="1162160" y="535416"/>
                  <a:pt x="1162160" y="535416"/>
                </a:cubicBezTo>
                <a:lnTo>
                  <a:pt x="836758" y="605251"/>
                </a:lnTo>
                <a:cubicBezTo>
                  <a:pt x="836758" y="605251"/>
                  <a:pt x="1324856" y="1908874"/>
                  <a:pt x="906482" y="1862317"/>
                </a:cubicBezTo>
                <a:cubicBezTo>
                  <a:pt x="488108" y="1815761"/>
                  <a:pt x="441622" y="698373"/>
                  <a:pt x="441622" y="698373"/>
                </a:cubicBezTo>
                <a:lnTo>
                  <a:pt x="9" y="838041"/>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nvGrpSpPr>
          <p:cNvPr id="1070" name="Google Shape;1070;p60"/>
          <p:cNvGrpSpPr/>
          <p:nvPr/>
        </p:nvGrpSpPr>
        <p:grpSpPr>
          <a:xfrm rot="-2392521">
            <a:off x="20307483" y="4530778"/>
            <a:ext cx="2499441" cy="2273014"/>
            <a:chOff x="13668052" y="2188694"/>
            <a:chExt cx="1328283" cy="1100646"/>
          </a:xfrm>
        </p:grpSpPr>
        <p:sp>
          <p:nvSpPr>
            <p:cNvPr id="1071" name="Google Shape;1071;p60"/>
            <p:cNvSpPr/>
            <p:nvPr/>
          </p:nvSpPr>
          <p:spPr>
            <a:xfrm>
              <a:off x="13668052" y="2188694"/>
              <a:ext cx="1328283" cy="1100646"/>
            </a:xfrm>
            <a:custGeom>
              <a:rect b="b" l="l" r="r" t="t"/>
              <a:pathLst>
                <a:path extrusionOk="0" h="1100646" w="1328283">
                  <a:moveTo>
                    <a:pt x="1307359" y="0"/>
                  </a:moveTo>
                  <a:cubicBezTo>
                    <a:pt x="1339394" y="283916"/>
                    <a:pt x="1372914" y="701020"/>
                    <a:pt x="1093904" y="885185"/>
                  </a:cubicBezTo>
                  <a:cubicBezTo>
                    <a:pt x="1010030" y="940546"/>
                    <a:pt x="839812" y="929177"/>
                    <a:pt x="795648" y="824072"/>
                  </a:cubicBezTo>
                  <a:cubicBezTo>
                    <a:pt x="763124" y="746647"/>
                    <a:pt x="767569" y="627653"/>
                    <a:pt x="807747" y="554853"/>
                  </a:cubicBezTo>
                  <a:cubicBezTo>
                    <a:pt x="823267" y="526731"/>
                    <a:pt x="846126" y="499963"/>
                    <a:pt x="877292" y="492156"/>
                  </a:cubicBezTo>
                  <a:cubicBezTo>
                    <a:pt x="934275" y="477882"/>
                    <a:pt x="957031" y="531499"/>
                    <a:pt x="950439" y="577707"/>
                  </a:cubicBezTo>
                  <a:cubicBezTo>
                    <a:pt x="939258" y="656091"/>
                    <a:pt x="908274" y="754660"/>
                    <a:pt x="862915" y="820730"/>
                  </a:cubicBezTo>
                  <a:cubicBezTo>
                    <a:pt x="762708" y="966694"/>
                    <a:pt x="592666" y="1066617"/>
                    <a:pt x="414252" y="1070693"/>
                  </a:cubicBezTo>
                  <a:cubicBezTo>
                    <a:pt x="345742" y="1072258"/>
                    <a:pt x="277447" y="1061132"/>
                    <a:pt x="210981" y="1044458"/>
                  </a:cubicBezTo>
                  <a:cubicBezTo>
                    <a:pt x="137737" y="1026083"/>
                    <a:pt x="69720" y="995545"/>
                    <a:pt x="0" y="967670"/>
                  </a:cubicBezTo>
                  <a:cubicBezTo>
                    <a:pt x="0" y="967670"/>
                    <a:pt x="0" y="1043657"/>
                    <a:pt x="28508" y="1100647"/>
                  </a:cubicBezTo>
                </a:path>
              </a:pathLst>
            </a:custGeom>
            <a:noFill/>
            <a:ln cap="rnd" cmpd="sng" w="508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072" name="Google Shape;1072;p60"/>
            <p:cNvSpPr/>
            <p:nvPr/>
          </p:nvSpPr>
          <p:spPr>
            <a:xfrm>
              <a:off x="13668052" y="3127869"/>
              <a:ext cx="142541" cy="28494"/>
            </a:xfrm>
            <a:custGeom>
              <a:rect b="b" l="l" r="r" t="t"/>
              <a:pathLst>
                <a:path extrusionOk="0" h="28494" w="142541">
                  <a:moveTo>
                    <a:pt x="142542" y="0"/>
                  </a:moveTo>
                  <a:cubicBezTo>
                    <a:pt x="142542" y="0"/>
                    <a:pt x="57728" y="1469"/>
                    <a:pt x="0" y="28495"/>
                  </a:cubicBezTo>
                </a:path>
              </a:pathLst>
            </a:custGeom>
            <a:noFill/>
            <a:ln cap="rnd" cmpd="sng" w="508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sp>
        <p:nvSpPr>
          <p:cNvPr id="1073" name="Google Shape;1073;p60"/>
          <p:cNvSpPr/>
          <p:nvPr/>
        </p:nvSpPr>
        <p:spPr>
          <a:xfrm>
            <a:off x="-1905150" y="762000"/>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074" name="Google Shape;1074;p60"/>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Prototype #2: Risky Rewards</a:t>
            </a:r>
            <a:endParaRPr/>
          </a:p>
        </p:txBody>
      </p:sp>
      <p:sp>
        <p:nvSpPr>
          <p:cNvPr id="1075" name="Google Shape;1075;p60"/>
          <p:cNvSpPr txBox="1"/>
          <p:nvPr/>
        </p:nvSpPr>
        <p:spPr>
          <a:xfrm>
            <a:off x="13334125" y="3706750"/>
            <a:ext cx="8225400" cy="22902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4200">
                <a:solidFill>
                  <a:schemeClr val="lt1"/>
                </a:solidFill>
                <a:latin typeface="Montserrat Light"/>
                <a:ea typeface="Montserrat Light"/>
                <a:cs typeface="Montserrat Light"/>
                <a:sym typeface="Montserrat Light"/>
              </a:rPr>
              <a:t>People will give unfamiliar shows/movies a chance if they receive rewards in return</a:t>
            </a:r>
            <a:endParaRPr sz="2400">
              <a:solidFill>
                <a:schemeClr val="lt1"/>
              </a:solidFill>
            </a:endParaRPr>
          </a:p>
        </p:txBody>
      </p:sp>
      <p:sp>
        <p:nvSpPr>
          <p:cNvPr id="1076" name="Google Shape;1076;p60"/>
          <p:cNvSpPr txBox="1"/>
          <p:nvPr/>
        </p:nvSpPr>
        <p:spPr>
          <a:xfrm>
            <a:off x="14358425" y="2517384"/>
            <a:ext cx="6273000" cy="831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rgbClr val="FF95AC"/>
                </a:solidFill>
                <a:latin typeface="Playfair Display"/>
                <a:ea typeface="Playfair Display"/>
                <a:cs typeface="Playfair Display"/>
                <a:sym typeface="Playfair Display"/>
              </a:rPr>
              <a:t>Key Assumption</a:t>
            </a:r>
            <a:endParaRPr/>
          </a:p>
        </p:txBody>
      </p:sp>
      <p:cxnSp>
        <p:nvCxnSpPr>
          <p:cNvPr id="1077" name="Google Shape;1077;p60"/>
          <p:cNvCxnSpPr/>
          <p:nvPr/>
        </p:nvCxnSpPr>
        <p:spPr>
          <a:xfrm flipH="1" rot="10800000">
            <a:off x="14065925" y="3471000"/>
            <a:ext cx="6858000" cy="9000"/>
          </a:xfrm>
          <a:prstGeom prst="straightConnector1">
            <a:avLst/>
          </a:prstGeom>
          <a:noFill/>
          <a:ln cap="rnd" cmpd="sng" w="50800">
            <a:solidFill>
              <a:srgbClr val="FF95AC"/>
            </a:solidFill>
            <a:prstDash val="solid"/>
            <a:round/>
            <a:headEnd len="sm" w="sm" type="none"/>
            <a:tailEnd len="sm" w="sm" type="none"/>
          </a:ln>
        </p:spPr>
      </p:cxnSp>
      <p:sp>
        <p:nvSpPr>
          <p:cNvPr id="1078" name="Google Shape;1078;p60"/>
          <p:cNvSpPr txBox="1"/>
          <p:nvPr/>
        </p:nvSpPr>
        <p:spPr>
          <a:xfrm>
            <a:off x="14310335" y="6963216"/>
            <a:ext cx="6273000" cy="831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chemeClr val="accent5"/>
                </a:solidFill>
                <a:latin typeface="Playfair Display"/>
                <a:ea typeface="Playfair Display"/>
                <a:cs typeface="Playfair Display"/>
                <a:sym typeface="Playfair Display"/>
              </a:rPr>
              <a:t>Methodology</a:t>
            </a:r>
            <a:endParaRPr/>
          </a:p>
        </p:txBody>
      </p:sp>
      <p:cxnSp>
        <p:nvCxnSpPr>
          <p:cNvPr id="1079" name="Google Shape;1079;p60"/>
          <p:cNvCxnSpPr/>
          <p:nvPr/>
        </p:nvCxnSpPr>
        <p:spPr>
          <a:xfrm>
            <a:off x="14340356" y="7918102"/>
            <a:ext cx="6858000" cy="10500"/>
          </a:xfrm>
          <a:prstGeom prst="straightConnector1">
            <a:avLst/>
          </a:prstGeom>
          <a:noFill/>
          <a:ln cap="rnd" cmpd="sng" w="50800">
            <a:solidFill>
              <a:schemeClr val="accent5"/>
            </a:solidFill>
            <a:prstDash val="solid"/>
            <a:round/>
            <a:headEnd len="sm" w="sm" type="none"/>
            <a:tailEnd len="sm" w="sm" type="none"/>
          </a:ln>
        </p:spPr>
      </p:cxnSp>
      <p:pic>
        <p:nvPicPr>
          <p:cNvPr id="1080" name="Google Shape;1080;p60"/>
          <p:cNvPicPr preferRelativeResize="0"/>
          <p:nvPr/>
        </p:nvPicPr>
        <p:blipFill>
          <a:blip r:embed="rId3">
            <a:alphaModFix/>
          </a:blip>
          <a:stretch>
            <a:fillRect/>
          </a:stretch>
        </p:blipFill>
        <p:spPr>
          <a:xfrm>
            <a:off x="5233225" y="6181195"/>
            <a:ext cx="5294450" cy="7059205"/>
          </a:xfrm>
          <a:prstGeom prst="rect">
            <a:avLst/>
          </a:prstGeom>
          <a:noFill/>
          <a:ln>
            <a:noFill/>
          </a:ln>
        </p:spPr>
      </p:pic>
      <p:pic>
        <p:nvPicPr>
          <p:cNvPr id="1081" name="Google Shape;1081;p60"/>
          <p:cNvPicPr preferRelativeResize="0"/>
          <p:nvPr/>
        </p:nvPicPr>
        <p:blipFill rotWithShape="1">
          <a:blip r:embed="rId4">
            <a:alphaModFix/>
          </a:blip>
          <a:srcRect b="3063" l="5586" r="5461" t="4112"/>
          <a:stretch/>
        </p:blipFill>
        <p:spPr>
          <a:xfrm>
            <a:off x="4254688" y="2623700"/>
            <a:ext cx="6272998" cy="3023740"/>
          </a:xfrm>
          <a:prstGeom prst="rect">
            <a:avLst/>
          </a:prstGeom>
          <a:noFill/>
          <a:ln cap="flat" cmpd="sng" w="228600">
            <a:solidFill>
              <a:schemeClr val="lt2"/>
            </a:solidFill>
            <a:prstDash val="solid"/>
            <a:round/>
            <a:headEnd len="sm" w="sm" type="none"/>
            <a:tailEnd len="sm" w="sm" type="none"/>
          </a:ln>
        </p:spPr>
      </p:pic>
      <p:grpSp>
        <p:nvGrpSpPr>
          <p:cNvPr id="1082" name="Google Shape;1082;p60"/>
          <p:cNvGrpSpPr/>
          <p:nvPr/>
        </p:nvGrpSpPr>
        <p:grpSpPr>
          <a:xfrm rot="7550218">
            <a:off x="2235819" y="4218205"/>
            <a:ext cx="4992738" cy="6051620"/>
            <a:chOff x="13668052" y="2188694"/>
            <a:chExt cx="1328283" cy="1100646"/>
          </a:xfrm>
        </p:grpSpPr>
        <p:sp>
          <p:nvSpPr>
            <p:cNvPr id="1083" name="Google Shape;1083;p60"/>
            <p:cNvSpPr/>
            <p:nvPr/>
          </p:nvSpPr>
          <p:spPr>
            <a:xfrm>
              <a:off x="13668052" y="2188694"/>
              <a:ext cx="1328283" cy="1100646"/>
            </a:xfrm>
            <a:custGeom>
              <a:rect b="b" l="l" r="r" t="t"/>
              <a:pathLst>
                <a:path extrusionOk="0" h="1100646" w="1328283">
                  <a:moveTo>
                    <a:pt x="1307359" y="0"/>
                  </a:moveTo>
                  <a:cubicBezTo>
                    <a:pt x="1339394" y="283916"/>
                    <a:pt x="1372914" y="701020"/>
                    <a:pt x="1093904" y="885185"/>
                  </a:cubicBezTo>
                  <a:cubicBezTo>
                    <a:pt x="1010030" y="940546"/>
                    <a:pt x="839812" y="929177"/>
                    <a:pt x="795648" y="824072"/>
                  </a:cubicBezTo>
                  <a:cubicBezTo>
                    <a:pt x="763124" y="746647"/>
                    <a:pt x="767569" y="627653"/>
                    <a:pt x="807747" y="554853"/>
                  </a:cubicBezTo>
                  <a:cubicBezTo>
                    <a:pt x="823267" y="526731"/>
                    <a:pt x="846126" y="499963"/>
                    <a:pt x="877292" y="492156"/>
                  </a:cubicBezTo>
                  <a:cubicBezTo>
                    <a:pt x="934275" y="477882"/>
                    <a:pt x="957031" y="531499"/>
                    <a:pt x="950439" y="577707"/>
                  </a:cubicBezTo>
                  <a:cubicBezTo>
                    <a:pt x="939258" y="656091"/>
                    <a:pt x="908274" y="754660"/>
                    <a:pt x="862915" y="820730"/>
                  </a:cubicBezTo>
                  <a:cubicBezTo>
                    <a:pt x="762708" y="966694"/>
                    <a:pt x="592666" y="1066617"/>
                    <a:pt x="414252" y="1070693"/>
                  </a:cubicBezTo>
                  <a:cubicBezTo>
                    <a:pt x="345742" y="1072258"/>
                    <a:pt x="277447" y="1061132"/>
                    <a:pt x="210981" y="1044458"/>
                  </a:cubicBezTo>
                  <a:cubicBezTo>
                    <a:pt x="137737" y="1026083"/>
                    <a:pt x="69720" y="995545"/>
                    <a:pt x="0" y="967670"/>
                  </a:cubicBezTo>
                  <a:cubicBezTo>
                    <a:pt x="0" y="967670"/>
                    <a:pt x="0" y="1043657"/>
                    <a:pt x="28508" y="1100647"/>
                  </a:cubicBezTo>
                </a:path>
              </a:pathLst>
            </a:custGeom>
            <a:noFill/>
            <a:ln cap="rnd" cmpd="sng" w="508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084" name="Google Shape;1084;p60"/>
            <p:cNvSpPr/>
            <p:nvPr/>
          </p:nvSpPr>
          <p:spPr>
            <a:xfrm>
              <a:off x="13668052" y="3127869"/>
              <a:ext cx="142541" cy="28494"/>
            </a:xfrm>
            <a:custGeom>
              <a:rect b="b" l="l" r="r" t="t"/>
              <a:pathLst>
                <a:path extrusionOk="0" h="28494" w="142541">
                  <a:moveTo>
                    <a:pt x="142542" y="0"/>
                  </a:moveTo>
                  <a:cubicBezTo>
                    <a:pt x="142542" y="0"/>
                    <a:pt x="57728" y="1469"/>
                    <a:pt x="0" y="28495"/>
                  </a:cubicBezTo>
                </a:path>
              </a:pathLst>
            </a:custGeom>
            <a:noFill/>
            <a:ln cap="rnd" cmpd="sng" w="508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pic>
        <p:nvPicPr>
          <p:cNvPr descr="AMAZON GIFT CARD 100 50 25 20 10 BIRTHDAY MOM DAD FRIENDS HOLIDAYS EASTER  EVENT | eBay" id="1085" name="Google Shape;1085;p60"/>
          <p:cNvPicPr preferRelativeResize="0"/>
          <p:nvPr/>
        </p:nvPicPr>
        <p:blipFill>
          <a:blip r:embed="rId5">
            <a:alphaModFix/>
          </a:blip>
          <a:stretch>
            <a:fillRect/>
          </a:stretch>
        </p:blipFill>
        <p:spPr>
          <a:xfrm rot="-1793516">
            <a:off x="950157" y="10767701"/>
            <a:ext cx="3421584" cy="2163421"/>
          </a:xfrm>
          <a:prstGeom prst="roundRect">
            <a:avLst>
              <a:gd fmla="val 16667" name="adj"/>
            </a:avLst>
          </a:prstGeom>
          <a:noFill/>
          <a:ln>
            <a:noFill/>
          </a:ln>
        </p:spPr>
      </p:pic>
      <p:sp>
        <p:nvSpPr>
          <p:cNvPr id="1086" name="Google Shape;1086;p60"/>
          <p:cNvSpPr txBox="1"/>
          <p:nvPr/>
        </p:nvSpPr>
        <p:spPr>
          <a:xfrm rot="-1705464">
            <a:off x="750799" y="9801744"/>
            <a:ext cx="2514083" cy="1108238"/>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6000">
                <a:solidFill>
                  <a:schemeClr val="lt1"/>
                </a:solidFill>
                <a:latin typeface="Montserrat"/>
                <a:ea typeface="Montserrat"/>
                <a:cs typeface="Montserrat"/>
                <a:sym typeface="Montserrat"/>
              </a:rPr>
              <a:t>$10?</a:t>
            </a:r>
            <a:endParaRPr b="1" sz="6000">
              <a:solidFill>
                <a:schemeClr val="lt1"/>
              </a:solidFill>
              <a:latin typeface="Montserrat"/>
              <a:ea typeface="Montserrat"/>
              <a:cs typeface="Montserrat"/>
              <a:sym typeface="Montserrat"/>
            </a:endParaRPr>
          </a:p>
        </p:txBody>
      </p:sp>
      <p:sp>
        <p:nvSpPr>
          <p:cNvPr id="1087" name="Google Shape;1087;p60"/>
          <p:cNvSpPr txBox="1"/>
          <p:nvPr/>
        </p:nvSpPr>
        <p:spPr>
          <a:xfrm>
            <a:off x="12815813" y="8228700"/>
            <a:ext cx="11009400" cy="46362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3600">
                <a:solidFill>
                  <a:schemeClr val="lt1"/>
                </a:solidFill>
                <a:latin typeface="Montserrat Light"/>
                <a:ea typeface="Montserrat Light"/>
                <a:cs typeface="Montserrat Light"/>
                <a:sym typeface="Montserrat Light"/>
              </a:rPr>
              <a:t>Ask participant to…</a:t>
            </a:r>
            <a:endParaRPr sz="3600">
              <a:solidFill>
                <a:schemeClr val="lt1"/>
              </a:solidFill>
              <a:latin typeface="Montserrat Light"/>
              <a:ea typeface="Montserrat Light"/>
              <a:cs typeface="Montserrat Light"/>
              <a:sym typeface="Montserrat Light"/>
            </a:endParaRPr>
          </a:p>
          <a:p>
            <a:pPr indent="-457200" lvl="0" marL="457200" marR="0" rtl="0" algn="l">
              <a:lnSpc>
                <a:spcPct val="120000"/>
              </a:lnSpc>
              <a:spcBef>
                <a:spcPts val="0"/>
              </a:spcBef>
              <a:spcAft>
                <a:spcPts val="0"/>
              </a:spcAft>
              <a:buClr>
                <a:schemeClr val="lt1"/>
              </a:buClr>
              <a:buSzPts val="3600"/>
              <a:buFont typeface="Montserrat Light"/>
              <a:buChar char="●"/>
            </a:pPr>
            <a:r>
              <a:rPr lang="en-US" sz="3600">
                <a:solidFill>
                  <a:schemeClr val="lt1"/>
                </a:solidFill>
                <a:latin typeface="Montserrat Light"/>
                <a:ea typeface="Montserrat Light"/>
                <a:cs typeface="Montserrat Light"/>
                <a:sym typeface="Montserrat Light"/>
              </a:rPr>
              <a:t>Watch a snippet of video content outside of usual repertoire for a chance to win a gift card </a:t>
            </a:r>
            <a:endParaRPr sz="3600">
              <a:solidFill>
                <a:schemeClr val="lt1"/>
              </a:solidFill>
              <a:latin typeface="Montserrat Light"/>
              <a:ea typeface="Montserrat Light"/>
              <a:cs typeface="Montserrat Light"/>
              <a:sym typeface="Montserrat Light"/>
            </a:endParaRPr>
          </a:p>
          <a:p>
            <a:pPr indent="-457200" lvl="0" marL="457200" marR="0" rtl="0" algn="l">
              <a:lnSpc>
                <a:spcPct val="120000"/>
              </a:lnSpc>
              <a:spcBef>
                <a:spcPts val="0"/>
              </a:spcBef>
              <a:spcAft>
                <a:spcPts val="0"/>
              </a:spcAft>
              <a:buClr>
                <a:schemeClr val="lt1"/>
              </a:buClr>
              <a:buSzPts val="3600"/>
              <a:buFont typeface="Montserrat Light"/>
              <a:buChar char="●"/>
            </a:pPr>
            <a:r>
              <a:rPr lang="en-US" sz="3600">
                <a:solidFill>
                  <a:schemeClr val="lt1"/>
                </a:solidFill>
                <a:latin typeface="Montserrat Light"/>
                <a:ea typeface="Montserrat Light"/>
                <a:cs typeface="Montserrat Light"/>
                <a:sym typeface="Montserrat Light"/>
              </a:rPr>
              <a:t>Rate:</a:t>
            </a:r>
            <a:endParaRPr sz="3600">
              <a:solidFill>
                <a:schemeClr val="lt1"/>
              </a:solidFill>
              <a:latin typeface="Montserrat Light"/>
              <a:ea typeface="Montserrat Light"/>
              <a:cs typeface="Montserrat Light"/>
              <a:sym typeface="Montserrat Light"/>
            </a:endParaRPr>
          </a:p>
          <a:p>
            <a:pPr indent="-457200" lvl="1" marL="914400" marR="0" rtl="0" algn="l">
              <a:lnSpc>
                <a:spcPct val="120000"/>
              </a:lnSpc>
              <a:spcBef>
                <a:spcPts val="0"/>
              </a:spcBef>
              <a:spcAft>
                <a:spcPts val="0"/>
              </a:spcAft>
              <a:buClr>
                <a:schemeClr val="lt1"/>
              </a:buClr>
              <a:buSzPts val="3600"/>
              <a:buFont typeface="Montserrat Light"/>
              <a:buChar char="○"/>
            </a:pPr>
            <a:r>
              <a:rPr lang="en-US" sz="3600">
                <a:solidFill>
                  <a:schemeClr val="lt1"/>
                </a:solidFill>
                <a:latin typeface="Montserrat Light"/>
                <a:ea typeface="Montserrat Light"/>
                <a:cs typeface="Montserrat Light"/>
                <a:sym typeface="Montserrat Light"/>
              </a:rPr>
              <a:t>Enjoyment  </a:t>
            </a:r>
            <a:endParaRPr sz="3600">
              <a:solidFill>
                <a:schemeClr val="lt1"/>
              </a:solidFill>
              <a:latin typeface="Montserrat Light"/>
              <a:ea typeface="Montserrat Light"/>
              <a:cs typeface="Montserrat Light"/>
              <a:sym typeface="Montserrat Light"/>
            </a:endParaRPr>
          </a:p>
          <a:p>
            <a:pPr indent="-457200" lvl="1" marL="914400" marR="0" rtl="0" algn="l">
              <a:lnSpc>
                <a:spcPct val="120000"/>
              </a:lnSpc>
              <a:spcBef>
                <a:spcPts val="0"/>
              </a:spcBef>
              <a:spcAft>
                <a:spcPts val="0"/>
              </a:spcAft>
              <a:buClr>
                <a:schemeClr val="lt1"/>
              </a:buClr>
              <a:buSzPts val="3600"/>
              <a:buFont typeface="Montserrat Light"/>
              <a:buChar char="○"/>
            </a:pPr>
            <a:r>
              <a:rPr lang="en-US" sz="3600">
                <a:solidFill>
                  <a:schemeClr val="lt1"/>
                </a:solidFill>
                <a:latin typeface="Montserrat Light"/>
                <a:ea typeface="Montserrat Light"/>
                <a:cs typeface="Montserrat Light"/>
                <a:sym typeface="Montserrat Light"/>
              </a:rPr>
              <a:t>Curiosity</a:t>
            </a:r>
            <a:endParaRPr sz="3600">
              <a:solidFill>
                <a:schemeClr val="lt1"/>
              </a:solidFill>
              <a:latin typeface="Montserrat Light"/>
              <a:ea typeface="Montserrat Light"/>
              <a:cs typeface="Montserrat Light"/>
              <a:sym typeface="Montserrat Light"/>
            </a:endParaRPr>
          </a:p>
          <a:p>
            <a:pPr indent="-457200" lvl="1" marL="914400" marR="0" rtl="0" algn="l">
              <a:lnSpc>
                <a:spcPct val="120000"/>
              </a:lnSpc>
              <a:spcBef>
                <a:spcPts val="0"/>
              </a:spcBef>
              <a:spcAft>
                <a:spcPts val="0"/>
              </a:spcAft>
              <a:buClr>
                <a:schemeClr val="lt1"/>
              </a:buClr>
              <a:buSzPts val="3600"/>
              <a:buFont typeface="Montserrat Light"/>
              <a:buChar char="○"/>
            </a:pPr>
            <a:r>
              <a:rPr lang="en-US" sz="3600">
                <a:solidFill>
                  <a:schemeClr val="lt1"/>
                </a:solidFill>
                <a:latin typeface="Montserrat Light"/>
                <a:ea typeface="Montserrat Light"/>
                <a:cs typeface="Montserrat Light"/>
                <a:sym typeface="Montserrat Light"/>
              </a:rPr>
              <a:t>How likely to continue watching </a:t>
            </a:r>
            <a:endParaRPr sz="3600">
              <a:solidFill>
                <a:schemeClr val="lt1"/>
              </a:solidFill>
              <a:latin typeface="Montserrat Light"/>
              <a:ea typeface="Montserrat Light"/>
              <a:cs typeface="Montserrat Light"/>
              <a:sym typeface="Montserrat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1" name="Shape 1091"/>
        <p:cNvGrpSpPr/>
        <p:nvPr/>
      </p:nvGrpSpPr>
      <p:grpSpPr>
        <a:xfrm>
          <a:off x="0" y="0"/>
          <a:ext cx="0" cy="0"/>
          <a:chOff x="0" y="0"/>
          <a:chExt cx="0" cy="0"/>
        </a:xfrm>
      </p:grpSpPr>
      <p:sp>
        <p:nvSpPr>
          <p:cNvPr id="1092" name="Google Shape;1092;p61"/>
          <p:cNvSpPr/>
          <p:nvPr/>
        </p:nvSpPr>
        <p:spPr>
          <a:xfrm rot="-5400000">
            <a:off x="-1227080" y="8425634"/>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093" name="Google Shape;1093;p61"/>
          <p:cNvSpPr/>
          <p:nvPr/>
        </p:nvSpPr>
        <p:spPr>
          <a:xfrm rot="5400000">
            <a:off x="10098782" y="-4457791"/>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094" name="Google Shape;1094;p61"/>
          <p:cNvSpPr/>
          <p:nvPr/>
        </p:nvSpPr>
        <p:spPr>
          <a:xfrm rot="10800000">
            <a:off x="18170810" y="-561151"/>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095" name="Google Shape;1095;p61"/>
          <p:cNvSpPr/>
          <p:nvPr/>
        </p:nvSpPr>
        <p:spPr>
          <a:xfrm>
            <a:off x="19703848" y="1149687"/>
            <a:ext cx="4083552" cy="1134659"/>
          </a:xfrm>
          <a:custGeom>
            <a:rect b="b" l="l" r="r" t="t"/>
            <a:pathLst>
              <a:path extrusionOk="0" h="1134659" w="4083552">
                <a:moveTo>
                  <a:pt x="4083553" y="21372"/>
                </a:moveTo>
                <a:cubicBezTo>
                  <a:pt x="4026719" y="6821"/>
                  <a:pt x="3969247" y="-663"/>
                  <a:pt x="3910502" y="46"/>
                </a:cubicBezTo>
                <a:cubicBezTo>
                  <a:pt x="3662795" y="3041"/>
                  <a:pt x="3436857" y="137432"/>
                  <a:pt x="3228523" y="256345"/>
                </a:cubicBezTo>
                <a:cubicBezTo>
                  <a:pt x="3007464" y="382515"/>
                  <a:pt x="2780166" y="518096"/>
                  <a:pt x="2523966" y="556977"/>
                </a:cubicBezTo>
                <a:cubicBezTo>
                  <a:pt x="2228622" y="601803"/>
                  <a:pt x="1934580" y="530748"/>
                  <a:pt x="1646720" y="471494"/>
                </a:cubicBezTo>
                <a:cubicBezTo>
                  <a:pt x="1351661" y="410757"/>
                  <a:pt x="1059912" y="371686"/>
                  <a:pt x="764786" y="453551"/>
                </a:cubicBezTo>
                <a:cubicBezTo>
                  <a:pt x="498296" y="527469"/>
                  <a:pt x="254849" y="662530"/>
                  <a:pt x="0" y="766438"/>
                </a:cubicBezTo>
                <a:moveTo>
                  <a:pt x="4083553" y="389592"/>
                </a:moveTo>
                <a:cubicBezTo>
                  <a:pt x="4026719" y="375031"/>
                  <a:pt x="3969247" y="367548"/>
                  <a:pt x="3910502" y="368266"/>
                </a:cubicBezTo>
                <a:cubicBezTo>
                  <a:pt x="3662795" y="371261"/>
                  <a:pt x="3436857" y="505652"/>
                  <a:pt x="3228523" y="624555"/>
                </a:cubicBezTo>
                <a:cubicBezTo>
                  <a:pt x="3007464" y="750735"/>
                  <a:pt x="2780166" y="886315"/>
                  <a:pt x="2523966" y="925198"/>
                </a:cubicBezTo>
                <a:cubicBezTo>
                  <a:pt x="2228622" y="970023"/>
                  <a:pt x="1934580" y="898967"/>
                  <a:pt x="1646720" y="839714"/>
                </a:cubicBezTo>
                <a:cubicBezTo>
                  <a:pt x="1351661" y="778977"/>
                  <a:pt x="1059912" y="739906"/>
                  <a:pt x="764786" y="821761"/>
                </a:cubicBezTo>
                <a:cubicBezTo>
                  <a:pt x="498296" y="895679"/>
                  <a:pt x="254849" y="1030751"/>
                  <a:pt x="0" y="1134659"/>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096" name="Google Shape;1096;p61"/>
          <p:cNvSpPr/>
          <p:nvPr/>
        </p:nvSpPr>
        <p:spPr>
          <a:xfrm rot="10800000">
            <a:off x="-11160422" y="-13308597"/>
            <a:ext cx="15378657" cy="18499410"/>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097" name="Google Shape;1097;p61"/>
          <p:cNvSpPr/>
          <p:nvPr/>
        </p:nvSpPr>
        <p:spPr>
          <a:xfrm>
            <a:off x="10208354" y="2837542"/>
            <a:ext cx="3959700" cy="4046598"/>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rgbClr val="2330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nvGrpSpPr>
          <p:cNvPr id="1098" name="Google Shape;1098;p61"/>
          <p:cNvGrpSpPr/>
          <p:nvPr/>
        </p:nvGrpSpPr>
        <p:grpSpPr>
          <a:xfrm>
            <a:off x="11480222" y="3370381"/>
            <a:ext cx="1417205" cy="2944273"/>
            <a:chOff x="11480223" y="3864292"/>
            <a:chExt cx="1417205" cy="2944273"/>
          </a:xfrm>
        </p:grpSpPr>
        <p:sp>
          <p:nvSpPr>
            <p:cNvPr id="1099" name="Google Shape;1099;p61"/>
            <p:cNvSpPr/>
            <p:nvPr/>
          </p:nvSpPr>
          <p:spPr>
            <a:xfrm>
              <a:off x="11480223" y="3864292"/>
              <a:ext cx="1417205" cy="2944273"/>
            </a:xfrm>
            <a:custGeom>
              <a:rect b="b" l="l" r="r" t="t"/>
              <a:pathLst>
                <a:path extrusionOk="0" h="2364" w="1138">
                  <a:moveTo>
                    <a:pt x="1042" y="0"/>
                  </a:moveTo>
                  <a:lnTo>
                    <a:pt x="95" y="0"/>
                  </a:lnTo>
                  <a:cubicBezTo>
                    <a:pt x="42" y="0"/>
                    <a:pt x="0" y="42"/>
                    <a:pt x="0" y="95"/>
                  </a:cubicBezTo>
                  <a:lnTo>
                    <a:pt x="0" y="2267"/>
                  </a:lnTo>
                  <a:cubicBezTo>
                    <a:pt x="0" y="2320"/>
                    <a:pt x="42" y="2363"/>
                    <a:pt x="95" y="2363"/>
                  </a:cubicBezTo>
                  <a:lnTo>
                    <a:pt x="1042" y="2363"/>
                  </a:lnTo>
                  <a:cubicBezTo>
                    <a:pt x="1095" y="2363"/>
                    <a:pt x="1137" y="2320"/>
                    <a:pt x="1137" y="2267"/>
                  </a:cubicBezTo>
                  <a:lnTo>
                    <a:pt x="1137" y="95"/>
                  </a:lnTo>
                  <a:cubicBezTo>
                    <a:pt x="1137" y="42"/>
                    <a:pt x="1095" y="0"/>
                    <a:pt x="1042" y="0"/>
                  </a:cubicBezTo>
                </a:path>
              </a:pathLst>
            </a:custGeom>
            <a:solidFill>
              <a:srgbClr val="767DD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100" name="Google Shape;1100;p61"/>
            <p:cNvSpPr/>
            <p:nvPr/>
          </p:nvSpPr>
          <p:spPr>
            <a:xfrm>
              <a:off x="12095441" y="4040073"/>
              <a:ext cx="258171" cy="27464"/>
            </a:xfrm>
            <a:custGeom>
              <a:rect b="b" l="l" r="r" t="t"/>
              <a:pathLst>
                <a:path extrusionOk="0" h="23" w="206">
                  <a:moveTo>
                    <a:pt x="205" y="11"/>
                  </a:moveTo>
                  <a:lnTo>
                    <a:pt x="205" y="11"/>
                  </a:lnTo>
                  <a:cubicBezTo>
                    <a:pt x="205" y="17"/>
                    <a:pt x="198" y="22"/>
                    <a:pt x="190" y="22"/>
                  </a:cubicBezTo>
                  <a:lnTo>
                    <a:pt x="15" y="22"/>
                  </a:lnTo>
                  <a:cubicBezTo>
                    <a:pt x="6" y="22"/>
                    <a:pt x="0" y="17"/>
                    <a:pt x="0" y="11"/>
                  </a:cubicBezTo>
                  <a:cubicBezTo>
                    <a:pt x="0" y="5"/>
                    <a:pt x="6" y="0"/>
                    <a:pt x="15" y="0"/>
                  </a:cubicBezTo>
                  <a:lnTo>
                    <a:pt x="190" y="0"/>
                  </a:lnTo>
                  <a:cubicBezTo>
                    <a:pt x="198" y="0"/>
                    <a:pt x="205" y="5"/>
                    <a:pt x="205" y="11"/>
                  </a:cubicBezTo>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101" name="Google Shape;1101;p61"/>
            <p:cNvSpPr/>
            <p:nvPr/>
          </p:nvSpPr>
          <p:spPr>
            <a:xfrm>
              <a:off x="12024030" y="4034575"/>
              <a:ext cx="43944" cy="43944"/>
            </a:xfrm>
            <a:custGeom>
              <a:rect b="b" l="l" r="r" t="t"/>
              <a:pathLst>
                <a:path extrusionOk="0" h="35" w="35">
                  <a:moveTo>
                    <a:pt x="0" y="17"/>
                  </a:moveTo>
                  <a:lnTo>
                    <a:pt x="0" y="17"/>
                  </a:lnTo>
                  <a:cubicBezTo>
                    <a:pt x="0" y="8"/>
                    <a:pt x="8" y="0"/>
                    <a:pt x="18" y="0"/>
                  </a:cubicBezTo>
                  <a:cubicBezTo>
                    <a:pt x="27" y="0"/>
                    <a:pt x="34" y="8"/>
                    <a:pt x="34" y="17"/>
                  </a:cubicBezTo>
                  <a:cubicBezTo>
                    <a:pt x="34" y="26"/>
                    <a:pt x="27" y="34"/>
                    <a:pt x="18" y="34"/>
                  </a:cubicBezTo>
                  <a:cubicBezTo>
                    <a:pt x="8" y="34"/>
                    <a:pt x="0" y="26"/>
                    <a:pt x="0" y="17"/>
                  </a:cubicBezTo>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102" name="Google Shape;1102;p61"/>
            <p:cNvSpPr/>
            <p:nvPr/>
          </p:nvSpPr>
          <p:spPr>
            <a:xfrm>
              <a:off x="12172347" y="3946690"/>
              <a:ext cx="32958" cy="38453"/>
            </a:xfrm>
            <a:custGeom>
              <a:rect b="b" l="l" r="r" t="t"/>
              <a:pathLst>
                <a:path extrusionOk="0" h="29" w="28">
                  <a:moveTo>
                    <a:pt x="0" y="14"/>
                  </a:moveTo>
                  <a:lnTo>
                    <a:pt x="0" y="14"/>
                  </a:lnTo>
                  <a:cubicBezTo>
                    <a:pt x="0" y="6"/>
                    <a:pt x="6" y="0"/>
                    <a:pt x="14" y="0"/>
                  </a:cubicBezTo>
                  <a:cubicBezTo>
                    <a:pt x="22" y="0"/>
                    <a:pt x="27" y="6"/>
                    <a:pt x="27" y="14"/>
                  </a:cubicBezTo>
                  <a:cubicBezTo>
                    <a:pt x="27" y="22"/>
                    <a:pt x="22" y="28"/>
                    <a:pt x="14" y="28"/>
                  </a:cubicBezTo>
                  <a:cubicBezTo>
                    <a:pt x="6" y="28"/>
                    <a:pt x="0" y="22"/>
                    <a:pt x="0" y="14"/>
                  </a:cubicBezTo>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103" name="Google Shape;1103;p61"/>
            <p:cNvSpPr/>
            <p:nvPr/>
          </p:nvSpPr>
          <p:spPr>
            <a:xfrm>
              <a:off x="12078960" y="6517432"/>
              <a:ext cx="219722" cy="225217"/>
            </a:xfrm>
            <a:custGeom>
              <a:rect b="b" l="l" r="r" t="t"/>
              <a:pathLst>
                <a:path extrusionOk="0" h="180" w="178">
                  <a:moveTo>
                    <a:pt x="89" y="179"/>
                  </a:moveTo>
                  <a:lnTo>
                    <a:pt x="89" y="179"/>
                  </a:lnTo>
                  <a:cubicBezTo>
                    <a:pt x="40" y="179"/>
                    <a:pt x="0" y="139"/>
                    <a:pt x="0" y="90"/>
                  </a:cubicBezTo>
                  <a:cubicBezTo>
                    <a:pt x="0" y="41"/>
                    <a:pt x="40" y="0"/>
                    <a:pt x="89" y="0"/>
                  </a:cubicBezTo>
                  <a:cubicBezTo>
                    <a:pt x="137" y="0"/>
                    <a:pt x="177" y="41"/>
                    <a:pt x="177" y="90"/>
                  </a:cubicBezTo>
                  <a:cubicBezTo>
                    <a:pt x="177" y="139"/>
                    <a:pt x="137" y="179"/>
                    <a:pt x="89" y="179"/>
                  </a:cubicBezTo>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104" name="Google Shape;1104;p61"/>
            <p:cNvSpPr/>
            <p:nvPr/>
          </p:nvSpPr>
          <p:spPr>
            <a:xfrm>
              <a:off x="12073472" y="6511940"/>
              <a:ext cx="230708" cy="236199"/>
            </a:xfrm>
            <a:custGeom>
              <a:rect b="b" l="l" r="r" t="t"/>
              <a:pathLst>
                <a:path extrusionOk="0" h="188" w="186">
                  <a:moveTo>
                    <a:pt x="93" y="0"/>
                  </a:moveTo>
                  <a:lnTo>
                    <a:pt x="93" y="0"/>
                  </a:lnTo>
                  <a:cubicBezTo>
                    <a:pt x="42" y="0"/>
                    <a:pt x="0" y="43"/>
                    <a:pt x="0" y="94"/>
                  </a:cubicBezTo>
                  <a:cubicBezTo>
                    <a:pt x="0" y="145"/>
                    <a:pt x="42" y="187"/>
                    <a:pt x="93" y="187"/>
                  </a:cubicBezTo>
                  <a:cubicBezTo>
                    <a:pt x="144" y="187"/>
                    <a:pt x="185" y="145"/>
                    <a:pt x="185" y="94"/>
                  </a:cubicBezTo>
                  <a:cubicBezTo>
                    <a:pt x="185" y="43"/>
                    <a:pt x="144" y="0"/>
                    <a:pt x="93" y="0"/>
                  </a:cubicBezTo>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105" name="Google Shape;1105;p61"/>
            <p:cNvSpPr/>
            <p:nvPr/>
          </p:nvSpPr>
          <p:spPr>
            <a:xfrm>
              <a:off x="11524164" y="4215847"/>
              <a:ext cx="1312837" cy="2241164"/>
            </a:xfrm>
            <a:custGeom>
              <a:rect b="b" l="l" r="r" t="t"/>
              <a:pathLst>
                <a:path extrusionOk="0" h="1801" w="1055">
                  <a:moveTo>
                    <a:pt x="1054" y="1800"/>
                  </a:moveTo>
                  <a:lnTo>
                    <a:pt x="0" y="1800"/>
                  </a:lnTo>
                  <a:lnTo>
                    <a:pt x="0" y="0"/>
                  </a:lnTo>
                  <a:lnTo>
                    <a:pt x="1054" y="0"/>
                  </a:lnTo>
                  <a:lnTo>
                    <a:pt x="1054" y="1800"/>
                  </a:lnTo>
                </a:path>
              </a:pathLst>
            </a:custGeom>
            <a:solidFill>
              <a:srgbClr val="DCF6F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106" name="Google Shape;1106;p61"/>
            <p:cNvSpPr/>
            <p:nvPr/>
          </p:nvSpPr>
          <p:spPr>
            <a:xfrm>
              <a:off x="11595572" y="5446289"/>
              <a:ext cx="109861" cy="109861"/>
            </a:xfrm>
            <a:custGeom>
              <a:rect b="b" l="l" r="r" t="t"/>
              <a:pathLst>
                <a:path extrusionOk="0" h="87" w="87">
                  <a:moveTo>
                    <a:pt x="86" y="44"/>
                  </a:moveTo>
                  <a:lnTo>
                    <a:pt x="86" y="44"/>
                  </a:lnTo>
                  <a:cubicBezTo>
                    <a:pt x="86" y="68"/>
                    <a:pt x="67" y="86"/>
                    <a:pt x="43" y="86"/>
                  </a:cubicBezTo>
                  <a:cubicBezTo>
                    <a:pt x="19" y="86"/>
                    <a:pt x="0" y="68"/>
                    <a:pt x="0" y="44"/>
                  </a:cubicBezTo>
                  <a:cubicBezTo>
                    <a:pt x="0" y="20"/>
                    <a:pt x="19" y="0"/>
                    <a:pt x="43" y="0"/>
                  </a:cubicBezTo>
                  <a:cubicBezTo>
                    <a:pt x="67" y="0"/>
                    <a:pt x="86" y="20"/>
                    <a:pt x="86" y="44"/>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107" name="Google Shape;1107;p61"/>
            <p:cNvSpPr/>
            <p:nvPr/>
          </p:nvSpPr>
          <p:spPr>
            <a:xfrm>
              <a:off x="11595572" y="4342185"/>
              <a:ext cx="109861" cy="109861"/>
            </a:xfrm>
            <a:custGeom>
              <a:rect b="b" l="l" r="r" t="t"/>
              <a:pathLst>
                <a:path extrusionOk="0" h="87" w="87">
                  <a:moveTo>
                    <a:pt x="86" y="43"/>
                  </a:moveTo>
                  <a:lnTo>
                    <a:pt x="86" y="43"/>
                  </a:lnTo>
                  <a:cubicBezTo>
                    <a:pt x="86" y="66"/>
                    <a:pt x="67" y="86"/>
                    <a:pt x="43" y="86"/>
                  </a:cubicBezTo>
                  <a:cubicBezTo>
                    <a:pt x="19" y="86"/>
                    <a:pt x="0" y="66"/>
                    <a:pt x="0" y="43"/>
                  </a:cubicBezTo>
                  <a:cubicBezTo>
                    <a:pt x="0" y="19"/>
                    <a:pt x="19" y="0"/>
                    <a:pt x="43" y="0"/>
                  </a:cubicBezTo>
                  <a:cubicBezTo>
                    <a:pt x="67" y="0"/>
                    <a:pt x="86" y="19"/>
                    <a:pt x="86" y="43"/>
                  </a:cubicBezTo>
                </a:path>
              </a:pathLst>
            </a:custGeom>
            <a:solidFill>
              <a:srgbClr val="2CB7A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108" name="Google Shape;1108;p61"/>
            <p:cNvSpPr/>
            <p:nvPr/>
          </p:nvSpPr>
          <p:spPr>
            <a:xfrm>
              <a:off x="11601067" y="4594866"/>
              <a:ext cx="1164526" cy="747053"/>
            </a:xfrm>
            <a:custGeom>
              <a:rect b="b" l="l" r="r" t="t"/>
              <a:pathLst>
                <a:path extrusionOk="0" h="599" w="933">
                  <a:moveTo>
                    <a:pt x="932" y="598"/>
                  </a:moveTo>
                  <a:lnTo>
                    <a:pt x="0" y="598"/>
                  </a:lnTo>
                  <a:lnTo>
                    <a:pt x="0" y="0"/>
                  </a:lnTo>
                  <a:lnTo>
                    <a:pt x="932" y="0"/>
                  </a:lnTo>
                  <a:lnTo>
                    <a:pt x="932" y="598"/>
                  </a:lnTo>
                </a:path>
              </a:pathLst>
            </a:custGeom>
            <a:solidFill>
              <a:srgbClr val="9AE6E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109" name="Google Shape;1109;p61"/>
            <p:cNvSpPr/>
            <p:nvPr/>
          </p:nvSpPr>
          <p:spPr>
            <a:xfrm>
              <a:off x="11595572" y="5781363"/>
              <a:ext cx="109861" cy="109861"/>
            </a:xfrm>
            <a:custGeom>
              <a:rect b="b" l="l" r="r" t="t"/>
              <a:pathLst>
                <a:path extrusionOk="0" h="88" w="87">
                  <a:moveTo>
                    <a:pt x="86" y="44"/>
                  </a:moveTo>
                  <a:lnTo>
                    <a:pt x="86" y="44"/>
                  </a:lnTo>
                  <a:cubicBezTo>
                    <a:pt x="86" y="68"/>
                    <a:pt x="67" y="87"/>
                    <a:pt x="43" y="87"/>
                  </a:cubicBezTo>
                  <a:cubicBezTo>
                    <a:pt x="19" y="87"/>
                    <a:pt x="0" y="68"/>
                    <a:pt x="0" y="44"/>
                  </a:cubicBezTo>
                  <a:cubicBezTo>
                    <a:pt x="0" y="20"/>
                    <a:pt x="19" y="0"/>
                    <a:pt x="43" y="0"/>
                  </a:cubicBezTo>
                  <a:cubicBezTo>
                    <a:pt x="67" y="0"/>
                    <a:pt x="86" y="20"/>
                    <a:pt x="86" y="44"/>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110" name="Google Shape;1110;p61"/>
            <p:cNvSpPr/>
            <p:nvPr/>
          </p:nvSpPr>
          <p:spPr>
            <a:xfrm>
              <a:off x="11743886" y="5797848"/>
              <a:ext cx="1032694" cy="76903"/>
            </a:xfrm>
            <a:custGeom>
              <a:rect b="b" l="l" r="r" t="t"/>
              <a:pathLst>
                <a:path extrusionOk="0" h="63" w="827">
                  <a:moveTo>
                    <a:pt x="794" y="0"/>
                  </a:moveTo>
                  <a:lnTo>
                    <a:pt x="31" y="0"/>
                  </a:lnTo>
                  <a:cubicBezTo>
                    <a:pt x="14" y="0"/>
                    <a:pt x="0" y="15"/>
                    <a:pt x="0" y="32"/>
                  </a:cubicBezTo>
                  <a:cubicBezTo>
                    <a:pt x="0" y="48"/>
                    <a:pt x="14" y="62"/>
                    <a:pt x="31" y="62"/>
                  </a:cubicBezTo>
                  <a:lnTo>
                    <a:pt x="794" y="62"/>
                  </a:lnTo>
                  <a:cubicBezTo>
                    <a:pt x="811" y="62"/>
                    <a:pt x="826" y="48"/>
                    <a:pt x="826" y="32"/>
                  </a:cubicBezTo>
                  <a:cubicBezTo>
                    <a:pt x="826" y="15"/>
                    <a:pt x="811" y="0"/>
                    <a:pt x="794" y="0"/>
                  </a:cubicBezTo>
                </a:path>
              </a:pathLst>
            </a:custGeom>
            <a:solidFill>
              <a:srgbClr val="9AE6E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111" name="Google Shape;1111;p61"/>
            <p:cNvSpPr/>
            <p:nvPr/>
          </p:nvSpPr>
          <p:spPr>
            <a:xfrm>
              <a:off x="11595576" y="5611084"/>
              <a:ext cx="1181008" cy="76903"/>
            </a:xfrm>
            <a:custGeom>
              <a:rect b="b" l="l" r="r" t="t"/>
              <a:pathLst>
                <a:path extrusionOk="0" h="62" w="946">
                  <a:moveTo>
                    <a:pt x="913" y="0"/>
                  </a:moveTo>
                  <a:lnTo>
                    <a:pt x="31" y="0"/>
                  </a:lnTo>
                  <a:cubicBezTo>
                    <a:pt x="13" y="0"/>
                    <a:pt x="0" y="13"/>
                    <a:pt x="0" y="30"/>
                  </a:cubicBezTo>
                  <a:cubicBezTo>
                    <a:pt x="0" y="48"/>
                    <a:pt x="13" y="61"/>
                    <a:pt x="31" y="61"/>
                  </a:cubicBezTo>
                  <a:lnTo>
                    <a:pt x="913" y="61"/>
                  </a:lnTo>
                  <a:cubicBezTo>
                    <a:pt x="930" y="61"/>
                    <a:pt x="945" y="48"/>
                    <a:pt x="945" y="30"/>
                  </a:cubicBezTo>
                  <a:cubicBezTo>
                    <a:pt x="945" y="13"/>
                    <a:pt x="930" y="0"/>
                    <a:pt x="913" y="0"/>
                  </a:cubicBezTo>
                </a:path>
              </a:pathLst>
            </a:custGeom>
            <a:solidFill>
              <a:srgbClr val="9AE6E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112" name="Google Shape;1112;p61"/>
            <p:cNvSpPr/>
            <p:nvPr/>
          </p:nvSpPr>
          <p:spPr>
            <a:xfrm>
              <a:off x="11743886" y="5462770"/>
              <a:ext cx="1032694" cy="76903"/>
            </a:xfrm>
            <a:custGeom>
              <a:rect b="b" l="l" r="r" t="t"/>
              <a:pathLst>
                <a:path extrusionOk="0" h="62" w="827">
                  <a:moveTo>
                    <a:pt x="794" y="0"/>
                  </a:moveTo>
                  <a:lnTo>
                    <a:pt x="31" y="0"/>
                  </a:lnTo>
                  <a:cubicBezTo>
                    <a:pt x="14" y="0"/>
                    <a:pt x="0" y="14"/>
                    <a:pt x="0" y="31"/>
                  </a:cubicBezTo>
                  <a:cubicBezTo>
                    <a:pt x="0" y="48"/>
                    <a:pt x="14" y="61"/>
                    <a:pt x="31" y="61"/>
                  </a:cubicBezTo>
                  <a:lnTo>
                    <a:pt x="794" y="61"/>
                  </a:lnTo>
                  <a:cubicBezTo>
                    <a:pt x="811" y="61"/>
                    <a:pt x="826" y="48"/>
                    <a:pt x="826" y="31"/>
                  </a:cubicBezTo>
                  <a:cubicBezTo>
                    <a:pt x="826" y="14"/>
                    <a:pt x="811" y="0"/>
                    <a:pt x="794" y="0"/>
                  </a:cubicBezTo>
                </a:path>
              </a:pathLst>
            </a:custGeom>
            <a:solidFill>
              <a:srgbClr val="9AE6E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113" name="Google Shape;1113;p61"/>
            <p:cNvSpPr/>
            <p:nvPr/>
          </p:nvSpPr>
          <p:spPr>
            <a:xfrm>
              <a:off x="11743886" y="4358670"/>
              <a:ext cx="1032694" cy="76903"/>
            </a:xfrm>
            <a:custGeom>
              <a:rect b="b" l="l" r="r" t="t"/>
              <a:pathLst>
                <a:path extrusionOk="0" h="62" w="827">
                  <a:moveTo>
                    <a:pt x="794" y="0"/>
                  </a:moveTo>
                  <a:lnTo>
                    <a:pt x="31" y="0"/>
                  </a:lnTo>
                  <a:cubicBezTo>
                    <a:pt x="14" y="0"/>
                    <a:pt x="0" y="13"/>
                    <a:pt x="0" y="31"/>
                  </a:cubicBezTo>
                  <a:cubicBezTo>
                    <a:pt x="0" y="48"/>
                    <a:pt x="14" y="61"/>
                    <a:pt x="31" y="61"/>
                  </a:cubicBezTo>
                  <a:lnTo>
                    <a:pt x="794" y="61"/>
                  </a:lnTo>
                  <a:cubicBezTo>
                    <a:pt x="811" y="61"/>
                    <a:pt x="826" y="48"/>
                    <a:pt x="826" y="31"/>
                  </a:cubicBezTo>
                  <a:cubicBezTo>
                    <a:pt x="826" y="13"/>
                    <a:pt x="811" y="0"/>
                    <a:pt x="794" y="0"/>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grpSp>
      <p:sp>
        <p:nvSpPr>
          <p:cNvPr id="1114" name="Google Shape;1114;p61"/>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Results</a:t>
            </a:r>
            <a:endParaRPr/>
          </a:p>
        </p:txBody>
      </p:sp>
      <p:grpSp>
        <p:nvGrpSpPr>
          <p:cNvPr id="1115" name="Google Shape;1115;p61"/>
          <p:cNvGrpSpPr/>
          <p:nvPr/>
        </p:nvGrpSpPr>
        <p:grpSpPr>
          <a:xfrm>
            <a:off x="11610389" y="4141310"/>
            <a:ext cx="1156862" cy="830680"/>
            <a:chOff x="13834228" y="3998060"/>
            <a:chExt cx="8885268" cy="7896195"/>
          </a:xfrm>
        </p:grpSpPr>
        <p:grpSp>
          <p:nvGrpSpPr>
            <p:cNvPr id="1116" name="Google Shape;1116;p61"/>
            <p:cNvGrpSpPr/>
            <p:nvPr/>
          </p:nvGrpSpPr>
          <p:grpSpPr>
            <a:xfrm>
              <a:off x="13834228" y="3998060"/>
              <a:ext cx="8885268" cy="7896195"/>
              <a:chOff x="2654808" y="3191256"/>
              <a:chExt cx="9066600" cy="8881110"/>
            </a:xfrm>
          </p:grpSpPr>
          <p:cxnSp>
            <p:nvCxnSpPr>
              <p:cNvPr id="1117" name="Google Shape;1117;p61"/>
              <p:cNvCxnSpPr/>
              <p:nvPr/>
            </p:nvCxnSpPr>
            <p:spPr>
              <a:xfrm>
                <a:off x="2654808" y="3191256"/>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cxnSp>
            <p:nvCxnSpPr>
              <p:cNvPr id="1118" name="Google Shape;1118;p61"/>
              <p:cNvCxnSpPr/>
              <p:nvPr/>
            </p:nvCxnSpPr>
            <p:spPr>
              <a:xfrm>
                <a:off x="2654808" y="4671441"/>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cxnSp>
            <p:nvCxnSpPr>
              <p:cNvPr id="1119" name="Google Shape;1119;p61"/>
              <p:cNvCxnSpPr/>
              <p:nvPr/>
            </p:nvCxnSpPr>
            <p:spPr>
              <a:xfrm>
                <a:off x="2654808" y="6151626"/>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cxnSp>
            <p:nvCxnSpPr>
              <p:cNvPr id="1120" name="Google Shape;1120;p61"/>
              <p:cNvCxnSpPr/>
              <p:nvPr/>
            </p:nvCxnSpPr>
            <p:spPr>
              <a:xfrm>
                <a:off x="2654808" y="7631811"/>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cxnSp>
            <p:nvCxnSpPr>
              <p:cNvPr id="1121" name="Google Shape;1121;p61"/>
              <p:cNvCxnSpPr/>
              <p:nvPr/>
            </p:nvCxnSpPr>
            <p:spPr>
              <a:xfrm>
                <a:off x="2654808" y="9111996"/>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cxnSp>
            <p:nvCxnSpPr>
              <p:cNvPr id="1122" name="Google Shape;1122;p61"/>
              <p:cNvCxnSpPr/>
              <p:nvPr/>
            </p:nvCxnSpPr>
            <p:spPr>
              <a:xfrm>
                <a:off x="2654808" y="10592181"/>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cxnSp>
            <p:nvCxnSpPr>
              <p:cNvPr id="1123" name="Google Shape;1123;p61"/>
              <p:cNvCxnSpPr/>
              <p:nvPr/>
            </p:nvCxnSpPr>
            <p:spPr>
              <a:xfrm>
                <a:off x="2654808" y="12072366"/>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grpSp>
        <p:sp>
          <p:nvSpPr>
            <p:cNvPr id="1124" name="Google Shape;1124;p61"/>
            <p:cNvSpPr/>
            <p:nvPr/>
          </p:nvSpPr>
          <p:spPr>
            <a:xfrm>
              <a:off x="14425613" y="5313946"/>
              <a:ext cx="592800" cy="65748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1125" name="Google Shape;1125;p61"/>
            <p:cNvSpPr/>
            <p:nvPr/>
          </p:nvSpPr>
          <p:spPr>
            <a:xfrm>
              <a:off x="15018541" y="6629931"/>
              <a:ext cx="592800" cy="5259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1126" name="Google Shape;1126;p61"/>
            <p:cNvSpPr/>
            <p:nvPr/>
          </p:nvSpPr>
          <p:spPr>
            <a:xfrm>
              <a:off x="15611469" y="8610605"/>
              <a:ext cx="592800" cy="327810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1127" name="Google Shape;1127;p61"/>
            <p:cNvSpPr/>
            <p:nvPr/>
          </p:nvSpPr>
          <p:spPr>
            <a:xfrm>
              <a:off x="17386465" y="6629930"/>
              <a:ext cx="592800" cy="5259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1128" name="Google Shape;1128;p61"/>
            <p:cNvSpPr/>
            <p:nvPr/>
          </p:nvSpPr>
          <p:spPr>
            <a:xfrm>
              <a:off x="17979393" y="8610605"/>
              <a:ext cx="592800" cy="32781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1129" name="Google Shape;1129;p61"/>
            <p:cNvSpPr/>
            <p:nvPr/>
          </p:nvSpPr>
          <p:spPr>
            <a:xfrm>
              <a:off x="18572321" y="5319026"/>
              <a:ext cx="592800" cy="656970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1130" name="Google Shape;1130;p61"/>
            <p:cNvSpPr/>
            <p:nvPr/>
          </p:nvSpPr>
          <p:spPr>
            <a:xfrm>
              <a:off x="20348101" y="7950999"/>
              <a:ext cx="592800" cy="39378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1131" name="Google Shape;1131;p61"/>
            <p:cNvSpPr/>
            <p:nvPr/>
          </p:nvSpPr>
          <p:spPr>
            <a:xfrm>
              <a:off x="20941029" y="7284731"/>
              <a:ext cx="592800" cy="46041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1132" name="Google Shape;1132;p61"/>
            <p:cNvSpPr/>
            <p:nvPr/>
          </p:nvSpPr>
          <p:spPr>
            <a:xfrm>
              <a:off x="21535163" y="6629932"/>
              <a:ext cx="592800" cy="525900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gr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6" name="Shape 1136"/>
        <p:cNvGrpSpPr/>
        <p:nvPr/>
      </p:nvGrpSpPr>
      <p:grpSpPr>
        <a:xfrm>
          <a:off x="0" y="0"/>
          <a:ext cx="0" cy="0"/>
          <a:chOff x="0" y="0"/>
          <a:chExt cx="0" cy="0"/>
        </a:xfrm>
      </p:grpSpPr>
      <p:sp>
        <p:nvSpPr>
          <p:cNvPr id="1137" name="Google Shape;1137;p62"/>
          <p:cNvSpPr/>
          <p:nvPr/>
        </p:nvSpPr>
        <p:spPr>
          <a:xfrm rot="-5400000">
            <a:off x="-1227080" y="8425634"/>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nvGrpSpPr>
          <p:cNvPr id="1138" name="Google Shape;1138;p62"/>
          <p:cNvGrpSpPr/>
          <p:nvPr/>
        </p:nvGrpSpPr>
        <p:grpSpPr>
          <a:xfrm>
            <a:off x="2347416" y="6515100"/>
            <a:ext cx="1685741" cy="5062987"/>
            <a:chOff x="2347416" y="6515100"/>
            <a:chExt cx="1685741" cy="5062987"/>
          </a:xfrm>
        </p:grpSpPr>
        <p:sp>
          <p:nvSpPr>
            <p:cNvPr id="1139" name="Google Shape;1139;p62"/>
            <p:cNvSpPr/>
            <p:nvPr/>
          </p:nvSpPr>
          <p:spPr>
            <a:xfrm>
              <a:off x="2347416" y="6515100"/>
              <a:ext cx="1685741" cy="5062987"/>
            </a:xfrm>
            <a:custGeom>
              <a:rect b="b" l="l" r="r" t="t"/>
              <a:pathLst>
                <a:path extrusionOk="0" h="5062987" w="1685741">
                  <a:moveTo>
                    <a:pt x="608055" y="0"/>
                  </a:moveTo>
                  <a:cubicBezTo>
                    <a:pt x="410751" y="40821"/>
                    <a:pt x="213448" y="81643"/>
                    <a:pt x="134527" y="816429"/>
                  </a:cubicBezTo>
                  <a:cubicBezTo>
                    <a:pt x="55606" y="1551215"/>
                    <a:pt x="-124009" y="3703864"/>
                    <a:pt x="134527" y="4408714"/>
                  </a:cubicBezTo>
                  <a:cubicBezTo>
                    <a:pt x="393063" y="5113564"/>
                    <a:pt x="881381" y="5086705"/>
                    <a:pt x="1685741" y="5045529"/>
                  </a:cubicBezTo>
                </a:path>
              </a:pathLst>
            </a:custGeom>
            <a:noFill/>
            <a:ln cap="rnd" cmpd="sng" w="5080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Montserrat Light"/>
                <a:ea typeface="Montserrat Light"/>
                <a:cs typeface="Montserrat Light"/>
                <a:sym typeface="Montserrat Light"/>
              </a:endParaRPr>
            </a:p>
          </p:txBody>
        </p:sp>
        <p:sp>
          <p:nvSpPr>
            <p:cNvPr id="1140" name="Google Shape;1140;p62"/>
            <p:cNvSpPr/>
            <p:nvPr/>
          </p:nvSpPr>
          <p:spPr>
            <a:xfrm flipH="1">
              <a:off x="2349026" y="9614798"/>
              <a:ext cx="1640012" cy="1181044"/>
            </a:xfrm>
            <a:custGeom>
              <a:rect b="b" l="l" r="r" t="t"/>
              <a:pathLst>
                <a:path extrusionOk="0" h="1181044" w="1640012">
                  <a:moveTo>
                    <a:pt x="1640012" y="0"/>
                  </a:moveTo>
                  <a:cubicBezTo>
                    <a:pt x="1491374" y="781749"/>
                    <a:pt x="1460304" y="812154"/>
                    <a:pt x="1186969" y="978519"/>
                  </a:cubicBezTo>
                  <a:cubicBezTo>
                    <a:pt x="913634" y="1144884"/>
                    <a:pt x="107448" y="1003988"/>
                    <a:pt x="0" y="998191"/>
                  </a:cubicBezTo>
                  <a:cubicBezTo>
                    <a:pt x="0" y="998191"/>
                    <a:pt x="55418" y="1179472"/>
                    <a:pt x="45133" y="1181044"/>
                  </a:cubicBezTo>
                </a:path>
              </a:pathLst>
            </a:custGeom>
            <a:noFill/>
            <a:ln cap="rnd" cmpd="sng" w="5080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141" name="Google Shape;1141;p62"/>
            <p:cNvSpPr/>
            <p:nvPr/>
          </p:nvSpPr>
          <p:spPr>
            <a:xfrm flipH="1">
              <a:off x="3791078" y="10545702"/>
              <a:ext cx="197962" cy="45119"/>
            </a:xfrm>
            <a:custGeom>
              <a:rect b="b" l="l" r="r" t="t"/>
              <a:pathLst>
                <a:path extrusionOk="0" h="45119" w="197962">
                  <a:moveTo>
                    <a:pt x="197962" y="0"/>
                  </a:moveTo>
                  <a:cubicBezTo>
                    <a:pt x="197962" y="0"/>
                    <a:pt x="57728" y="18093"/>
                    <a:pt x="0" y="45119"/>
                  </a:cubicBezTo>
                </a:path>
              </a:pathLst>
            </a:custGeom>
            <a:noFill/>
            <a:ln cap="rnd" cmpd="sng" w="5080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142" name="Google Shape;1142;p62"/>
            <p:cNvSpPr/>
            <p:nvPr/>
          </p:nvSpPr>
          <p:spPr>
            <a:xfrm flipH="1">
              <a:off x="2390593" y="8426593"/>
              <a:ext cx="1594112" cy="1380774"/>
            </a:xfrm>
            <a:custGeom>
              <a:rect b="b" l="l" r="r" t="t"/>
              <a:pathLst>
                <a:path extrusionOk="0" h="1380774" w="1594112">
                  <a:moveTo>
                    <a:pt x="1594112" y="0"/>
                  </a:moveTo>
                  <a:cubicBezTo>
                    <a:pt x="1445474" y="781749"/>
                    <a:pt x="1386876" y="1102467"/>
                    <a:pt x="1121191" y="1306510"/>
                  </a:cubicBezTo>
                  <a:cubicBezTo>
                    <a:pt x="855506" y="1510553"/>
                    <a:pt x="107448" y="1230058"/>
                    <a:pt x="0" y="1224261"/>
                  </a:cubicBezTo>
                  <a:lnTo>
                    <a:pt x="103322" y="1373864"/>
                  </a:lnTo>
                </a:path>
              </a:pathLst>
            </a:custGeom>
            <a:noFill/>
            <a:ln cap="rnd" cmpd="sng" w="5080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143" name="Google Shape;1143;p62"/>
            <p:cNvSpPr/>
            <p:nvPr/>
          </p:nvSpPr>
          <p:spPr>
            <a:xfrm flipH="1">
              <a:off x="3793243" y="9582656"/>
              <a:ext cx="197962" cy="45119"/>
            </a:xfrm>
            <a:custGeom>
              <a:rect b="b" l="l" r="r" t="t"/>
              <a:pathLst>
                <a:path extrusionOk="0" h="45119" w="197962">
                  <a:moveTo>
                    <a:pt x="197962" y="0"/>
                  </a:moveTo>
                  <a:cubicBezTo>
                    <a:pt x="197962" y="0"/>
                    <a:pt x="57728" y="18093"/>
                    <a:pt x="0" y="45119"/>
                  </a:cubicBezTo>
                </a:path>
              </a:pathLst>
            </a:custGeom>
            <a:noFill/>
            <a:ln cap="rnd" cmpd="sng" w="5080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sp>
        <p:nvSpPr>
          <p:cNvPr id="1144" name="Google Shape;1144;p62"/>
          <p:cNvSpPr/>
          <p:nvPr/>
        </p:nvSpPr>
        <p:spPr>
          <a:xfrm rot="5400000">
            <a:off x="10098782" y="-4457791"/>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145" name="Google Shape;1145;p62"/>
          <p:cNvSpPr/>
          <p:nvPr/>
        </p:nvSpPr>
        <p:spPr>
          <a:xfrm>
            <a:off x="4425988" y="9341711"/>
            <a:ext cx="390005" cy="296624"/>
          </a:xfrm>
          <a:custGeom>
            <a:rect b="b" l="l" r="r" t="t"/>
            <a:pathLst>
              <a:path extrusionOk="0" h="238" w="315">
                <a:moveTo>
                  <a:pt x="112" y="237"/>
                </a:moveTo>
                <a:lnTo>
                  <a:pt x="0" y="125"/>
                </a:lnTo>
                <a:lnTo>
                  <a:pt x="35" y="89"/>
                </a:lnTo>
                <a:lnTo>
                  <a:pt x="112" y="166"/>
                </a:lnTo>
                <a:lnTo>
                  <a:pt x="278" y="0"/>
                </a:lnTo>
                <a:lnTo>
                  <a:pt x="314" y="36"/>
                </a:lnTo>
                <a:lnTo>
                  <a:pt x="112" y="237"/>
                </a:lnTo>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146" name="Google Shape;1146;p62"/>
          <p:cNvSpPr/>
          <p:nvPr/>
        </p:nvSpPr>
        <p:spPr>
          <a:xfrm>
            <a:off x="4425988" y="10760422"/>
            <a:ext cx="390005" cy="296624"/>
          </a:xfrm>
          <a:custGeom>
            <a:rect b="b" l="l" r="r" t="t"/>
            <a:pathLst>
              <a:path extrusionOk="0" h="238" w="315">
                <a:moveTo>
                  <a:pt x="112" y="237"/>
                </a:moveTo>
                <a:lnTo>
                  <a:pt x="0" y="125"/>
                </a:lnTo>
                <a:lnTo>
                  <a:pt x="35" y="89"/>
                </a:lnTo>
                <a:lnTo>
                  <a:pt x="112" y="166"/>
                </a:lnTo>
                <a:lnTo>
                  <a:pt x="278" y="0"/>
                </a:lnTo>
                <a:lnTo>
                  <a:pt x="314" y="36"/>
                </a:lnTo>
                <a:lnTo>
                  <a:pt x="112" y="237"/>
                </a:lnTo>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147" name="Google Shape;1147;p62"/>
          <p:cNvSpPr txBox="1"/>
          <p:nvPr/>
        </p:nvSpPr>
        <p:spPr>
          <a:xfrm>
            <a:off x="2757672" y="6044538"/>
            <a:ext cx="5696700" cy="831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chemeClr val="accent5"/>
                </a:solidFill>
                <a:latin typeface="Playfair Display"/>
                <a:ea typeface="Playfair Display"/>
                <a:cs typeface="Playfair Display"/>
                <a:sym typeface="Playfair Display"/>
              </a:rPr>
              <a:t>What worked</a:t>
            </a:r>
            <a:endParaRPr/>
          </a:p>
        </p:txBody>
      </p:sp>
      <p:sp>
        <p:nvSpPr>
          <p:cNvPr id="1148" name="Google Shape;1148;p62"/>
          <p:cNvSpPr txBox="1"/>
          <p:nvPr/>
        </p:nvSpPr>
        <p:spPr>
          <a:xfrm>
            <a:off x="4911714" y="10320744"/>
            <a:ext cx="6400800" cy="1176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Some reacted positively to the content</a:t>
            </a:r>
            <a:endParaRPr>
              <a:solidFill>
                <a:schemeClr val="lt1"/>
              </a:solidFill>
            </a:endParaRPr>
          </a:p>
        </p:txBody>
      </p:sp>
      <p:sp>
        <p:nvSpPr>
          <p:cNvPr id="1149" name="Google Shape;1149;p62"/>
          <p:cNvSpPr txBox="1"/>
          <p:nvPr/>
        </p:nvSpPr>
        <p:spPr>
          <a:xfrm>
            <a:off x="4911725" y="8909975"/>
            <a:ext cx="8458500" cy="11760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People were willing to watch new/unfamiliar content for $</a:t>
            </a:r>
            <a:endParaRPr>
              <a:solidFill>
                <a:schemeClr val="lt1"/>
              </a:solidFill>
            </a:endParaRPr>
          </a:p>
        </p:txBody>
      </p:sp>
      <p:sp>
        <p:nvSpPr>
          <p:cNvPr id="1150" name="Google Shape;1150;p62"/>
          <p:cNvSpPr/>
          <p:nvPr/>
        </p:nvSpPr>
        <p:spPr>
          <a:xfrm rot="10800000">
            <a:off x="18170810" y="-561151"/>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151" name="Google Shape;1151;p62"/>
          <p:cNvSpPr/>
          <p:nvPr/>
        </p:nvSpPr>
        <p:spPr>
          <a:xfrm>
            <a:off x="19703848" y="1149687"/>
            <a:ext cx="4083552" cy="1134659"/>
          </a:xfrm>
          <a:custGeom>
            <a:rect b="b" l="l" r="r" t="t"/>
            <a:pathLst>
              <a:path extrusionOk="0" h="1134659" w="4083552">
                <a:moveTo>
                  <a:pt x="4083553" y="21372"/>
                </a:moveTo>
                <a:cubicBezTo>
                  <a:pt x="4026719" y="6821"/>
                  <a:pt x="3969247" y="-663"/>
                  <a:pt x="3910502" y="46"/>
                </a:cubicBezTo>
                <a:cubicBezTo>
                  <a:pt x="3662795" y="3041"/>
                  <a:pt x="3436857" y="137432"/>
                  <a:pt x="3228523" y="256345"/>
                </a:cubicBezTo>
                <a:cubicBezTo>
                  <a:pt x="3007464" y="382515"/>
                  <a:pt x="2780166" y="518096"/>
                  <a:pt x="2523966" y="556977"/>
                </a:cubicBezTo>
                <a:cubicBezTo>
                  <a:pt x="2228622" y="601803"/>
                  <a:pt x="1934580" y="530748"/>
                  <a:pt x="1646720" y="471494"/>
                </a:cubicBezTo>
                <a:cubicBezTo>
                  <a:pt x="1351661" y="410757"/>
                  <a:pt x="1059912" y="371686"/>
                  <a:pt x="764786" y="453551"/>
                </a:cubicBezTo>
                <a:cubicBezTo>
                  <a:pt x="498296" y="527469"/>
                  <a:pt x="254849" y="662530"/>
                  <a:pt x="0" y="766438"/>
                </a:cubicBezTo>
                <a:moveTo>
                  <a:pt x="4083553" y="389592"/>
                </a:moveTo>
                <a:cubicBezTo>
                  <a:pt x="4026719" y="375031"/>
                  <a:pt x="3969247" y="367548"/>
                  <a:pt x="3910502" y="368266"/>
                </a:cubicBezTo>
                <a:cubicBezTo>
                  <a:pt x="3662795" y="371261"/>
                  <a:pt x="3436857" y="505652"/>
                  <a:pt x="3228523" y="624555"/>
                </a:cubicBezTo>
                <a:cubicBezTo>
                  <a:pt x="3007464" y="750735"/>
                  <a:pt x="2780166" y="886315"/>
                  <a:pt x="2523966" y="925198"/>
                </a:cubicBezTo>
                <a:cubicBezTo>
                  <a:pt x="2228622" y="970023"/>
                  <a:pt x="1934580" y="898967"/>
                  <a:pt x="1646720" y="839714"/>
                </a:cubicBezTo>
                <a:cubicBezTo>
                  <a:pt x="1351661" y="778977"/>
                  <a:pt x="1059912" y="739906"/>
                  <a:pt x="764786" y="821761"/>
                </a:cubicBezTo>
                <a:cubicBezTo>
                  <a:pt x="498296" y="895679"/>
                  <a:pt x="254849" y="1030751"/>
                  <a:pt x="0" y="1134659"/>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152" name="Google Shape;1152;p62"/>
          <p:cNvSpPr/>
          <p:nvPr/>
        </p:nvSpPr>
        <p:spPr>
          <a:xfrm rot="10800000">
            <a:off x="-11160422" y="-13308597"/>
            <a:ext cx="15378657" cy="18499410"/>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153" name="Google Shape;1153;p62"/>
          <p:cNvSpPr/>
          <p:nvPr/>
        </p:nvSpPr>
        <p:spPr>
          <a:xfrm>
            <a:off x="10208354" y="2837542"/>
            <a:ext cx="3959700" cy="4046598"/>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rgbClr val="2330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nvGrpSpPr>
          <p:cNvPr id="1154" name="Google Shape;1154;p62"/>
          <p:cNvGrpSpPr/>
          <p:nvPr/>
        </p:nvGrpSpPr>
        <p:grpSpPr>
          <a:xfrm>
            <a:off x="11480222" y="3370381"/>
            <a:ext cx="1417205" cy="2944273"/>
            <a:chOff x="11480223" y="3864292"/>
            <a:chExt cx="1417205" cy="2944273"/>
          </a:xfrm>
        </p:grpSpPr>
        <p:sp>
          <p:nvSpPr>
            <p:cNvPr id="1155" name="Google Shape;1155;p62"/>
            <p:cNvSpPr/>
            <p:nvPr/>
          </p:nvSpPr>
          <p:spPr>
            <a:xfrm>
              <a:off x="11480223" y="3864292"/>
              <a:ext cx="1417205" cy="2944273"/>
            </a:xfrm>
            <a:custGeom>
              <a:rect b="b" l="l" r="r" t="t"/>
              <a:pathLst>
                <a:path extrusionOk="0" h="2364" w="1138">
                  <a:moveTo>
                    <a:pt x="1042" y="0"/>
                  </a:moveTo>
                  <a:lnTo>
                    <a:pt x="95" y="0"/>
                  </a:lnTo>
                  <a:cubicBezTo>
                    <a:pt x="42" y="0"/>
                    <a:pt x="0" y="42"/>
                    <a:pt x="0" y="95"/>
                  </a:cubicBezTo>
                  <a:lnTo>
                    <a:pt x="0" y="2267"/>
                  </a:lnTo>
                  <a:cubicBezTo>
                    <a:pt x="0" y="2320"/>
                    <a:pt x="42" y="2363"/>
                    <a:pt x="95" y="2363"/>
                  </a:cubicBezTo>
                  <a:lnTo>
                    <a:pt x="1042" y="2363"/>
                  </a:lnTo>
                  <a:cubicBezTo>
                    <a:pt x="1095" y="2363"/>
                    <a:pt x="1137" y="2320"/>
                    <a:pt x="1137" y="2267"/>
                  </a:cubicBezTo>
                  <a:lnTo>
                    <a:pt x="1137" y="95"/>
                  </a:lnTo>
                  <a:cubicBezTo>
                    <a:pt x="1137" y="42"/>
                    <a:pt x="1095" y="0"/>
                    <a:pt x="1042" y="0"/>
                  </a:cubicBezTo>
                </a:path>
              </a:pathLst>
            </a:custGeom>
            <a:solidFill>
              <a:srgbClr val="767DD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156" name="Google Shape;1156;p62"/>
            <p:cNvSpPr/>
            <p:nvPr/>
          </p:nvSpPr>
          <p:spPr>
            <a:xfrm>
              <a:off x="12095441" y="4040073"/>
              <a:ext cx="258171" cy="27464"/>
            </a:xfrm>
            <a:custGeom>
              <a:rect b="b" l="l" r="r" t="t"/>
              <a:pathLst>
                <a:path extrusionOk="0" h="23" w="206">
                  <a:moveTo>
                    <a:pt x="205" y="11"/>
                  </a:moveTo>
                  <a:lnTo>
                    <a:pt x="205" y="11"/>
                  </a:lnTo>
                  <a:cubicBezTo>
                    <a:pt x="205" y="17"/>
                    <a:pt x="198" y="22"/>
                    <a:pt x="190" y="22"/>
                  </a:cubicBezTo>
                  <a:lnTo>
                    <a:pt x="15" y="22"/>
                  </a:lnTo>
                  <a:cubicBezTo>
                    <a:pt x="6" y="22"/>
                    <a:pt x="0" y="17"/>
                    <a:pt x="0" y="11"/>
                  </a:cubicBezTo>
                  <a:cubicBezTo>
                    <a:pt x="0" y="5"/>
                    <a:pt x="6" y="0"/>
                    <a:pt x="15" y="0"/>
                  </a:cubicBezTo>
                  <a:lnTo>
                    <a:pt x="190" y="0"/>
                  </a:lnTo>
                  <a:cubicBezTo>
                    <a:pt x="198" y="0"/>
                    <a:pt x="205" y="5"/>
                    <a:pt x="205" y="11"/>
                  </a:cubicBezTo>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157" name="Google Shape;1157;p62"/>
            <p:cNvSpPr/>
            <p:nvPr/>
          </p:nvSpPr>
          <p:spPr>
            <a:xfrm>
              <a:off x="12024030" y="4034575"/>
              <a:ext cx="43944" cy="43944"/>
            </a:xfrm>
            <a:custGeom>
              <a:rect b="b" l="l" r="r" t="t"/>
              <a:pathLst>
                <a:path extrusionOk="0" h="35" w="35">
                  <a:moveTo>
                    <a:pt x="0" y="17"/>
                  </a:moveTo>
                  <a:lnTo>
                    <a:pt x="0" y="17"/>
                  </a:lnTo>
                  <a:cubicBezTo>
                    <a:pt x="0" y="8"/>
                    <a:pt x="8" y="0"/>
                    <a:pt x="18" y="0"/>
                  </a:cubicBezTo>
                  <a:cubicBezTo>
                    <a:pt x="27" y="0"/>
                    <a:pt x="34" y="8"/>
                    <a:pt x="34" y="17"/>
                  </a:cubicBezTo>
                  <a:cubicBezTo>
                    <a:pt x="34" y="26"/>
                    <a:pt x="27" y="34"/>
                    <a:pt x="18" y="34"/>
                  </a:cubicBezTo>
                  <a:cubicBezTo>
                    <a:pt x="8" y="34"/>
                    <a:pt x="0" y="26"/>
                    <a:pt x="0" y="17"/>
                  </a:cubicBezTo>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158" name="Google Shape;1158;p62"/>
            <p:cNvSpPr/>
            <p:nvPr/>
          </p:nvSpPr>
          <p:spPr>
            <a:xfrm>
              <a:off x="12172347" y="3946690"/>
              <a:ext cx="32958" cy="38453"/>
            </a:xfrm>
            <a:custGeom>
              <a:rect b="b" l="l" r="r" t="t"/>
              <a:pathLst>
                <a:path extrusionOk="0" h="29" w="28">
                  <a:moveTo>
                    <a:pt x="0" y="14"/>
                  </a:moveTo>
                  <a:lnTo>
                    <a:pt x="0" y="14"/>
                  </a:lnTo>
                  <a:cubicBezTo>
                    <a:pt x="0" y="6"/>
                    <a:pt x="6" y="0"/>
                    <a:pt x="14" y="0"/>
                  </a:cubicBezTo>
                  <a:cubicBezTo>
                    <a:pt x="22" y="0"/>
                    <a:pt x="27" y="6"/>
                    <a:pt x="27" y="14"/>
                  </a:cubicBezTo>
                  <a:cubicBezTo>
                    <a:pt x="27" y="22"/>
                    <a:pt x="22" y="28"/>
                    <a:pt x="14" y="28"/>
                  </a:cubicBezTo>
                  <a:cubicBezTo>
                    <a:pt x="6" y="28"/>
                    <a:pt x="0" y="22"/>
                    <a:pt x="0" y="14"/>
                  </a:cubicBezTo>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159" name="Google Shape;1159;p62"/>
            <p:cNvSpPr/>
            <p:nvPr/>
          </p:nvSpPr>
          <p:spPr>
            <a:xfrm>
              <a:off x="12078960" y="6517432"/>
              <a:ext cx="219722" cy="225217"/>
            </a:xfrm>
            <a:custGeom>
              <a:rect b="b" l="l" r="r" t="t"/>
              <a:pathLst>
                <a:path extrusionOk="0" h="180" w="178">
                  <a:moveTo>
                    <a:pt x="89" y="179"/>
                  </a:moveTo>
                  <a:lnTo>
                    <a:pt x="89" y="179"/>
                  </a:lnTo>
                  <a:cubicBezTo>
                    <a:pt x="40" y="179"/>
                    <a:pt x="0" y="139"/>
                    <a:pt x="0" y="90"/>
                  </a:cubicBezTo>
                  <a:cubicBezTo>
                    <a:pt x="0" y="41"/>
                    <a:pt x="40" y="0"/>
                    <a:pt x="89" y="0"/>
                  </a:cubicBezTo>
                  <a:cubicBezTo>
                    <a:pt x="137" y="0"/>
                    <a:pt x="177" y="41"/>
                    <a:pt x="177" y="90"/>
                  </a:cubicBezTo>
                  <a:cubicBezTo>
                    <a:pt x="177" y="139"/>
                    <a:pt x="137" y="179"/>
                    <a:pt x="89" y="179"/>
                  </a:cubicBezTo>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160" name="Google Shape;1160;p62"/>
            <p:cNvSpPr/>
            <p:nvPr/>
          </p:nvSpPr>
          <p:spPr>
            <a:xfrm>
              <a:off x="12073472" y="6511940"/>
              <a:ext cx="230708" cy="236199"/>
            </a:xfrm>
            <a:custGeom>
              <a:rect b="b" l="l" r="r" t="t"/>
              <a:pathLst>
                <a:path extrusionOk="0" h="188" w="186">
                  <a:moveTo>
                    <a:pt x="93" y="0"/>
                  </a:moveTo>
                  <a:lnTo>
                    <a:pt x="93" y="0"/>
                  </a:lnTo>
                  <a:cubicBezTo>
                    <a:pt x="42" y="0"/>
                    <a:pt x="0" y="43"/>
                    <a:pt x="0" y="94"/>
                  </a:cubicBezTo>
                  <a:cubicBezTo>
                    <a:pt x="0" y="145"/>
                    <a:pt x="42" y="187"/>
                    <a:pt x="93" y="187"/>
                  </a:cubicBezTo>
                  <a:cubicBezTo>
                    <a:pt x="144" y="187"/>
                    <a:pt x="185" y="145"/>
                    <a:pt x="185" y="94"/>
                  </a:cubicBezTo>
                  <a:cubicBezTo>
                    <a:pt x="185" y="43"/>
                    <a:pt x="144" y="0"/>
                    <a:pt x="93" y="0"/>
                  </a:cubicBezTo>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161" name="Google Shape;1161;p62"/>
            <p:cNvSpPr/>
            <p:nvPr/>
          </p:nvSpPr>
          <p:spPr>
            <a:xfrm>
              <a:off x="11524164" y="4215847"/>
              <a:ext cx="1312837" cy="2241164"/>
            </a:xfrm>
            <a:custGeom>
              <a:rect b="b" l="l" r="r" t="t"/>
              <a:pathLst>
                <a:path extrusionOk="0" h="1801" w="1055">
                  <a:moveTo>
                    <a:pt x="1054" y="1800"/>
                  </a:moveTo>
                  <a:lnTo>
                    <a:pt x="0" y="1800"/>
                  </a:lnTo>
                  <a:lnTo>
                    <a:pt x="0" y="0"/>
                  </a:lnTo>
                  <a:lnTo>
                    <a:pt x="1054" y="0"/>
                  </a:lnTo>
                  <a:lnTo>
                    <a:pt x="1054" y="1800"/>
                  </a:lnTo>
                </a:path>
              </a:pathLst>
            </a:custGeom>
            <a:solidFill>
              <a:srgbClr val="DCF6F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162" name="Google Shape;1162;p62"/>
            <p:cNvSpPr/>
            <p:nvPr/>
          </p:nvSpPr>
          <p:spPr>
            <a:xfrm>
              <a:off x="11595572" y="5446289"/>
              <a:ext cx="109861" cy="109861"/>
            </a:xfrm>
            <a:custGeom>
              <a:rect b="b" l="l" r="r" t="t"/>
              <a:pathLst>
                <a:path extrusionOk="0" h="87" w="87">
                  <a:moveTo>
                    <a:pt x="86" y="44"/>
                  </a:moveTo>
                  <a:lnTo>
                    <a:pt x="86" y="44"/>
                  </a:lnTo>
                  <a:cubicBezTo>
                    <a:pt x="86" y="68"/>
                    <a:pt x="67" y="86"/>
                    <a:pt x="43" y="86"/>
                  </a:cubicBezTo>
                  <a:cubicBezTo>
                    <a:pt x="19" y="86"/>
                    <a:pt x="0" y="68"/>
                    <a:pt x="0" y="44"/>
                  </a:cubicBezTo>
                  <a:cubicBezTo>
                    <a:pt x="0" y="20"/>
                    <a:pt x="19" y="0"/>
                    <a:pt x="43" y="0"/>
                  </a:cubicBezTo>
                  <a:cubicBezTo>
                    <a:pt x="67" y="0"/>
                    <a:pt x="86" y="20"/>
                    <a:pt x="86" y="44"/>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163" name="Google Shape;1163;p62"/>
            <p:cNvSpPr/>
            <p:nvPr/>
          </p:nvSpPr>
          <p:spPr>
            <a:xfrm>
              <a:off x="11595572" y="4342185"/>
              <a:ext cx="109861" cy="109861"/>
            </a:xfrm>
            <a:custGeom>
              <a:rect b="b" l="l" r="r" t="t"/>
              <a:pathLst>
                <a:path extrusionOk="0" h="87" w="87">
                  <a:moveTo>
                    <a:pt x="86" y="43"/>
                  </a:moveTo>
                  <a:lnTo>
                    <a:pt x="86" y="43"/>
                  </a:lnTo>
                  <a:cubicBezTo>
                    <a:pt x="86" y="66"/>
                    <a:pt x="67" y="86"/>
                    <a:pt x="43" y="86"/>
                  </a:cubicBezTo>
                  <a:cubicBezTo>
                    <a:pt x="19" y="86"/>
                    <a:pt x="0" y="66"/>
                    <a:pt x="0" y="43"/>
                  </a:cubicBezTo>
                  <a:cubicBezTo>
                    <a:pt x="0" y="19"/>
                    <a:pt x="19" y="0"/>
                    <a:pt x="43" y="0"/>
                  </a:cubicBezTo>
                  <a:cubicBezTo>
                    <a:pt x="67" y="0"/>
                    <a:pt x="86" y="19"/>
                    <a:pt x="86" y="43"/>
                  </a:cubicBezTo>
                </a:path>
              </a:pathLst>
            </a:custGeom>
            <a:solidFill>
              <a:srgbClr val="2CB7A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164" name="Google Shape;1164;p62"/>
            <p:cNvSpPr/>
            <p:nvPr/>
          </p:nvSpPr>
          <p:spPr>
            <a:xfrm>
              <a:off x="11601067" y="4594866"/>
              <a:ext cx="1164526" cy="747053"/>
            </a:xfrm>
            <a:custGeom>
              <a:rect b="b" l="l" r="r" t="t"/>
              <a:pathLst>
                <a:path extrusionOk="0" h="599" w="933">
                  <a:moveTo>
                    <a:pt x="932" y="598"/>
                  </a:moveTo>
                  <a:lnTo>
                    <a:pt x="0" y="598"/>
                  </a:lnTo>
                  <a:lnTo>
                    <a:pt x="0" y="0"/>
                  </a:lnTo>
                  <a:lnTo>
                    <a:pt x="932" y="0"/>
                  </a:lnTo>
                  <a:lnTo>
                    <a:pt x="932" y="598"/>
                  </a:lnTo>
                </a:path>
              </a:pathLst>
            </a:custGeom>
            <a:solidFill>
              <a:srgbClr val="9AE6E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165" name="Google Shape;1165;p62"/>
            <p:cNvSpPr/>
            <p:nvPr/>
          </p:nvSpPr>
          <p:spPr>
            <a:xfrm>
              <a:off x="11595572" y="5781363"/>
              <a:ext cx="109861" cy="109861"/>
            </a:xfrm>
            <a:custGeom>
              <a:rect b="b" l="l" r="r" t="t"/>
              <a:pathLst>
                <a:path extrusionOk="0" h="88" w="87">
                  <a:moveTo>
                    <a:pt x="86" y="44"/>
                  </a:moveTo>
                  <a:lnTo>
                    <a:pt x="86" y="44"/>
                  </a:lnTo>
                  <a:cubicBezTo>
                    <a:pt x="86" y="68"/>
                    <a:pt x="67" y="87"/>
                    <a:pt x="43" y="87"/>
                  </a:cubicBezTo>
                  <a:cubicBezTo>
                    <a:pt x="19" y="87"/>
                    <a:pt x="0" y="68"/>
                    <a:pt x="0" y="44"/>
                  </a:cubicBezTo>
                  <a:cubicBezTo>
                    <a:pt x="0" y="20"/>
                    <a:pt x="19" y="0"/>
                    <a:pt x="43" y="0"/>
                  </a:cubicBezTo>
                  <a:cubicBezTo>
                    <a:pt x="67" y="0"/>
                    <a:pt x="86" y="20"/>
                    <a:pt x="86" y="44"/>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166" name="Google Shape;1166;p62"/>
            <p:cNvSpPr/>
            <p:nvPr/>
          </p:nvSpPr>
          <p:spPr>
            <a:xfrm>
              <a:off x="11743886" y="5797848"/>
              <a:ext cx="1032694" cy="76903"/>
            </a:xfrm>
            <a:custGeom>
              <a:rect b="b" l="l" r="r" t="t"/>
              <a:pathLst>
                <a:path extrusionOk="0" h="63" w="827">
                  <a:moveTo>
                    <a:pt x="794" y="0"/>
                  </a:moveTo>
                  <a:lnTo>
                    <a:pt x="31" y="0"/>
                  </a:lnTo>
                  <a:cubicBezTo>
                    <a:pt x="14" y="0"/>
                    <a:pt x="0" y="15"/>
                    <a:pt x="0" y="32"/>
                  </a:cubicBezTo>
                  <a:cubicBezTo>
                    <a:pt x="0" y="48"/>
                    <a:pt x="14" y="62"/>
                    <a:pt x="31" y="62"/>
                  </a:cubicBezTo>
                  <a:lnTo>
                    <a:pt x="794" y="62"/>
                  </a:lnTo>
                  <a:cubicBezTo>
                    <a:pt x="811" y="62"/>
                    <a:pt x="826" y="48"/>
                    <a:pt x="826" y="32"/>
                  </a:cubicBezTo>
                  <a:cubicBezTo>
                    <a:pt x="826" y="15"/>
                    <a:pt x="811" y="0"/>
                    <a:pt x="794" y="0"/>
                  </a:cubicBezTo>
                </a:path>
              </a:pathLst>
            </a:custGeom>
            <a:solidFill>
              <a:srgbClr val="9AE6E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167" name="Google Shape;1167;p62"/>
            <p:cNvSpPr/>
            <p:nvPr/>
          </p:nvSpPr>
          <p:spPr>
            <a:xfrm>
              <a:off x="11595576" y="5611084"/>
              <a:ext cx="1181008" cy="76903"/>
            </a:xfrm>
            <a:custGeom>
              <a:rect b="b" l="l" r="r" t="t"/>
              <a:pathLst>
                <a:path extrusionOk="0" h="62" w="946">
                  <a:moveTo>
                    <a:pt x="913" y="0"/>
                  </a:moveTo>
                  <a:lnTo>
                    <a:pt x="31" y="0"/>
                  </a:lnTo>
                  <a:cubicBezTo>
                    <a:pt x="13" y="0"/>
                    <a:pt x="0" y="13"/>
                    <a:pt x="0" y="30"/>
                  </a:cubicBezTo>
                  <a:cubicBezTo>
                    <a:pt x="0" y="48"/>
                    <a:pt x="13" y="61"/>
                    <a:pt x="31" y="61"/>
                  </a:cubicBezTo>
                  <a:lnTo>
                    <a:pt x="913" y="61"/>
                  </a:lnTo>
                  <a:cubicBezTo>
                    <a:pt x="930" y="61"/>
                    <a:pt x="945" y="48"/>
                    <a:pt x="945" y="30"/>
                  </a:cubicBezTo>
                  <a:cubicBezTo>
                    <a:pt x="945" y="13"/>
                    <a:pt x="930" y="0"/>
                    <a:pt x="913" y="0"/>
                  </a:cubicBezTo>
                </a:path>
              </a:pathLst>
            </a:custGeom>
            <a:solidFill>
              <a:srgbClr val="9AE6E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168" name="Google Shape;1168;p62"/>
            <p:cNvSpPr/>
            <p:nvPr/>
          </p:nvSpPr>
          <p:spPr>
            <a:xfrm>
              <a:off x="11743886" y="5462770"/>
              <a:ext cx="1032694" cy="76903"/>
            </a:xfrm>
            <a:custGeom>
              <a:rect b="b" l="l" r="r" t="t"/>
              <a:pathLst>
                <a:path extrusionOk="0" h="62" w="827">
                  <a:moveTo>
                    <a:pt x="794" y="0"/>
                  </a:moveTo>
                  <a:lnTo>
                    <a:pt x="31" y="0"/>
                  </a:lnTo>
                  <a:cubicBezTo>
                    <a:pt x="14" y="0"/>
                    <a:pt x="0" y="14"/>
                    <a:pt x="0" y="31"/>
                  </a:cubicBezTo>
                  <a:cubicBezTo>
                    <a:pt x="0" y="48"/>
                    <a:pt x="14" y="61"/>
                    <a:pt x="31" y="61"/>
                  </a:cubicBezTo>
                  <a:lnTo>
                    <a:pt x="794" y="61"/>
                  </a:lnTo>
                  <a:cubicBezTo>
                    <a:pt x="811" y="61"/>
                    <a:pt x="826" y="48"/>
                    <a:pt x="826" y="31"/>
                  </a:cubicBezTo>
                  <a:cubicBezTo>
                    <a:pt x="826" y="14"/>
                    <a:pt x="811" y="0"/>
                    <a:pt x="794" y="0"/>
                  </a:cubicBezTo>
                </a:path>
              </a:pathLst>
            </a:custGeom>
            <a:solidFill>
              <a:srgbClr val="9AE6E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169" name="Google Shape;1169;p62"/>
            <p:cNvSpPr/>
            <p:nvPr/>
          </p:nvSpPr>
          <p:spPr>
            <a:xfrm>
              <a:off x="11743886" y="4358670"/>
              <a:ext cx="1032694" cy="76903"/>
            </a:xfrm>
            <a:custGeom>
              <a:rect b="b" l="l" r="r" t="t"/>
              <a:pathLst>
                <a:path extrusionOk="0" h="62" w="827">
                  <a:moveTo>
                    <a:pt x="794" y="0"/>
                  </a:moveTo>
                  <a:lnTo>
                    <a:pt x="31" y="0"/>
                  </a:lnTo>
                  <a:cubicBezTo>
                    <a:pt x="14" y="0"/>
                    <a:pt x="0" y="13"/>
                    <a:pt x="0" y="31"/>
                  </a:cubicBezTo>
                  <a:cubicBezTo>
                    <a:pt x="0" y="48"/>
                    <a:pt x="14" y="61"/>
                    <a:pt x="31" y="61"/>
                  </a:cubicBezTo>
                  <a:lnTo>
                    <a:pt x="794" y="61"/>
                  </a:lnTo>
                  <a:cubicBezTo>
                    <a:pt x="811" y="61"/>
                    <a:pt x="826" y="48"/>
                    <a:pt x="826" y="31"/>
                  </a:cubicBezTo>
                  <a:cubicBezTo>
                    <a:pt x="826" y="13"/>
                    <a:pt x="811" y="0"/>
                    <a:pt x="794" y="0"/>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grpSp>
      <p:cxnSp>
        <p:nvCxnSpPr>
          <p:cNvPr id="1170" name="Google Shape;1170;p62"/>
          <p:cNvCxnSpPr/>
          <p:nvPr/>
        </p:nvCxnSpPr>
        <p:spPr>
          <a:xfrm>
            <a:off x="7381230" y="4842521"/>
            <a:ext cx="1917600" cy="0"/>
          </a:xfrm>
          <a:prstGeom prst="straightConnector1">
            <a:avLst/>
          </a:prstGeom>
          <a:noFill/>
          <a:ln cap="flat" cmpd="sng" w="63500">
            <a:solidFill>
              <a:srgbClr val="233048"/>
            </a:solidFill>
            <a:prstDash val="solid"/>
            <a:miter lim="800000"/>
            <a:headEnd len="med" w="med" type="none"/>
            <a:tailEnd len="med" w="med" type="none"/>
          </a:ln>
        </p:spPr>
      </p:cxnSp>
      <p:sp>
        <p:nvSpPr>
          <p:cNvPr id="1171" name="Google Shape;1171;p62"/>
          <p:cNvSpPr/>
          <p:nvPr/>
        </p:nvSpPr>
        <p:spPr>
          <a:xfrm flipH="1" rot="10800000">
            <a:off x="3853568" y="3919120"/>
            <a:ext cx="3504009" cy="2055376"/>
          </a:xfrm>
          <a:custGeom>
            <a:rect b="b" l="l" r="r" t="t"/>
            <a:pathLst>
              <a:path extrusionOk="0" h="1444904" w="1444952">
                <a:moveTo>
                  <a:pt x="722477" y="0"/>
                </a:moveTo>
                <a:lnTo>
                  <a:pt x="0" y="1444904"/>
                </a:lnTo>
                <a:lnTo>
                  <a:pt x="1444952" y="1444904"/>
                </a:lnTo>
                <a:lnTo>
                  <a:pt x="722477" y="0"/>
                </a:ln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172" name="Google Shape;1172;p62"/>
          <p:cNvSpPr/>
          <p:nvPr/>
        </p:nvSpPr>
        <p:spPr>
          <a:xfrm>
            <a:off x="5224262" y="4658633"/>
            <a:ext cx="763532" cy="576772"/>
          </a:xfrm>
          <a:custGeom>
            <a:rect b="b" l="l" r="r" t="t"/>
            <a:pathLst>
              <a:path extrusionOk="0" h="465" w="614">
                <a:moveTo>
                  <a:pt x="220" y="464"/>
                </a:moveTo>
                <a:lnTo>
                  <a:pt x="0" y="245"/>
                </a:lnTo>
                <a:lnTo>
                  <a:pt x="69" y="175"/>
                </a:lnTo>
                <a:lnTo>
                  <a:pt x="220" y="325"/>
                </a:lnTo>
                <a:lnTo>
                  <a:pt x="544" y="0"/>
                </a:lnTo>
                <a:lnTo>
                  <a:pt x="613" y="70"/>
                </a:lnTo>
                <a:lnTo>
                  <a:pt x="220" y="464"/>
                </a:lnTo>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173" name="Google Shape;1173;p62"/>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Results</a:t>
            </a:r>
            <a:endParaRPr/>
          </a:p>
        </p:txBody>
      </p:sp>
      <p:grpSp>
        <p:nvGrpSpPr>
          <p:cNvPr id="1174" name="Google Shape;1174;p62"/>
          <p:cNvGrpSpPr/>
          <p:nvPr/>
        </p:nvGrpSpPr>
        <p:grpSpPr>
          <a:xfrm>
            <a:off x="11610389" y="4141310"/>
            <a:ext cx="1156862" cy="830680"/>
            <a:chOff x="13834228" y="3998060"/>
            <a:chExt cx="8885268" cy="7896195"/>
          </a:xfrm>
        </p:grpSpPr>
        <p:grpSp>
          <p:nvGrpSpPr>
            <p:cNvPr id="1175" name="Google Shape;1175;p62"/>
            <p:cNvGrpSpPr/>
            <p:nvPr/>
          </p:nvGrpSpPr>
          <p:grpSpPr>
            <a:xfrm>
              <a:off x="13834228" y="3998060"/>
              <a:ext cx="8885268" cy="7896195"/>
              <a:chOff x="2654808" y="3191256"/>
              <a:chExt cx="9066600" cy="8881110"/>
            </a:xfrm>
          </p:grpSpPr>
          <p:cxnSp>
            <p:nvCxnSpPr>
              <p:cNvPr id="1176" name="Google Shape;1176;p62"/>
              <p:cNvCxnSpPr/>
              <p:nvPr/>
            </p:nvCxnSpPr>
            <p:spPr>
              <a:xfrm>
                <a:off x="2654808" y="3191256"/>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cxnSp>
            <p:nvCxnSpPr>
              <p:cNvPr id="1177" name="Google Shape;1177;p62"/>
              <p:cNvCxnSpPr/>
              <p:nvPr/>
            </p:nvCxnSpPr>
            <p:spPr>
              <a:xfrm>
                <a:off x="2654808" y="4671441"/>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cxnSp>
            <p:nvCxnSpPr>
              <p:cNvPr id="1178" name="Google Shape;1178;p62"/>
              <p:cNvCxnSpPr/>
              <p:nvPr/>
            </p:nvCxnSpPr>
            <p:spPr>
              <a:xfrm>
                <a:off x="2654808" y="6151626"/>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cxnSp>
            <p:nvCxnSpPr>
              <p:cNvPr id="1179" name="Google Shape;1179;p62"/>
              <p:cNvCxnSpPr/>
              <p:nvPr/>
            </p:nvCxnSpPr>
            <p:spPr>
              <a:xfrm>
                <a:off x="2654808" y="7631811"/>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cxnSp>
            <p:nvCxnSpPr>
              <p:cNvPr id="1180" name="Google Shape;1180;p62"/>
              <p:cNvCxnSpPr/>
              <p:nvPr/>
            </p:nvCxnSpPr>
            <p:spPr>
              <a:xfrm>
                <a:off x="2654808" y="9111996"/>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cxnSp>
            <p:nvCxnSpPr>
              <p:cNvPr id="1181" name="Google Shape;1181;p62"/>
              <p:cNvCxnSpPr/>
              <p:nvPr/>
            </p:nvCxnSpPr>
            <p:spPr>
              <a:xfrm>
                <a:off x="2654808" y="10592181"/>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cxnSp>
            <p:nvCxnSpPr>
              <p:cNvPr id="1182" name="Google Shape;1182;p62"/>
              <p:cNvCxnSpPr/>
              <p:nvPr/>
            </p:nvCxnSpPr>
            <p:spPr>
              <a:xfrm>
                <a:off x="2654808" y="12072366"/>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grpSp>
        <p:sp>
          <p:nvSpPr>
            <p:cNvPr id="1183" name="Google Shape;1183;p62"/>
            <p:cNvSpPr/>
            <p:nvPr/>
          </p:nvSpPr>
          <p:spPr>
            <a:xfrm>
              <a:off x="14425613" y="5313946"/>
              <a:ext cx="592800" cy="65748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1184" name="Google Shape;1184;p62"/>
            <p:cNvSpPr/>
            <p:nvPr/>
          </p:nvSpPr>
          <p:spPr>
            <a:xfrm>
              <a:off x="15018541" y="6629931"/>
              <a:ext cx="592800" cy="5259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1185" name="Google Shape;1185;p62"/>
            <p:cNvSpPr/>
            <p:nvPr/>
          </p:nvSpPr>
          <p:spPr>
            <a:xfrm>
              <a:off x="15611469" y="8610605"/>
              <a:ext cx="592800" cy="327810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1186" name="Google Shape;1186;p62"/>
            <p:cNvSpPr/>
            <p:nvPr/>
          </p:nvSpPr>
          <p:spPr>
            <a:xfrm>
              <a:off x="17386465" y="6629930"/>
              <a:ext cx="592800" cy="5259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1187" name="Google Shape;1187;p62"/>
            <p:cNvSpPr/>
            <p:nvPr/>
          </p:nvSpPr>
          <p:spPr>
            <a:xfrm>
              <a:off x="17979393" y="8610605"/>
              <a:ext cx="592800" cy="32781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1188" name="Google Shape;1188;p62"/>
            <p:cNvSpPr/>
            <p:nvPr/>
          </p:nvSpPr>
          <p:spPr>
            <a:xfrm>
              <a:off x="18572321" y="5319026"/>
              <a:ext cx="592800" cy="656970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1189" name="Google Shape;1189;p62"/>
            <p:cNvSpPr/>
            <p:nvPr/>
          </p:nvSpPr>
          <p:spPr>
            <a:xfrm>
              <a:off x="20348101" y="7950999"/>
              <a:ext cx="592800" cy="39378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1190" name="Google Shape;1190;p62"/>
            <p:cNvSpPr/>
            <p:nvPr/>
          </p:nvSpPr>
          <p:spPr>
            <a:xfrm>
              <a:off x="20941029" y="7284731"/>
              <a:ext cx="592800" cy="46041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1191" name="Google Shape;1191;p62"/>
            <p:cNvSpPr/>
            <p:nvPr/>
          </p:nvSpPr>
          <p:spPr>
            <a:xfrm>
              <a:off x="21535163" y="6629932"/>
              <a:ext cx="592800" cy="525900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gr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5" name="Shape 1195"/>
        <p:cNvGrpSpPr/>
        <p:nvPr/>
      </p:nvGrpSpPr>
      <p:grpSpPr>
        <a:xfrm>
          <a:off x="0" y="0"/>
          <a:ext cx="0" cy="0"/>
          <a:chOff x="0" y="0"/>
          <a:chExt cx="0" cy="0"/>
        </a:xfrm>
      </p:grpSpPr>
      <p:sp>
        <p:nvSpPr>
          <p:cNvPr id="1196" name="Google Shape;1196;p63"/>
          <p:cNvSpPr/>
          <p:nvPr/>
        </p:nvSpPr>
        <p:spPr>
          <a:xfrm rot="-5400000">
            <a:off x="-1227080" y="8425634"/>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nvGrpSpPr>
          <p:cNvPr id="1197" name="Google Shape;1197;p63"/>
          <p:cNvGrpSpPr/>
          <p:nvPr/>
        </p:nvGrpSpPr>
        <p:grpSpPr>
          <a:xfrm>
            <a:off x="2347416" y="6515100"/>
            <a:ext cx="1685741" cy="5062987"/>
            <a:chOff x="2347416" y="6515100"/>
            <a:chExt cx="1685741" cy="5062987"/>
          </a:xfrm>
        </p:grpSpPr>
        <p:sp>
          <p:nvSpPr>
            <p:cNvPr id="1198" name="Google Shape;1198;p63"/>
            <p:cNvSpPr/>
            <p:nvPr/>
          </p:nvSpPr>
          <p:spPr>
            <a:xfrm>
              <a:off x="2347416" y="6515100"/>
              <a:ext cx="1685741" cy="5062987"/>
            </a:xfrm>
            <a:custGeom>
              <a:rect b="b" l="l" r="r" t="t"/>
              <a:pathLst>
                <a:path extrusionOk="0" h="5062987" w="1685741">
                  <a:moveTo>
                    <a:pt x="608055" y="0"/>
                  </a:moveTo>
                  <a:cubicBezTo>
                    <a:pt x="410751" y="40821"/>
                    <a:pt x="213448" y="81643"/>
                    <a:pt x="134527" y="816429"/>
                  </a:cubicBezTo>
                  <a:cubicBezTo>
                    <a:pt x="55606" y="1551215"/>
                    <a:pt x="-124009" y="3703864"/>
                    <a:pt x="134527" y="4408714"/>
                  </a:cubicBezTo>
                  <a:cubicBezTo>
                    <a:pt x="393063" y="5113564"/>
                    <a:pt x="881381" y="5086705"/>
                    <a:pt x="1685741" y="5045529"/>
                  </a:cubicBezTo>
                </a:path>
              </a:pathLst>
            </a:custGeom>
            <a:noFill/>
            <a:ln cap="rnd" cmpd="sng" w="5080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Montserrat Light"/>
                <a:ea typeface="Montserrat Light"/>
                <a:cs typeface="Montserrat Light"/>
                <a:sym typeface="Montserrat Light"/>
              </a:endParaRPr>
            </a:p>
          </p:txBody>
        </p:sp>
        <p:sp>
          <p:nvSpPr>
            <p:cNvPr id="1199" name="Google Shape;1199;p63"/>
            <p:cNvSpPr/>
            <p:nvPr/>
          </p:nvSpPr>
          <p:spPr>
            <a:xfrm flipH="1">
              <a:off x="2349026" y="9614798"/>
              <a:ext cx="1640012" cy="1181044"/>
            </a:xfrm>
            <a:custGeom>
              <a:rect b="b" l="l" r="r" t="t"/>
              <a:pathLst>
                <a:path extrusionOk="0" h="1181044" w="1640012">
                  <a:moveTo>
                    <a:pt x="1640012" y="0"/>
                  </a:moveTo>
                  <a:cubicBezTo>
                    <a:pt x="1491374" y="781749"/>
                    <a:pt x="1460304" y="812154"/>
                    <a:pt x="1186969" y="978519"/>
                  </a:cubicBezTo>
                  <a:cubicBezTo>
                    <a:pt x="913634" y="1144884"/>
                    <a:pt x="107448" y="1003988"/>
                    <a:pt x="0" y="998191"/>
                  </a:cubicBezTo>
                  <a:cubicBezTo>
                    <a:pt x="0" y="998191"/>
                    <a:pt x="55418" y="1179472"/>
                    <a:pt x="45133" y="1181044"/>
                  </a:cubicBezTo>
                </a:path>
              </a:pathLst>
            </a:custGeom>
            <a:noFill/>
            <a:ln cap="rnd" cmpd="sng" w="5080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200" name="Google Shape;1200;p63"/>
            <p:cNvSpPr/>
            <p:nvPr/>
          </p:nvSpPr>
          <p:spPr>
            <a:xfrm flipH="1">
              <a:off x="3791078" y="10545702"/>
              <a:ext cx="197962" cy="45119"/>
            </a:xfrm>
            <a:custGeom>
              <a:rect b="b" l="l" r="r" t="t"/>
              <a:pathLst>
                <a:path extrusionOk="0" h="45119" w="197962">
                  <a:moveTo>
                    <a:pt x="197962" y="0"/>
                  </a:moveTo>
                  <a:cubicBezTo>
                    <a:pt x="197962" y="0"/>
                    <a:pt x="57728" y="18093"/>
                    <a:pt x="0" y="45119"/>
                  </a:cubicBezTo>
                </a:path>
              </a:pathLst>
            </a:custGeom>
            <a:noFill/>
            <a:ln cap="rnd" cmpd="sng" w="5080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201" name="Google Shape;1201;p63"/>
            <p:cNvSpPr/>
            <p:nvPr/>
          </p:nvSpPr>
          <p:spPr>
            <a:xfrm flipH="1">
              <a:off x="2390593" y="8426593"/>
              <a:ext cx="1594112" cy="1380774"/>
            </a:xfrm>
            <a:custGeom>
              <a:rect b="b" l="l" r="r" t="t"/>
              <a:pathLst>
                <a:path extrusionOk="0" h="1380774" w="1594112">
                  <a:moveTo>
                    <a:pt x="1594112" y="0"/>
                  </a:moveTo>
                  <a:cubicBezTo>
                    <a:pt x="1445474" y="781749"/>
                    <a:pt x="1386876" y="1102467"/>
                    <a:pt x="1121191" y="1306510"/>
                  </a:cubicBezTo>
                  <a:cubicBezTo>
                    <a:pt x="855506" y="1510553"/>
                    <a:pt x="107448" y="1230058"/>
                    <a:pt x="0" y="1224261"/>
                  </a:cubicBezTo>
                  <a:lnTo>
                    <a:pt x="103322" y="1373864"/>
                  </a:lnTo>
                </a:path>
              </a:pathLst>
            </a:custGeom>
            <a:noFill/>
            <a:ln cap="rnd" cmpd="sng" w="5080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202" name="Google Shape;1202;p63"/>
            <p:cNvSpPr/>
            <p:nvPr/>
          </p:nvSpPr>
          <p:spPr>
            <a:xfrm flipH="1">
              <a:off x="3793243" y="9582656"/>
              <a:ext cx="197962" cy="45119"/>
            </a:xfrm>
            <a:custGeom>
              <a:rect b="b" l="l" r="r" t="t"/>
              <a:pathLst>
                <a:path extrusionOk="0" h="45119" w="197962">
                  <a:moveTo>
                    <a:pt x="197962" y="0"/>
                  </a:moveTo>
                  <a:cubicBezTo>
                    <a:pt x="197962" y="0"/>
                    <a:pt x="57728" y="18093"/>
                    <a:pt x="0" y="45119"/>
                  </a:cubicBezTo>
                </a:path>
              </a:pathLst>
            </a:custGeom>
            <a:noFill/>
            <a:ln cap="rnd" cmpd="sng" w="5080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sp>
        <p:nvSpPr>
          <p:cNvPr id="1203" name="Google Shape;1203;p63"/>
          <p:cNvSpPr/>
          <p:nvPr/>
        </p:nvSpPr>
        <p:spPr>
          <a:xfrm rot="5400000">
            <a:off x="10098782" y="-4457791"/>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204" name="Google Shape;1204;p63"/>
          <p:cNvSpPr/>
          <p:nvPr/>
        </p:nvSpPr>
        <p:spPr>
          <a:xfrm>
            <a:off x="4425988" y="9341711"/>
            <a:ext cx="390005" cy="296624"/>
          </a:xfrm>
          <a:custGeom>
            <a:rect b="b" l="l" r="r" t="t"/>
            <a:pathLst>
              <a:path extrusionOk="0" h="238" w="315">
                <a:moveTo>
                  <a:pt x="112" y="237"/>
                </a:moveTo>
                <a:lnTo>
                  <a:pt x="0" y="125"/>
                </a:lnTo>
                <a:lnTo>
                  <a:pt x="35" y="89"/>
                </a:lnTo>
                <a:lnTo>
                  <a:pt x="112" y="166"/>
                </a:lnTo>
                <a:lnTo>
                  <a:pt x="278" y="0"/>
                </a:lnTo>
                <a:lnTo>
                  <a:pt x="314" y="36"/>
                </a:lnTo>
                <a:lnTo>
                  <a:pt x="112" y="237"/>
                </a:lnTo>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205" name="Google Shape;1205;p63"/>
          <p:cNvSpPr/>
          <p:nvPr/>
        </p:nvSpPr>
        <p:spPr>
          <a:xfrm>
            <a:off x="4425988" y="10760422"/>
            <a:ext cx="390005" cy="296624"/>
          </a:xfrm>
          <a:custGeom>
            <a:rect b="b" l="l" r="r" t="t"/>
            <a:pathLst>
              <a:path extrusionOk="0" h="238" w="315">
                <a:moveTo>
                  <a:pt x="112" y="237"/>
                </a:moveTo>
                <a:lnTo>
                  <a:pt x="0" y="125"/>
                </a:lnTo>
                <a:lnTo>
                  <a:pt x="35" y="89"/>
                </a:lnTo>
                <a:lnTo>
                  <a:pt x="112" y="166"/>
                </a:lnTo>
                <a:lnTo>
                  <a:pt x="278" y="0"/>
                </a:lnTo>
                <a:lnTo>
                  <a:pt x="314" y="36"/>
                </a:lnTo>
                <a:lnTo>
                  <a:pt x="112" y="237"/>
                </a:lnTo>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grpSp>
        <p:nvGrpSpPr>
          <p:cNvPr id="1206" name="Google Shape;1206;p63"/>
          <p:cNvGrpSpPr/>
          <p:nvPr/>
        </p:nvGrpSpPr>
        <p:grpSpPr>
          <a:xfrm flipH="1">
            <a:off x="20601912" y="6486220"/>
            <a:ext cx="1685741" cy="5567261"/>
            <a:chOff x="2347416" y="6515100"/>
            <a:chExt cx="1685741" cy="5062987"/>
          </a:xfrm>
        </p:grpSpPr>
        <p:sp>
          <p:nvSpPr>
            <p:cNvPr id="1207" name="Google Shape;1207;p63"/>
            <p:cNvSpPr/>
            <p:nvPr/>
          </p:nvSpPr>
          <p:spPr>
            <a:xfrm>
              <a:off x="2347416" y="6515100"/>
              <a:ext cx="1685741" cy="5062987"/>
            </a:xfrm>
            <a:custGeom>
              <a:rect b="b" l="l" r="r" t="t"/>
              <a:pathLst>
                <a:path extrusionOk="0" h="5062987" w="1685741">
                  <a:moveTo>
                    <a:pt x="608055" y="0"/>
                  </a:moveTo>
                  <a:cubicBezTo>
                    <a:pt x="410751" y="40821"/>
                    <a:pt x="213448" y="81643"/>
                    <a:pt x="134527" y="816429"/>
                  </a:cubicBezTo>
                  <a:cubicBezTo>
                    <a:pt x="55606" y="1551215"/>
                    <a:pt x="-124009" y="3703864"/>
                    <a:pt x="134527" y="4408714"/>
                  </a:cubicBezTo>
                  <a:cubicBezTo>
                    <a:pt x="393063" y="5113564"/>
                    <a:pt x="881381" y="5086705"/>
                    <a:pt x="1685741" y="5045529"/>
                  </a:cubicBezTo>
                </a:path>
              </a:pathLst>
            </a:custGeom>
            <a:noFill/>
            <a:ln cap="rnd" cmpd="sng" w="50800">
              <a:solidFill>
                <a:schemeClr val="accent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Montserrat Light"/>
                <a:ea typeface="Montserrat Light"/>
                <a:cs typeface="Montserrat Light"/>
                <a:sym typeface="Montserrat Light"/>
              </a:endParaRPr>
            </a:p>
          </p:txBody>
        </p:sp>
        <p:sp>
          <p:nvSpPr>
            <p:cNvPr id="1208" name="Google Shape;1208;p63"/>
            <p:cNvSpPr/>
            <p:nvPr/>
          </p:nvSpPr>
          <p:spPr>
            <a:xfrm flipH="1">
              <a:off x="2349026" y="9614798"/>
              <a:ext cx="1640012" cy="1181044"/>
            </a:xfrm>
            <a:custGeom>
              <a:rect b="b" l="l" r="r" t="t"/>
              <a:pathLst>
                <a:path extrusionOk="0" h="1181044" w="1640012">
                  <a:moveTo>
                    <a:pt x="1640012" y="0"/>
                  </a:moveTo>
                  <a:cubicBezTo>
                    <a:pt x="1491374" y="781749"/>
                    <a:pt x="1460304" y="812154"/>
                    <a:pt x="1186969" y="978519"/>
                  </a:cubicBezTo>
                  <a:cubicBezTo>
                    <a:pt x="913634" y="1144884"/>
                    <a:pt x="107448" y="1003988"/>
                    <a:pt x="0" y="998191"/>
                  </a:cubicBezTo>
                  <a:cubicBezTo>
                    <a:pt x="0" y="998191"/>
                    <a:pt x="55418" y="1179472"/>
                    <a:pt x="45133" y="1181044"/>
                  </a:cubicBezTo>
                </a:path>
              </a:pathLst>
            </a:custGeom>
            <a:noFill/>
            <a:ln cap="rnd" cmpd="sng" w="50800">
              <a:solidFill>
                <a:schemeClr val="accent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lt1"/>
                </a:solidFill>
                <a:latin typeface="Montserrat Light"/>
                <a:ea typeface="Montserrat Light"/>
                <a:cs typeface="Montserrat Light"/>
                <a:sym typeface="Montserrat Light"/>
              </a:endParaRPr>
            </a:p>
          </p:txBody>
        </p:sp>
        <p:sp>
          <p:nvSpPr>
            <p:cNvPr id="1209" name="Google Shape;1209;p63"/>
            <p:cNvSpPr/>
            <p:nvPr/>
          </p:nvSpPr>
          <p:spPr>
            <a:xfrm flipH="1">
              <a:off x="3791078" y="10545702"/>
              <a:ext cx="197962" cy="45119"/>
            </a:xfrm>
            <a:custGeom>
              <a:rect b="b" l="l" r="r" t="t"/>
              <a:pathLst>
                <a:path extrusionOk="0" h="45119" w="197962">
                  <a:moveTo>
                    <a:pt x="197962" y="0"/>
                  </a:moveTo>
                  <a:cubicBezTo>
                    <a:pt x="197962" y="0"/>
                    <a:pt x="57728" y="18093"/>
                    <a:pt x="0" y="45119"/>
                  </a:cubicBezTo>
                </a:path>
              </a:pathLst>
            </a:custGeom>
            <a:noFill/>
            <a:ln cap="rnd" cmpd="sng" w="50800">
              <a:solidFill>
                <a:schemeClr val="accent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lt1"/>
                </a:solidFill>
                <a:latin typeface="Montserrat Light"/>
                <a:ea typeface="Montserrat Light"/>
                <a:cs typeface="Montserrat Light"/>
                <a:sym typeface="Montserrat Light"/>
              </a:endParaRPr>
            </a:p>
          </p:txBody>
        </p:sp>
        <p:sp>
          <p:nvSpPr>
            <p:cNvPr id="1210" name="Google Shape;1210;p63"/>
            <p:cNvSpPr/>
            <p:nvPr/>
          </p:nvSpPr>
          <p:spPr>
            <a:xfrm flipH="1">
              <a:off x="2390593" y="8426593"/>
              <a:ext cx="1594112" cy="1380774"/>
            </a:xfrm>
            <a:custGeom>
              <a:rect b="b" l="l" r="r" t="t"/>
              <a:pathLst>
                <a:path extrusionOk="0" h="1380774" w="1594112">
                  <a:moveTo>
                    <a:pt x="1594112" y="0"/>
                  </a:moveTo>
                  <a:cubicBezTo>
                    <a:pt x="1445474" y="781749"/>
                    <a:pt x="1386876" y="1102467"/>
                    <a:pt x="1121191" y="1306510"/>
                  </a:cubicBezTo>
                  <a:cubicBezTo>
                    <a:pt x="855506" y="1510553"/>
                    <a:pt x="107448" y="1230058"/>
                    <a:pt x="0" y="1224261"/>
                  </a:cubicBezTo>
                  <a:lnTo>
                    <a:pt x="103322" y="1373864"/>
                  </a:lnTo>
                </a:path>
              </a:pathLst>
            </a:custGeom>
            <a:noFill/>
            <a:ln cap="rnd" cmpd="sng" w="50800">
              <a:solidFill>
                <a:schemeClr val="accent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lt1"/>
                </a:solidFill>
                <a:latin typeface="Montserrat Light"/>
                <a:ea typeface="Montserrat Light"/>
                <a:cs typeface="Montserrat Light"/>
                <a:sym typeface="Montserrat Light"/>
              </a:endParaRPr>
            </a:p>
          </p:txBody>
        </p:sp>
        <p:sp>
          <p:nvSpPr>
            <p:cNvPr id="1211" name="Google Shape;1211;p63"/>
            <p:cNvSpPr/>
            <p:nvPr/>
          </p:nvSpPr>
          <p:spPr>
            <a:xfrm flipH="1">
              <a:off x="3793243" y="9582656"/>
              <a:ext cx="197962" cy="45119"/>
            </a:xfrm>
            <a:custGeom>
              <a:rect b="b" l="l" r="r" t="t"/>
              <a:pathLst>
                <a:path extrusionOk="0" h="45119" w="197962">
                  <a:moveTo>
                    <a:pt x="197962" y="0"/>
                  </a:moveTo>
                  <a:cubicBezTo>
                    <a:pt x="197962" y="0"/>
                    <a:pt x="57728" y="18093"/>
                    <a:pt x="0" y="45119"/>
                  </a:cubicBezTo>
                </a:path>
              </a:pathLst>
            </a:custGeom>
            <a:noFill/>
            <a:ln cap="rnd" cmpd="sng" w="50800">
              <a:solidFill>
                <a:schemeClr val="accent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lt1"/>
                </a:solidFill>
                <a:latin typeface="Montserrat Light"/>
                <a:ea typeface="Montserrat Light"/>
                <a:cs typeface="Montserrat Light"/>
                <a:sym typeface="Montserrat Light"/>
              </a:endParaRPr>
            </a:p>
          </p:txBody>
        </p:sp>
      </p:grpSp>
      <p:sp>
        <p:nvSpPr>
          <p:cNvPr id="1212" name="Google Shape;1212;p63"/>
          <p:cNvSpPr txBox="1"/>
          <p:nvPr/>
        </p:nvSpPr>
        <p:spPr>
          <a:xfrm>
            <a:off x="2757672" y="6044538"/>
            <a:ext cx="5696700" cy="831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chemeClr val="accent5"/>
                </a:solidFill>
                <a:latin typeface="Playfair Display"/>
                <a:ea typeface="Playfair Display"/>
                <a:cs typeface="Playfair Display"/>
                <a:sym typeface="Playfair Display"/>
              </a:rPr>
              <a:t>What worked</a:t>
            </a:r>
            <a:endParaRPr/>
          </a:p>
        </p:txBody>
      </p:sp>
      <p:sp>
        <p:nvSpPr>
          <p:cNvPr id="1213" name="Google Shape;1213;p63"/>
          <p:cNvSpPr txBox="1"/>
          <p:nvPr/>
        </p:nvSpPr>
        <p:spPr>
          <a:xfrm flipH="1">
            <a:off x="15923279" y="6044538"/>
            <a:ext cx="5696700" cy="831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chemeClr val="accent3"/>
                </a:solidFill>
                <a:latin typeface="Playfair Display"/>
                <a:ea typeface="Playfair Display"/>
                <a:cs typeface="Playfair Display"/>
                <a:sym typeface="Playfair Display"/>
              </a:rPr>
              <a:t>What didn’t work</a:t>
            </a:r>
            <a:endParaRPr/>
          </a:p>
        </p:txBody>
      </p:sp>
      <p:sp>
        <p:nvSpPr>
          <p:cNvPr id="1214" name="Google Shape;1214;p63"/>
          <p:cNvSpPr txBox="1"/>
          <p:nvPr/>
        </p:nvSpPr>
        <p:spPr>
          <a:xfrm>
            <a:off x="4911714" y="10320744"/>
            <a:ext cx="6400800" cy="1176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Some reacted positively to the content</a:t>
            </a:r>
            <a:endParaRPr>
              <a:solidFill>
                <a:schemeClr val="lt1"/>
              </a:solidFill>
            </a:endParaRPr>
          </a:p>
        </p:txBody>
      </p:sp>
      <p:sp>
        <p:nvSpPr>
          <p:cNvPr id="1215" name="Google Shape;1215;p63"/>
          <p:cNvSpPr txBox="1"/>
          <p:nvPr/>
        </p:nvSpPr>
        <p:spPr>
          <a:xfrm>
            <a:off x="4911725" y="8909975"/>
            <a:ext cx="8458500" cy="11760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People were willing to watch new/unfamiliar content for $</a:t>
            </a:r>
            <a:endParaRPr>
              <a:solidFill>
                <a:schemeClr val="lt1"/>
              </a:solidFill>
            </a:endParaRPr>
          </a:p>
        </p:txBody>
      </p:sp>
      <p:sp>
        <p:nvSpPr>
          <p:cNvPr id="1216" name="Google Shape;1216;p63"/>
          <p:cNvSpPr txBox="1"/>
          <p:nvPr/>
        </p:nvSpPr>
        <p:spPr>
          <a:xfrm flipH="1">
            <a:off x="12729599" y="10063050"/>
            <a:ext cx="6866400" cy="1176000"/>
          </a:xfrm>
          <a:prstGeom prst="rect">
            <a:avLst/>
          </a:prstGeom>
          <a:noFill/>
          <a:ln>
            <a:noFill/>
          </a:ln>
        </p:spPr>
        <p:txBody>
          <a:bodyPr anchorCtr="0" anchor="t" bIns="45700" lIns="91425" spcFirstLastPara="1" rIns="91425" wrap="square" tIns="45700">
            <a:spAutoFit/>
          </a:bodyPr>
          <a:lstStyle/>
          <a:p>
            <a:pPr indent="0" lvl="0" marL="0" marR="0" rtl="0" algn="r">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Some types of content are inherently more intriguing</a:t>
            </a:r>
            <a:endParaRPr>
              <a:solidFill>
                <a:schemeClr val="lt1"/>
              </a:solidFill>
            </a:endParaRPr>
          </a:p>
        </p:txBody>
      </p:sp>
      <p:sp>
        <p:nvSpPr>
          <p:cNvPr id="1217" name="Google Shape;1217;p63"/>
          <p:cNvSpPr/>
          <p:nvPr/>
        </p:nvSpPr>
        <p:spPr>
          <a:xfrm flipH="1">
            <a:off x="19686671" y="9290247"/>
            <a:ext cx="274652" cy="274652"/>
          </a:xfrm>
          <a:custGeom>
            <a:rect b="b" l="l" r="r" t="t"/>
            <a:pathLst>
              <a:path extrusionOk="0" h="221" w="220">
                <a:moveTo>
                  <a:pt x="219" y="36"/>
                </a:moveTo>
                <a:lnTo>
                  <a:pt x="183" y="0"/>
                </a:lnTo>
                <a:lnTo>
                  <a:pt x="109" y="75"/>
                </a:lnTo>
                <a:lnTo>
                  <a:pt x="35" y="0"/>
                </a:lnTo>
                <a:lnTo>
                  <a:pt x="0" y="36"/>
                </a:lnTo>
                <a:lnTo>
                  <a:pt x="74" y="110"/>
                </a:lnTo>
                <a:lnTo>
                  <a:pt x="0" y="185"/>
                </a:lnTo>
                <a:lnTo>
                  <a:pt x="35" y="220"/>
                </a:lnTo>
                <a:lnTo>
                  <a:pt x="109" y="146"/>
                </a:lnTo>
                <a:lnTo>
                  <a:pt x="183" y="220"/>
                </a:lnTo>
                <a:lnTo>
                  <a:pt x="219" y="185"/>
                </a:lnTo>
                <a:lnTo>
                  <a:pt x="144" y="110"/>
                </a:lnTo>
                <a:lnTo>
                  <a:pt x="219" y="36"/>
                </a:lnTo>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218" name="Google Shape;1218;p63"/>
          <p:cNvSpPr/>
          <p:nvPr/>
        </p:nvSpPr>
        <p:spPr>
          <a:xfrm flipH="1">
            <a:off x="19686671" y="10483345"/>
            <a:ext cx="274652" cy="274652"/>
          </a:xfrm>
          <a:custGeom>
            <a:rect b="b" l="l" r="r" t="t"/>
            <a:pathLst>
              <a:path extrusionOk="0" h="220" w="220">
                <a:moveTo>
                  <a:pt x="219" y="35"/>
                </a:moveTo>
                <a:lnTo>
                  <a:pt x="183" y="0"/>
                </a:lnTo>
                <a:lnTo>
                  <a:pt x="109" y="74"/>
                </a:lnTo>
                <a:lnTo>
                  <a:pt x="35" y="0"/>
                </a:lnTo>
                <a:lnTo>
                  <a:pt x="0" y="35"/>
                </a:lnTo>
                <a:lnTo>
                  <a:pt x="74" y="109"/>
                </a:lnTo>
                <a:lnTo>
                  <a:pt x="0" y="183"/>
                </a:lnTo>
                <a:lnTo>
                  <a:pt x="35" y="219"/>
                </a:lnTo>
                <a:lnTo>
                  <a:pt x="109" y="144"/>
                </a:lnTo>
                <a:lnTo>
                  <a:pt x="183" y="219"/>
                </a:lnTo>
                <a:lnTo>
                  <a:pt x="219" y="183"/>
                </a:lnTo>
                <a:lnTo>
                  <a:pt x="144" y="109"/>
                </a:lnTo>
                <a:lnTo>
                  <a:pt x="219" y="35"/>
                </a:lnTo>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219" name="Google Shape;1219;p63"/>
          <p:cNvSpPr/>
          <p:nvPr/>
        </p:nvSpPr>
        <p:spPr>
          <a:xfrm rot="10800000">
            <a:off x="18170810" y="-561151"/>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220" name="Google Shape;1220;p63"/>
          <p:cNvSpPr/>
          <p:nvPr/>
        </p:nvSpPr>
        <p:spPr>
          <a:xfrm>
            <a:off x="19703848" y="1149687"/>
            <a:ext cx="4083552" cy="1134659"/>
          </a:xfrm>
          <a:custGeom>
            <a:rect b="b" l="l" r="r" t="t"/>
            <a:pathLst>
              <a:path extrusionOk="0" h="1134659" w="4083552">
                <a:moveTo>
                  <a:pt x="4083553" y="21372"/>
                </a:moveTo>
                <a:cubicBezTo>
                  <a:pt x="4026719" y="6821"/>
                  <a:pt x="3969247" y="-663"/>
                  <a:pt x="3910502" y="46"/>
                </a:cubicBezTo>
                <a:cubicBezTo>
                  <a:pt x="3662795" y="3041"/>
                  <a:pt x="3436857" y="137432"/>
                  <a:pt x="3228523" y="256345"/>
                </a:cubicBezTo>
                <a:cubicBezTo>
                  <a:pt x="3007464" y="382515"/>
                  <a:pt x="2780166" y="518096"/>
                  <a:pt x="2523966" y="556977"/>
                </a:cubicBezTo>
                <a:cubicBezTo>
                  <a:pt x="2228622" y="601803"/>
                  <a:pt x="1934580" y="530748"/>
                  <a:pt x="1646720" y="471494"/>
                </a:cubicBezTo>
                <a:cubicBezTo>
                  <a:pt x="1351661" y="410757"/>
                  <a:pt x="1059912" y="371686"/>
                  <a:pt x="764786" y="453551"/>
                </a:cubicBezTo>
                <a:cubicBezTo>
                  <a:pt x="498296" y="527469"/>
                  <a:pt x="254849" y="662530"/>
                  <a:pt x="0" y="766438"/>
                </a:cubicBezTo>
                <a:moveTo>
                  <a:pt x="4083553" y="389592"/>
                </a:moveTo>
                <a:cubicBezTo>
                  <a:pt x="4026719" y="375031"/>
                  <a:pt x="3969247" y="367548"/>
                  <a:pt x="3910502" y="368266"/>
                </a:cubicBezTo>
                <a:cubicBezTo>
                  <a:pt x="3662795" y="371261"/>
                  <a:pt x="3436857" y="505652"/>
                  <a:pt x="3228523" y="624555"/>
                </a:cubicBezTo>
                <a:cubicBezTo>
                  <a:pt x="3007464" y="750735"/>
                  <a:pt x="2780166" y="886315"/>
                  <a:pt x="2523966" y="925198"/>
                </a:cubicBezTo>
                <a:cubicBezTo>
                  <a:pt x="2228622" y="970023"/>
                  <a:pt x="1934580" y="898967"/>
                  <a:pt x="1646720" y="839714"/>
                </a:cubicBezTo>
                <a:cubicBezTo>
                  <a:pt x="1351661" y="778977"/>
                  <a:pt x="1059912" y="739906"/>
                  <a:pt x="764786" y="821761"/>
                </a:cubicBezTo>
                <a:cubicBezTo>
                  <a:pt x="498296" y="895679"/>
                  <a:pt x="254849" y="1030751"/>
                  <a:pt x="0" y="1134659"/>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221" name="Google Shape;1221;p63"/>
          <p:cNvSpPr/>
          <p:nvPr/>
        </p:nvSpPr>
        <p:spPr>
          <a:xfrm rot="10800000">
            <a:off x="-11160422" y="-13308597"/>
            <a:ext cx="15378657" cy="18499410"/>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222" name="Google Shape;1222;p63"/>
          <p:cNvSpPr/>
          <p:nvPr/>
        </p:nvSpPr>
        <p:spPr>
          <a:xfrm>
            <a:off x="10208354" y="2837542"/>
            <a:ext cx="3959700" cy="4046598"/>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rgbClr val="2330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nvGrpSpPr>
          <p:cNvPr id="1223" name="Google Shape;1223;p63"/>
          <p:cNvGrpSpPr/>
          <p:nvPr/>
        </p:nvGrpSpPr>
        <p:grpSpPr>
          <a:xfrm>
            <a:off x="11480222" y="3370381"/>
            <a:ext cx="1417205" cy="2944273"/>
            <a:chOff x="11480223" y="3864292"/>
            <a:chExt cx="1417205" cy="2944273"/>
          </a:xfrm>
        </p:grpSpPr>
        <p:sp>
          <p:nvSpPr>
            <p:cNvPr id="1224" name="Google Shape;1224;p63"/>
            <p:cNvSpPr/>
            <p:nvPr/>
          </p:nvSpPr>
          <p:spPr>
            <a:xfrm>
              <a:off x="11480223" y="3864292"/>
              <a:ext cx="1417205" cy="2944273"/>
            </a:xfrm>
            <a:custGeom>
              <a:rect b="b" l="l" r="r" t="t"/>
              <a:pathLst>
                <a:path extrusionOk="0" h="2364" w="1138">
                  <a:moveTo>
                    <a:pt x="1042" y="0"/>
                  </a:moveTo>
                  <a:lnTo>
                    <a:pt x="95" y="0"/>
                  </a:lnTo>
                  <a:cubicBezTo>
                    <a:pt x="42" y="0"/>
                    <a:pt x="0" y="42"/>
                    <a:pt x="0" y="95"/>
                  </a:cubicBezTo>
                  <a:lnTo>
                    <a:pt x="0" y="2267"/>
                  </a:lnTo>
                  <a:cubicBezTo>
                    <a:pt x="0" y="2320"/>
                    <a:pt x="42" y="2363"/>
                    <a:pt x="95" y="2363"/>
                  </a:cubicBezTo>
                  <a:lnTo>
                    <a:pt x="1042" y="2363"/>
                  </a:lnTo>
                  <a:cubicBezTo>
                    <a:pt x="1095" y="2363"/>
                    <a:pt x="1137" y="2320"/>
                    <a:pt x="1137" y="2267"/>
                  </a:cubicBezTo>
                  <a:lnTo>
                    <a:pt x="1137" y="95"/>
                  </a:lnTo>
                  <a:cubicBezTo>
                    <a:pt x="1137" y="42"/>
                    <a:pt x="1095" y="0"/>
                    <a:pt x="1042" y="0"/>
                  </a:cubicBezTo>
                </a:path>
              </a:pathLst>
            </a:custGeom>
            <a:solidFill>
              <a:srgbClr val="767DD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225" name="Google Shape;1225;p63"/>
            <p:cNvSpPr/>
            <p:nvPr/>
          </p:nvSpPr>
          <p:spPr>
            <a:xfrm>
              <a:off x="12095441" y="4040073"/>
              <a:ext cx="258171" cy="27464"/>
            </a:xfrm>
            <a:custGeom>
              <a:rect b="b" l="l" r="r" t="t"/>
              <a:pathLst>
                <a:path extrusionOk="0" h="23" w="206">
                  <a:moveTo>
                    <a:pt x="205" y="11"/>
                  </a:moveTo>
                  <a:lnTo>
                    <a:pt x="205" y="11"/>
                  </a:lnTo>
                  <a:cubicBezTo>
                    <a:pt x="205" y="17"/>
                    <a:pt x="198" y="22"/>
                    <a:pt x="190" y="22"/>
                  </a:cubicBezTo>
                  <a:lnTo>
                    <a:pt x="15" y="22"/>
                  </a:lnTo>
                  <a:cubicBezTo>
                    <a:pt x="6" y="22"/>
                    <a:pt x="0" y="17"/>
                    <a:pt x="0" y="11"/>
                  </a:cubicBezTo>
                  <a:cubicBezTo>
                    <a:pt x="0" y="5"/>
                    <a:pt x="6" y="0"/>
                    <a:pt x="15" y="0"/>
                  </a:cubicBezTo>
                  <a:lnTo>
                    <a:pt x="190" y="0"/>
                  </a:lnTo>
                  <a:cubicBezTo>
                    <a:pt x="198" y="0"/>
                    <a:pt x="205" y="5"/>
                    <a:pt x="205" y="11"/>
                  </a:cubicBezTo>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226" name="Google Shape;1226;p63"/>
            <p:cNvSpPr/>
            <p:nvPr/>
          </p:nvSpPr>
          <p:spPr>
            <a:xfrm>
              <a:off x="12024030" y="4034575"/>
              <a:ext cx="43944" cy="43944"/>
            </a:xfrm>
            <a:custGeom>
              <a:rect b="b" l="l" r="r" t="t"/>
              <a:pathLst>
                <a:path extrusionOk="0" h="35" w="35">
                  <a:moveTo>
                    <a:pt x="0" y="17"/>
                  </a:moveTo>
                  <a:lnTo>
                    <a:pt x="0" y="17"/>
                  </a:lnTo>
                  <a:cubicBezTo>
                    <a:pt x="0" y="8"/>
                    <a:pt x="8" y="0"/>
                    <a:pt x="18" y="0"/>
                  </a:cubicBezTo>
                  <a:cubicBezTo>
                    <a:pt x="27" y="0"/>
                    <a:pt x="34" y="8"/>
                    <a:pt x="34" y="17"/>
                  </a:cubicBezTo>
                  <a:cubicBezTo>
                    <a:pt x="34" y="26"/>
                    <a:pt x="27" y="34"/>
                    <a:pt x="18" y="34"/>
                  </a:cubicBezTo>
                  <a:cubicBezTo>
                    <a:pt x="8" y="34"/>
                    <a:pt x="0" y="26"/>
                    <a:pt x="0" y="17"/>
                  </a:cubicBezTo>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227" name="Google Shape;1227;p63"/>
            <p:cNvSpPr/>
            <p:nvPr/>
          </p:nvSpPr>
          <p:spPr>
            <a:xfrm>
              <a:off x="12172347" y="3946690"/>
              <a:ext cx="32958" cy="38453"/>
            </a:xfrm>
            <a:custGeom>
              <a:rect b="b" l="l" r="r" t="t"/>
              <a:pathLst>
                <a:path extrusionOk="0" h="29" w="28">
                  <a:moveTo>
                    <a:pt x="0" y="14"/>
                  </a:moveTo>
                  <a:lnTo>
                    <a:pt x="0" y="14"/>
                  </a:lnTo>
                  <a:cubicBezTo>
                    <a:pt x="0" y="6"/>
                    <a:pt x="6" y="0"/>
                    <a:pt x="14" y="0"/>
                  </a:cubicBezTo>
                  <a:cubicBezTo>
                    <a:pt x="22" y="0"/>
                    <a:pt x="27" y="6"/>
                    <a:pt x="27" y="14"/>
                  </a:cubicBezTo>
                  <a:cubicBezTo>
                    <a:pt x="27" y="22"/>
                    <a:pt x="22" y="28"/>
                    <a:pt x="14" y="28"/>
                  </a:cubicBezTo>
                  <a:cubicBezTo>
                    <a:pt x="6" y="28"/>
                    <a:pt x="0" y="22"/>
                    <a:pt x="0" y="14"/>
                  </a:cubicBezTo>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228" name="Google Shape;1228;p63"/>
            <p:cNvSpPr/>
            <p:nvPr/>
          </p:nvSpPr>
          <p:spPr>
            <a:xfrm>
              <a:off x="12078960" y="6517432"/>
              <a:ext cx="219722" cy="225217"/>
            </a:xfrm>
            <a:custGeom>
              <a:rect b="b" l="l" r="r" t="t"/>
              <a:pathLst>
                <a:path extrusionOk="0" h="180" w="178">
                  <a:moveTo>
                    <a:pt x="89" y="179"/>
                  </a:moveTo>
                  <a:lnTo>
                    <a:pt x="89" y="179"/>
                  </a:lnTo>
                  <a:cubicBezTo>
                    <a:pt x="40" y="179"/>
                    <a:pt x="0" y="139"/>
                    <a:pt x="0" y="90"/>
                  </a:cubicBezTo>
                  <a:cubicBezTo>
                    <a:pt x="0" y="41"/>
                    <a:pt x="40" y="0"/>
                    <a:pt x="89" y="0"/>
                  </a:cubicBezTo>
                  <a:cubicBezTo>
                    <a:pt x="137" y="0"/>
                    <a:pt x="177" y="41"/>
                    <a:pt x="177" y="90"/>
                  </a:cubicBezTo>
                  <a:cubicBezTo>
                    <a:pt x="177" y="139"/>
                    <a:pt x="137" y="179"/>
                    <a:pt x="89" y="179"/>
                  </a:cubicBezTo>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229" name="Google Shape;1229;p63"/>
            <p:cNvSpPr/>
            <p:nvPr/>
          </p:nvSpPr>
          <p:spPr>
            <a:xfrm>
              <a:off x="12073472" y="6511940"/>
              <a:ext cx="230708" cy="236199"/>
            </a:xfrm>
            <a:custGeom>
              <a:rect b="b" l="l" r="r" t="t"/>
              <a:pathLst>
                <a:path extrusionOk="0" h="188" w="186">
                  <a:moveTo>
                    <a:pt x="93" y="0"/>
                  </a:moveTo>
                  <a:lnTo>
                    <a:pt x="93" y="0"/>
                  </a:lnTo>
                  <a:cubicBezTo>
                    <a:pt x="42" y="0"/>
                    <a:pt x="0" y="43"/>
                    <a:pt x="0" y="94"/>
                  </a:cubicBezTo>
                  <a:cubicBezTo>
                    <a:pt x="0" y="145"/>
                    <a:pt x="42" y="187"/>
                    <a:pt x="93" y="187"/>
                  </a:cubicBezTo>
                  <a:cubicBezTo>
                    <a:pt x="144" y="187"/>
                    <a:pt x="185" y="145"/>
                    <a:pt x="185" y="94"/>
                  </a:cubicBezTo>
                  <a:cubicBezTo>
                    <a:pt x="185" y="43"/>
                    <a:pt x="144" y="0"/>
                    <a:pt x="93" y="0"/>
                  </a:cubicBezTo>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230" name="Google Shape;1230;p63"/>
            <p:cNvSpPr/>
            <p:nvPr/>
          </p:nvSpPr>
          <p:spPr>
            <a:xfrm>
              <a:off x="11524164" y="4215847"/>
              <a:ext cx="1312837" cy="2241164"/>
            </a:xfrm>
            <a:custGeom>
              <a:rect b="b" l="l" r="r" t="t"/>
              <a:pathLst>
                <a:path extrusionOk="0" h="1801" w="1055">
                  <a:moveTo>
                    <a:pt x="1054" y="1800"/>
                  </a:moveTo>
                  <a:lnTo>
                    <a:pt x="0" y="1800"/>
                  </a:lnTo>
                  <a:lnTo>
                    <a:pt x="0" y="0"/>
                  </a:lnTo>
                  <a:lnTo>
                    <a:pt x="1054" y="0"/>
                  </a:lnTo>
                  <a:lnTo>
                    <a:pt x="1054" y="1800"/>
                  </a:lnTo>
                </a:path>
              </a:pathLst>
            </a:custGeom>
            <a:solidFill>
              <a:srgbClr val="DCF6F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231" name="Google Shape;1231;p63"/>
            <p:cNvSpPr/>
            <p:nvPr/>
          </p:nvSpPr>
          <p:spPr>
            <a:xfrm>
              <a:off x="11595572" y="5446289"/>
              <a:ext cx="109861" cy="109861"/>
            </a:xfrm>
            <a:custGeom>
              <a:rect b="b" l="l" r="r" t="t"/>
              <a:pathLst>
                <a:path extrusionOk="0" h="87" w="87">
                  <a:moveTo>
                    <a:pt x="86" y="44"/>
                  </a:moveTo>
                  <a:lnTo>
                    <a:pt x="86" y="44"/>
                  </a:lnTo>
                  <a:cubicBezTo>
                    <a:pt x="86" y="68"/>
                    <a:pt x="67" y="86"/>
                    <a:pt x="43" y="86"/>
                  </a:cubicBezTo>
                  <a:cubicBezTo>
                    <a:pt x="19" y="86"/>
                    <a:pt x="0" y="68"/>
                    <a:pt x="0" y="44"/>
                  </a:cubicBezTo>
                  <a:cubicBezTo>
                    <a:pt x="0" y="20"/>
                    <a:pt x="19" y="0"/>
                    <a:pt x="43" y="0"/>
                  </a:cubicBezTo>
                  <a:cubicBezTo>
                    <a:pt x="67" y="0"/>
                    <a:pt x="86" y="20"/>
                    <a:pt x="86" y="44"/>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232" name="Google Shape;1232;p63"/>
            <p:cNvSpPr/>
            <p:nvPr/>
          </p:nvSpPr>
          <p:spPr>
            <a:xfrm>
              <a:off x="11595572" y="4342185"/>
              <a:ext cx="109861" cy="109861"/>
            </a:xfrm>
            <a:custGeom>
              <a:rect b="b" l="l" r="r" t="t"/>
              <a:pathLst>
                <a:path extrusionOk="0" h="87" w="87">
                  <a:moveTo>
                    <a:pt x="86" y="43"/>
                  </a:moveTo>
                  <a:lnTo>
                    <a:pt x="86" y="43"/>
                  </a:lnTo>
                  <a:cubicBezTo>
                    <a:pt x="86" y="66"/>
                    <a:pt x="67" y="86"/>
                    <a:pt x="43" y="86"/>
                  </a:cubicBezTo>
                  <a:cubicBezTo>
                    <a:pt x="19" y="86"/>
                    <a:pt x="0" y="66"/>
                    <a:pt x="0" y="43"/>
                  </a:cubicBezTo>
                  <a:cubicBezTo>
                    <a:pt x="0" y="19"/>
                    <a:pt x="19" y="0"/>
                    <a:pt x="43" y="0"/>
                  </a:cubicBezTo>
                  <a:cubicBezTo>
                    <a:pt x="67" y="0"/>
                    <a:pt x="86" y="19"/>
                    <a:pt x="86" y="43"/>
                  </a:cubicBezTo>
                </a:path>
              </a:pathLst>
            </a:custGeom>
            <a:solidFill>
              <a:srgbClr val="2CB7A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233" name="Google Shape;1233;p63"/>
            <p:cNvSpPr/>
            <p:nvPr/>
          </p:nvSpPr>
          <p:spPr>
            <a:xfrm>
              <a:off x="11601067" y="4594866"/>
              <a:ext cx="1164526" cy="747053"/>
            </a:xfrm>
            <a:custGeom>
              <a:rect b="b" l="l" r="r" t="t"/>
              <a:pathLst>
                <a:path extrusionOk="0" h="599" w="933">
                  <a:moveTo>
                    <a:pt x="932" y="598"/>
                  </a:moveTo>
                  <a:lnTo>
                    <a:pt x="0" y="598"/>
                  </a:lnTo>
                  <a:lnTo>
                    <a:pt x="0" y="0"/>
                  </a:lnTo>
                  <a:lnTo>
                    <a:pt x="932" y="0"/>
                  </a:lnTo>
                  <a:lnTo>
                    <a:pt x="932" y="598"/>
                  </a:lnTo>
                </a:path>
              </a:pathLst>
            </a:custGeom>
            <a:solidFill>
              <a:srgbClr val="9AE6E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234" name="Google Shape;1234;p63"/>
            <p:cNvSpPr/>
            <p:nvPr/>
          </p:nvSpPr>
          <p:spPr>
            <a:xfrm>
              <a:off x="11595572" y="5781363"/>
              <a:ext cx="109861" cy="109861"/>
            </a:xfrm>
            <a:custGeom>
              <a:rect b="b" l="l" r="r" t="t"/>
              <a:pathLst>
                <a:path extrusionOk="0" h="88" w="87">
                  <a:moveTo>
                    <a:pt x="86" y="44"/>
                  </a:moveTo>
                  <a:lnTo>
                    <a:pt x="86" y="44"/>
                  </a:lnTo>
                  <a:cubicBezTo>
                    <a:pt x="86" y="68"/>
                    <a:pt x="67" y="87"/>
                    <a:pt x="43" y="87"/>
                  </a:cubicBezTo>
                  <a:cubicBezTo>
                    <a:pt x="19" y="87"/>
                    <a:pt x="0" y="68"/>
                    <a:pt x="0" y="44"/>
                  </a:cubicBezTo>
                  <a:cubicBezTo>
                    <a:pt x="0" y="20"/>
                    <a:pt x="19" y="0"/>
                    <a:pt x="43" y="0"/>
                  </a:cubicBezTo>
                  <a:cubicBezTo>
                    <a:pt x="67" y="0"/>
                    <a:pt x="86" y="20"/>
                    <a:pt x="86" y="44"/>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235" name="Google Shape;1235;p63"/>
            <p:cNvSpPr/>
            <p:nvPr/>
          </p:nvSpPr>
          <p:spPr>
            <a:xfrm>
              <a:off x="11743886" y="5797848"/>
              <a:ext cx="1032694" cy="76903"/>
            </a:xfrm>
            <a:custGeom>
              <a:rect b="b" l="l" r="r" t="t"/>
              <a:pathLst>
                <a:path extrusionOk="0" h="63" w="827">
                  <a:moveTo>
                    <a:pt x="794" y="0"/>
                  </a:moveTo>
                  <a:lnTo>
                    <a:pt x="31" y="0"/>
                  </a:lnTo>
                  <a:cubicBezTo>
                    <a:pt x="14" y="0"/>
                    <a:pt x="0" y="15"/>
                    <a:pt x="0" y="32"/>
                  </a:cubicBezTo>
                  <a:cubicBezTo>
                    <a:pt x="0" y="48"/>
                    <a:pt x="14" y="62"/>
                    <a:pt x="31" y="62"/>
                  </a:cubicBezTo>
                  <a:lnTo>
                    <a:pt x="794" y="62"/>
                  </a:lnTo>
                  <a:cubicBezTo>
                    <a:pt x="811" y="62"/>
                    <a:pt x="826" y="48"/>
                    <a:pt x="826" y="32"/>
                  </a:cubicBezTo>
                  <a:cubicBezTo>
                    <a:pt x="826" y="15"/>
                    <a:pt x="811" y="0"/>
                    <a:pt x="794" y="0"/>
                  </a:cubicBezTo>
                </a:path>
              </a:pathLst>
            </a:custGeom>
            <a:solidFill>
              <a:srgbClr val="9AE6E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236" name="Google Shape;1236;p63"/>
            <p:cNvSpPr/>
            <p:nvPr/>
          </p:nvSpPr>
          <p:spPr>
            <a:xfrm>
              <a:off x="11595576" y="5611084"/>
              <a:ext cx="1181008" cy="76903"/>
            </a:xfrm>
            <a:custGeom>
              <a:rect b="b" l="l" r="r" t="t"/>
              <a:pathLst>
                <a:path extrusionOk="0" h="62" w="946">
                  <a:moveTo>
                    <a:pt x="913" y="0"/>
                  </a:moveTo>
                  <a:lnTo>
                    <a:pt x="31" y="0"/>
                  </a:lnTo>
                  <a:cubicBezTo>
                    <a:pt x="13" y="0"/>
                    <a:pt x="0" y="13"/>
                    <a:pt x="0" y="30"/>
                  </a:cubicBezTo>
                  <a:cubicBezTo>
                    <a:pt x="0" y="48"/>
                    <a:pt x="13" y="61"/>
                    <a:pt x="31" y="61"/>
                  </a:cubicBezTo>
                  <a:lnTo>
                    <a:pt x="913" y="61"/>
                  </a:lnTo>
                  <a:cubicBezTo>
                    <a:pt x="930" y="61"/>
                    <a:pt x="945" y="48"/>
                    <a:pt x="945" y="30"/>
                  </a:cubicBezTo>
                  <a:cubicBezTo>
                    <a:pt x="945" y="13"/>
                    <a:pt x="930" y="0"/>
                    <a:pt x="913" y="0"/>
                  </a:cubicBezTo>
                </a:path>
              </a:pathLst>
            </a:custGeom>
            <a:solidFill>
              <a:srgbClr val="9AE6E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237" name="Google Shape;1237;p63"/>
            <p:cNvSpPr/>
            <p:nvPr/>
          </p:nvSpPr>
          <p:spPr>
            <a:xfrm>
              <a:off x="11743886" y="5462770"/>
              <a:ext cx="1032694" cy="76903"/>
            </a:xfrm>
            <a:custGeom>
              <a:rect b="b" l="l" r="r" t="t"/>
              <a:pathLst>
                <a:path extrusionOk="0" h="62" w="827">
                  <a:moveTo>
                    <a:pt x="794" y="0"/>
                  </a:moveTo>
                  <a:lnTo>
                    <a:pt x="31" y="0"/>
                  </a:lnTo>
                  <a:cubicBezTo>
                    <a:pt x="14" y="0"/>
                    <a:pt x="0" y="14"/>
                    <a:pt x="0" y="31"/>
                  </a:cubicBezTo>
                  <a:cubicBezTo>
                    <a:pt x="0" y="48"/>
                    <a:pt x="14" y="61"/>
                    <a:pt x="31" y="61"/>
                  </a:cubicBezTo>
                  <a:lnTo>
                    <a:pt x="794" y="61"/>
                  </a:lnTo>
                  <a:cubicBezTo>
                    <a:pt x="811" y="61"/>
                    <a:pt x="826" y="48"/>
                    <a:pt x="826" y="31"/>
                  </a:cubicBezTo>
                  <a:cubicBezTo>
                    <a:pt x="826" y="14"/>
                    <a:pt x="811" y="0"/>
                    <a:pt x="794" y="0"/>
                  </a:cubicBezTo>
                </a:path>
              </a:pathLst>
            </a:custGeom>
            <a:solidFill>
              <a:srgbClr val="9AE6E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238" name="Google Shape;1238;p63"/>
            <p:cNvSpPr/>
            <p:nvPr/>
          </p:nvSpPr>
          <p:spPr>
            <a:xfrm>
              <a:off x="11743886" y="4358670"/>
              <a:ext cx="1032694" cy="76903"/>
            </a:xfrm>
            <a:custGeom>
              <a:rect b="b" l="l" r="r" t="t"/>
              <a:pathLst>
                <a:path extrusionOk="0" h="62" w="827">
                  <a:moveTo>
                    <a:pt x="794" y="0"/>
                  </a:moveTo>
                  <a:lnTo>
                    <a:pt x="31" y="0"/>
                  </a:lnTo>
                  <a:cubicBezTo>
                    <a:pt x="14" y="0"/>
                    <a:pt x="0" y="13"/>
                    <a:pt x="0" y="31"/>
                  </a:cubicBezTo>
                  <a:cubicBezTo>
                    <a:pt x="0" y="48"/>
                    <a:pt x="14" y="61"/>
                    <a:pt x="31" y="61"/>
                  </a:cubicBezTo>
                  <a:lnTo>
                    <a:pt x="794" y="61"/>
                  </a:lnTo>
                  <a:cubicBezTo>
                    <a:pt x="811" y="61"/>
                    <a:pt x="826" y="48"/>
                    <a:pt x="826" y="31"/>
                  </a:cubicBezTo>
                  <a:cubicBezTo>
                    <a:pt x="826" y="13"/>
                    <a:pt x="811" y="0"/>
                    <a:pt x="794" y="0"/>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grpSp>
      <p:cxnSp>
        <p:nvCxnSpPr>
          <p:cNvPr id="1239" name="Google Shape;1239;p63"/>
          <p:cNvCxnSpPr/>
          <p:nvPr/>
        </p:nvCxnSpPr>
        <p:spPr>
          <a:xfrm rot="10800000">
            <a:off x="14414600" y="4842521"/>
            <a:ext cx="1917600" cy="0"/>
          </a:xfrm>
          <a:prstGeom prst="straightConnector1">
            <a:avLst/>
          </a:prstGeom>
          <a:noFill/>
          <a:ln cap="flat" cmpd="sng" w="63500">
            <a:solidFill>
              <a:srgbClr val="233048"/>
            </a:solidFill>
            <a:prstDash val="solid"/>
            <a:miter lim="800000"/>
            <a:headEnd len="med" w="med" type="none"/>
            <a:tailEnd len="med" w="med" type="none"/>
          </a:ln>
        </p:spPr>
      </p:cxnSp>
      <p:cxnSp>
        <p:nvCxnSpPr>
          <p:cNvPr id="1240" name="Google Shape;1240;p63"/>
          <p:cNvCxnSpPr/>
          <p:nvPr/>
        </p:nvCxnSpPr>
        <p:spPr>
          <a:xfrm>
            <a:off x="7381230" y="4842521"/>
            <a:ext cx="1917600" cy="0"/>
          </a:xfrm>
          <a:prstGeom prst="straightConnector1">
            <a:avLst/>
          </a:prstGeom>
          <a:noFill/>
          <a:ln cap="flat" cmpd="sng" w="63500">
            <a:solidFill>
              <a:srgbClr val="233048"/>
            </a:solidFill>
            <a:prstDash val="solid"/>
            <a:miter lim="800000"/>
            <a:headEnd len="med" w="med" type="none"/>
            <a:tailEnd len="med" w="med" type="none"/>
          </a:ln>
        </p:spPr>
      </p:cxnSp>
      <p:sp>
        <p:nvSpPr>
          <p:cNvPr id="1241" name="Google Shape;1241;p63"/>
          <p:cNvSpPr/>
          <p:nvPr/>
        </p:nvSpPr>
        <p:spPr>
          <a:xfrm rot="10800000">
            <a:off x="17020075" y="3919120"/>
            <a:ext cx="3504009" cy="2055376"/>
          </a:xfrm>
          <a:custGeom>
            <a:rect b="b" l="l" r="r" t="t"/>
            <a:pathLst>
              <a:path extrusionOk="0" h="1444904" w="1444952">
                <a:moveTo>
                  <a:pt x="722477" y="0"/>
                </a:moveTo>
                <a:lnTo>
                  <a:pt x="0" y="1444904"/>
                </a:lnTo>
                <a:lnTo>
                  <a:pt x="1444952" y="1444904"/>
                </a:lnTo>
                <a:lnTo>
                  <a:pt x="722477" y="0"/>
                </a:ln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242" name="Google Shape;1242;p63"/>
          <p:cNvSpPr/>
          <p:nvPr/>
        </p:nvSpPr>
        <p:spPr>
          <a:xfrm>
            <a:off x="18505211" y="4680606"/>
            <a:ext cx="532824" cy="532827"/>
          </a:xfrm>
          <a:custGeom>
            <a:rect b="b" l="l" r="r" t="t"/>
            <a:pathLst>
              <a:path extrusionOk="0" h="429" w="429">
                <a:moveTo>
                  <a:pt x="428" y="69"/>
                </a:moveTo>
                <a:lnTo>
                  <a:pt x="359" y="0"/>
                </a:lnTo>
                <a:lnTo>
                  <a:pt x="214" y="144"/>
                </a:lnTo>
                <a:lnTo>
                  <a:pt x="69" y="0"/>
                </a:lnTo>
                <a:lnTo>
                  <a:pt x="0" y="69"/>
                </a:lnTo>
                <a:lnTo>
                  <a:pt x="144" y="214"/>
                </a:lnTo>
                <a:lnTo>
                  <a:pt x="0" y="359"/>
                </a:lnTo>
                <a:lnTo>
                  <a:pt x="69" y="428"/>
                </a:lnTo>
                <a:lnTo>
                  <a:pt x="214" y="283"/>
                </a:lnTo>
                <a:lnTo>
                  <a:pt x="359" y="428"/>
                </a:lnTo>
                <a:lnTo>
                  <a:pt x="428" y="359"/>
                </a:lnTo>
                <a:lnTo>
                  <a:pt x="283" y="214"/>
                </a:lnTo>
                <a:lnTo>
                  <a:pt x="428" y="69"/>
                </a:lnTo>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243" name="Google Shape;1243;p63"/>
          <p:cNvSpPr/>
          <p:nvPr/>
        </p:nvSpPr>
        <p:spPr>
          <a:xfrm flipH="1" rot="10800000">
            <a:off x="3853568" y="3919120"/>
            <a:ext cx="3504009" cy="2055376"/>
          </a:xfrm>
          <a:custGeom>
            <a:rect b="b" l="l" r="r" t="t"/>
            <a:pathLst>
              <a:path extrusionOk="0" h="1444904" w="1444952">
                <a:moveTo>
                  <a:pt x="722477" y="0"/>
                </a:moveTo>
                <a:lnTo>
                  <a:pt x="0" y="1444904"/>
                </a:lnTo>
                <a:lnTo>
                  <a:pt x="1444952" y="1444904"/>
                </a:lnTo>
                <a:lnTo>
                  <a:pt x="722477" y="0"/>
                </a:ln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244" name="Google Shape;1244;p63"/>
          <p:cNvSpPr/>
          <p:nvPr/>
        </p:nvSpPr>
        <p:spPr>
          <a:xfrm>
            <a:off x="5224262" y="4658633"/>
            <a:ext cx="763532" cy="576772"/>
          </a:xfrm>
          <a:custGeom>
            <a:rect b="b" l="l" r="r" t="t"/>
            <a:pathLst>
              <a:path extrusionOk="0" h="465" w="614">
                <a:moveTo>
                  <a:pt x="220" y="464"/>
                </a:moveTo>
                <a:lnTo>
                  <a:pt x="0" y="245"/>
                </a:lnTo>
                <a:lnTo>
                  <a:pt x="69" y="175"/>
                </a:lnTo>
                <a:lnTo>
                  <a:pt x="220" y="325"/>
                </a:lnTo>
                <a:lnTo>
                  <a:pt x="544" y="0"/>
                </a:lnTo>
                <a:lnTo>
                  <a:pt x="613" y="70"/>
                </a:lnTo>
                <a:lnTo>
                  <a:pt x="220" y="464"/>
                </a:lnTo>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245" name="Google Shape;1245;p63"/>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Results</a:t>
            </a:r>
            <a:endParaRPr/>
          </a:p>
        </p:txBody>
      </p:sp>
      <p:sp>
        <p:nvSpPr>
          <p:cNvPr id="1246" name="Google Shape;1246;p63"/>
          <p:cNvSpPr txBox="1"/>
          <p:nvPr/>
        </p:nvSpPr>
        <p:spPr>
          <a:xfrm flipH="1">
            <a:off x="13241975" y="8534775"/>
            <a:ext cx="6400800" cy="1176000"/>
          </a:xfrm>
          <a:prstGeom prst="rect">
            <a:avLst/>
          </a:prstGeom>
          <a:noFill/>
          <a:ln>
            <a:noFill/>
          </a:ln>
        </p:spPr>
        <p:txBody>
          <a:bodyPr anchorCtr="0" anchor="t" bIns="45700" lIns="91425" spcFirstLastPara="1" rIns="91425" wrap="square" tIns="45700">
            <a:spAutoFit/>
          </a:bodyPr>
          <a:lstStyle/>
          <a:p>
            <a:pPr indent="0" lvl="0" marL="0" marR="0" rtl="0" algn="r">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Most said they would not continue to watch the content </a:t>
            </a:r>
            <a:endParaRPr>
              <a:solidFill>
                <a:schemeClr val="lt1"/>
              </a:solidFill>
            </a:endParaRPr>
          </a:p>
        </p:txBody>
      </p:sp>
      <p:grpSp>
        <p:nvGrpSpPr>
          <p:cNvPr id="1247" name="Google Shape;1247;p63"/>
          <p:cNvGrpSpPr/>
          <p:nvPr/>
        </p:nvGrpSpPr>
        <p:grpSpPr>
          <a:xfrm>
            <a:off x="11610389" y="4141310"/>
            <a:ext cx="1156862" cy="830680"/>
            <a:chOff x="13834228" y="3998060"/>
            <a:chExt cx="8885268" cy="7896195"/>
          </a:xfrm>
        </p:grpSpPr>
        <p:grpSp>
          <p:nvGrpSpPr>
            <p:cNvPr id="1248" name="Google Shape;1248;p63"/>
            <p:cNvGrpSpPr/>
            <p:nvPr/>
          </p:nvGrpSpPr>
          <p:grpSpPr>
            <a:xfrm>
              <a:off x="13834228" y="3998060"/>
              <a:ext cx="8885268" cy="7896195"/>
              <a:chOff x="2654808" y="3191256"/>
              <a:chExt cx="9066600" cy="8881110"/>
            </a:xfrm>
          </p:grpSpPr>
          <p:cxnSp>
            <p:nvCxnSpPr>
              <p:cNvPr id="1249" name="Google Shape;1249;p63"/>
              <p:cNvCxnSpPr/>
              <p:nvPr/>
            </p:nvCxnSpPr>
            <p:spPr>
              <a:xfrm>
                <a:off x="2654808" y="3191256"/>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cxnSp>
            <p:nvCxnSpPr>
              <p:cNvPr id="1250" name="Google Shape;1250;p63"/>
              <p:cNvCxnSpPr/>
              <p:nvPr/>
            </p:nvCxnSpPr>
            <p:spPr>
              <a:xfrm>
                <a:off x="2654808" y="4671441"/>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cxnSp>
            <p:nvCxnSpPr>
              <p:cNvPr id="1251" name="Google Shape;1251;p63"/>
              <p:cNvCxnSpPr/>
              <p:nvPr/>
            </p:nvCxnSpPr>
            <p:spPr>
              <a:xfrm>
                <a:off x="2654808" y="6151626"/>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cxnSp>
            <p:nvCxnSpPr>
              <p:cNvPr id="1252" name="Google Shape;1252;p63"/>
              <p:cNvCxnSpPr/>
              <p:nvPr/>
            </p:nvCxnSpPr>
            <p:spPr>
              <a:xfrm>
                <a:off x="2654808" y="7631811"/>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cxnSp>
            <p:nvCxnSpPr>
              <p:cNvPr id="1253" name="Google Shape;1253;p63"/>
              <p:cNvCxnSpPr/>
              <p:nvPr/>
            </p:nvCxnSpPr>
            <p:spPr>
              <a:xfrm>
                <a:off x="2654808" y="9111996"/>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cxnSp>
            <p:nvCxnSpPr>
              <p:cNvPr id="1254" name="Google Shape;1254;p63"/>
              <p:cNvCxnSpPr/>
              <p:nvPr/>
            </p:nvCxnSpPr>
            <p:spPr>
              <a:xfrm>
                <a:off x="2654808" y="10592181"/>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cxnSp>
            <p:nvCxnSpPr>
              <p:cNvPr id="1255" name="Google Shape;1255;p63"/>
              <p:cNvCxnSpPr/>
              <p:nvPr/>
            </p:nvCxnSpPr>
            <p:spPr>
              <a:xfrm>
                <a:off x="2654808" y="12072366"/>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grpSp>
        <p:sp>
          <p:nvSpPr>
            <p:cNvPr id="1256" name="Google Shape;1256;p63"/>
            <p:cNvSpPr/>
            <p:nvPr/>
          </p:nvSpPr>
          <p:spPr>
            <a:xfrm>
              <a:off x="14425613" y="5313946"/>
              <a:ext cx="592800" cy="65748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1257" name="Google Shape;1257;p63"/>
            <p:cNvSpPr/>
            <p:nvPr/>
          </p:nvSpPr>
          <p:spPr>
            <a:xfrm>
              <a:off x="15018541" y="6629931"/>
              <a:ext cx="592800" cy="5259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1258" name="Google Shape;1258;p63"/>
            <p:cNvSpPr/>
            <p:nvPr/>
          </p:nvSpPr>
          <p:spPr>
            <a:xfrm>
              <a:off x="15611469" y="8610605"/>
              <a:ext cx="592800" cy="327810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1259" name="Google Shape;1259;p63"/>
            <p:cNvSpPr/>
            <p:nvPr/>
          </p:nvSpPr>
          <p:spPr>
            <a:xfrm>
              <a:off x="17386465" y="6629930"/>
              <a:ext cx="592800" cy="5259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1260" name="Google Shape;1260;p63"/>
            <p:cNvSpPr/>
            <p:nvPr/>
          </p:nvSpPr>
          <p:spPr>
            <a:xfrm>
              <a:off x="17979393" y="8610605"/>
              <a:ext cx="592800" cy="32781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1261" name="Google Shape;1261;p63"/>
            <p:cNvSpPr/>
            <p:nvPr/>
          </p:nvSpPr>
          <p:spPr>
            <a:xfrm>
              <a:off x="18572321" y="5319026"/>
              <a:ext cx="592800" cy="656970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1262" name="Google Shape;1262;p63"/>
            <p:cNvSpPr/>
            <p:nvPr/>
          </p:nvSpPr>
          <p:spPr>
            <a:xfrm>
              <a:off x="20348101" y="7950999"/>
              <a:ext cx="592800" cy="39378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1263" name="Google Shape;1263;p63"/>
            <p:cNvSpPr/>
            <p:nvPr/>
          </p:nvSpPr>
          <p:spPr>
            <a:xfrm>
              <a:off x="20941029" y="7284731"/>
              <a:ext cx="592800" cy="46041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1264" name="Google Shape;1264;p63"/>
            <p:cNvSpPr/>
            <p:nvPr/>
          </p:nvSpPr>
          <p:spPr>
            <a:xfrm>
              <a:off x="21535163" y="6629932"/>
              <a:ext cx="592800" cy="525900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grpSp>
      <p:sp>
        <p:nvSpPr>
          <p:cNvPr id="1265" name="Google Shape;1265;p63"/>
          <p:cNvSpPr txBox="1"/>
          <p:nvPr/>
        </p:nvSpPr>
        <p:spPr>
          <a:xfrm flipH="1">
            <a:off x="12729599" y="11667525"/>
            <a:ext cx="6866400" cy="1176000"/>
          </a:xfrm>
          <a:prstGeom prst="rect">
            <a:avLst/>
          </a:prstGeom>
          <a:noFill/>
          <a:ln>
            <a:noFill/>
          </a:ln>
        </p:spPr>
        <p:txBody>
          <a:bodyPr anchorCtr="0" anchor="t" bIns="45700" lIns="91425" spcFirstLastPara="1" rIns="91425" wrap="square" tIns="45700">
            <a:spAutoFit/>
          </a:bodyPr>
          <a:lstStyle/>
          <a:p>
            <a:pPr indent="0" lvl="0" marL="0" marR="0" rtl="0" algn="r">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One could watch without actually watching</a:t>
            </a:r>
            <a:endParaRPr>
              <a:solidFill>
                <a:schemeClr val="lt1"/>
              </a:solidFill>
            </a:endParaRPr>
          </a:p>
        </p:txBody>
      </p:sp>
      <p:sp>
        <p:nvSpPr>
          <p:cNvPr id="1266" name="Google Shape;1266;p63"/>
          <p:cNvSpPr/>
          <p:nvPr/>
        </p:nvSpPr>
        <p:spPr>
          <a:xfrm flipH="1">
            <a:off x="19762871" y="11778745"/>
            <a:ext cx="274652" cy="274652"/>
          </a:xfrm>
          <a:custGeom>
            <a:rect b="b" l="l" r="r" t="t"/>
            <a:pathLst>
              <a:path extrusionOk="0" h="220" w="220">
                <a:moveTo>
                  <a:pt x="219" y="35"/>
                </a:moveTo>
                <a:lnTo>
                  <a:pt x="183" y="0"/>
                </a:lnTo>
                <a:lnTo>
                  <a:pt x="109" y="74"/>
                </a:lnTo>
                <a:lnTo>
                  <a:pt x="35" y="0"/>
                </a:lnTo>
                <a:lnTo>
                  <a:pt x="0" y="35"/>
                </a:lnTo>
                <a:lnTo>
                  <a:pt x="74" y="109"/>
                </a:lnTo>
                <a:lnTo>
                  <a:pt x="0" y="183"/>
                </a:lnTo>
                <a:lnTo>
                  <a:pt x="35" y="219"/>
                </a:lnTo>
                <a:lnTo>
                  <a:pt x="109" y="144"/>
                </a:lnTo>
                <a:lnTo>
                  <a:pt x="183" y="219"/>
                </a:lnTo>
                <a:lnTo>
                  <a:pt x="219" y="183"/>
                </a:lnTo>
                <a:lnTo>
                  <a:pt x="144" y="109"/>
                </a:lnTo>
                <a:lnTo>
                  <a:pt x="219" y="35"/>
                </a:lnTo>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0" name="Shape 1270"/>
        <p:cNvGrpSpPr/>
        <p:nvPr/>
      </p:nvGrpSpPr>
      <p:grpSpPr>
        <a:xfrm>
          <a:off x="0" y="0"/>
          <a:ext cx="0" cy="0"/>
          <a:chOff x="0" y="0"/>
          <a:chExt cx="0" cy="0"/>
        </a:xfrm>
      </p:grpSpPr>
      <p:sp>
        <p:nvSpPr>
          <p:cNvPr id="1271" name="Google Shape;1271;p64"/>
          <p:cNvSpPr/>
          <p:nvPr/>
        </p:nvSpPr>
        <p:spPr>
          <a:xfrm rot="10800000">
            <a:off x="10436837" y="5394892"/>
            <a:ext cx="18305106" cy="11715955"/>
          </a:xfrm>
          <a:custGeom>
            <a:rect b="b" l="l" r="r" t="t"/>
            <a:pathLst>
              <a:path extrusionOk="0" h="4283713" w="6692909">
                <a:moveTo>
                  <a:pt x="2456" y="4283714"/>
                </a:moveTo>
                <a:cubicBezTo>
                  <a:pt x="342395" y="4186208"/>
                  <a:pt x="511583" y="3648948"/>
                  <a:pt x="943680" y="3239095"/>
                </a:cubicBezTo>
                <a:cubicBezTo>
                  <a:pt x="1432062" y="2775867"/>
                  <a:pt x="2164987" y="2677734"/>
                  <a:pt x="3126974" y="2600791"/>
                </a:cubicBezTo>
                <a:cubicBezTo>
                  <a:pt x="4088962" y="2523857"/>
                  <a:pt x="3935987" y="2050329"/>
                  <a:pt x="4470029" y="1323402"/>
                </a:cubicBezTo>
                <a:cubicBezTo>
                  <a:pt x="5004071" y="596466"/>
                  <a:pt x="5141566" y="705185"/>
                  <a:pt x="5263647" y="567667"/>
                </a:cubicBezTo>
                <a:cubicBezTo>
                  <a:pt x="5385738" y="430149"/>
                  <a:pt x="6558709" y="154362"/>
                  <a:pt x="6558709" y="154362"/>
                </a:cubicBezTo>
                <a:lnTo>
                  <a:pt x="6692910" y="0"/>
                </a:lnTo>
                <a:lnTo>
                  <a:pt x="0" y="3833"/>
                </a:lnTo>
                <a:lnTo>
                  <a:pt x="2456" y="4283714"/>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accent1"/>
              </a:solidFill>
              <a:latin typeface="Montserrat Light"/>
              <a:ea typeface="Montserrat Light"/>
              <a:cs typeface="Montserrat Light"/>
              <a:sym typeface="Montserrat Light"/>
            </a:endParaRPr>
          </a:p>
        </p:txBody>
      </p:sp>
      <p:sp>
        <p:nvSpPr>
          <p:cNvPr id="1272" name="Google Shape;1272;p64"/>
          <p:cNvSpPr/>
          <p:nvPr/>
        </p:nvSpPr>
        <p:spPr>
          <a:xfrm rot="-7199224">
            <a:off x="19940903" y="-13651275"/>
            <a:ext cx="15377395" cy="18497891"/>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5">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nvGrpSpPr>
          <p:cNvPr id="1273" name="Google Shape;1273;p64"/>
          <p:cNvGrpSpPr/>
          <p:nvPr/>
        </p:nvGrpSpPr>
        <p:grpSpPr>
          <a:xfrm>
            <a:off x="16711066" y="599106"/>
            <a:ext cx="1461110" cy="1317528"/>
            <a:chOff x="13668051" y="2148234"/>
            <a:chExt cx="1461110" cy="1317528"/>
          </a:xfrm>
        </p:grpSpPr>
        <p:sp>
          <p:nvSpPr>
            <p:cNvPr id="1274" name="Google Shape;1274;p64"/>
            <p:cNvSpPr/>
            <p:nvPr/>
          </p:nvSpPr>
          <p:spPr>
            <a:xfrm>
              <a:off x="13668053" y="2148234"/>
              <a:ext cx="1461108" cy="1317528"/>
            </a:xfrm>
            <a:custGeom>
              <a:rect b="b" l="l" r="r" t="t"/>
              <a:pathLst>
                <a:path extrusionOk="0" h="1317528" w="1461108">
                  <a:moveTo>
                    <a:pt x="1461108" y="0"/>
                  </a:moveTo>
                  <a:cubicBezTo>
                    <a:pt x="1312470" y="781749"/>
                    <a:pt x="1279340" y="1253957"/>
                    <a:pt x="988187" y="1306510"/>
                  </a:cubicBezTo>
                  <a:cubicBezTo>
                    <a:pt x="550460" y="1385519"/>
                    <a:pt x="107448" y="1013927"/>
                    <a:pt x="0" y="1008130"/>
                  </a:cubicBezTo>
                  <a:cubicBezTo>
                    <a:pt x="0" y="1008130"/>
                    <a:pt x="55418" y="1189411"/>
                    <a:pt x="45133" y="1190983"/>
                  </a:cubicBezTo>
                </a:path>
              </a:pathLst>
            </a:custGeom>
            <a:noFill/>
            <a:ln cap="rnd" cmpd="sng" w="508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275" name="Google Shape;1275;p64"/>
            <p:cNvSpPr/>
            <p:nvPr/>
          </p:nvSpPr>
          <p:spPr>
            <a:xfrm>
              <a:off x="13668051" y="3089077"/>
              <a:ext cx="197962" cy="45119"/>
            </a:xfrm>
            <a:custGeom>
              <a:rect b="b" l="l" r="r" t="t"/>
              <a:pathLst>
                <a:path extrusionOk="0" h="45119" w="197962">
                  <a:moveTo>
                    <a:pt x="197962" y="0"/>
                  </a:moveTo>
                  <a:cubicBezTo>
                    <a:pt x="197962" y="0"/>
                    <a:pt x="57728" y="18093"/>
                    <a:pt x="0" y="45119"/>
                  </a:cubicBezTo>
                </a:path>
              </a:pathLst>
            </a:custGeom>
            <a:noFill/>
            <a:ln cap="rnd" cmpd="sng" w="508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sp>
        <p:nvSpPr>
          <p:cNvPr id="1276" name="Google Shape;1276;p64"/>
          <p:cNvSpPr/>
          <p:nvPr/>
        </p:nvSpPr>
        <p:spPr>
          <a:xfrm>
            <a:off x="1520825" y="997539"/>
            <a:ext cx="4083552" cy="1134659"/>
          </a:xfrm>
          <a:custGeom>
            <a:rect b="b" l="l" r="r" t="t"/>
            <a:pathLst>
              <a:path extrusionOk="0" h="1134659" w="4083552">
                <a:moveTo>
                  <a:pt x="4083553" y="21372"/>
                </a:moveTo>
                <a:cubicBezTo>
                  <a:pt x="4026719" y="6821"/>
                  <a:pt x="3969247" y="-663"/>
                  <a:pt x="3910502" y="46"/>
                </a:cubicBezTo>
                <a:cubicBezTo>
                  <a:pt x="3662795" y="3041"/>
                  <a:pt x="3436857" y="137432"/>
                  <a:pt x="3228523" y="256345"/>
                </a:cubicBezTo>
                <a:cubicBezTo>
                  <a:pt x="3007464" y="382515"/>
                  <a:pt x="2780166" y="518096"/>
                  <a:pt x="2523966" y="556977"/>
                </a:cubicBezTo>
                <a:cubicBezTo>
                  <a:pt x="2228622" y="601803"/>
                  <a:pt x="1934580" y="530748"/>
                  <a:pt x="1646720" y="471494"/>
                </a:cubicBezTo>
                <a:cubicBezTo>
                  <a:pt x="1351661" y="410757"/>
                  <a:pt x="1059912" y="371686"/>
                  <a:pt x="764786" y="453551"/>
                </a:cubicBezTo>
                <a:cubicBezTo>
                  <a:pt x="498296" y="527469"/>
                  <a:pt x="254849" y="662530"/>
                  <a:pt x="0" y="766438"/>
                </a:cubicBezTo>
                <a:moveTo>
                  <a:pt x="4083553" y="389592"/>
                </a:moveTo>
                <a:cubicBezTo>
                  <a:pt x="4026719" y="375031"/>
                  <a:pt x="3969247" y="367548"/>
                  <a:pt x="3910502" y="368266"/>
                </a:cubicBezTo>
                <a:cubicBezTo>
                  <a:pt x="3662795" y="371261"/>
                  <a:pt x="3436857" y="505652"/>
                  <a:pt x="3228523" y="624555"/>
                </a:cubicBezTo>
                <a:cubicBezTo>
                  <a:pt x="3007464" y="750735"/>
                  <a:pt x="2780166" y="886315"/>
                  <a:pt x="2523966" y="925198"/>
                </a:cubicBezTo>
                <a:cubicBezTo>
                  <a:pt x="2228622" y="970023"/>
                  <a:pt x="1934580" y="898967"/>
                  <a:pt x="1646720" y="839714"/>
                </a:cubicBezTo>
                <a:cubicBezTo>
                  <a:pt x="1351661" y="778977"/>
                  <a:pt x="1059912" y="739906"/>
                  <a:pt x="764786" y="821761"/>
                </a:cubicBezTo>
                <a:cubicBezTo>
                  <a:pt x="498296" y="895679"/>
                  <a:pt x="254849" y="1030751"/>
                  <a:pt x="0" y="1134659"/>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277" name="Google Shape;1277;p64"/>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Results</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1" name="Shape 1281"/>
        <p:cNvGrpSpPr/>
        <p:nvPr/>
      </p:nvGrpSpPr>
      <p:grpSpPr>
        <a:xfrm>
          <a:off x="0" y="0"/>
          <a:ext cx="0" cy="0"/>
          <a:chOff x="0" y="0"/>
          <a:chExt cx="0" cy="0"/>
        </a:xfrm>
      </p:grpSpPr>
      <p:sp>
        <p:nvSpPr>
          <p:cNvPr id="1282" name="Google Shape;1282;p65"/>
          <p:cNvSpPr/>
          <p:nvPr/>
        </p:nvSpPr>
        <p:spPr>
          <a:xfrm>
            <a:off x="1073225" y="3665200"/>
            <a:ext cx="10277100" cy="4973100"/>
          </a:xfrm>
          <a:prstGeom prst="roundRect">
            <a:avLst>
              <a:gd fmla="val 16667" name="adj"/>
            </a:avLst>
          </a:prstGeom>
          <a:solidFill>
            <a:srgbClr val="305391">
              <a:alpha val="265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1283" name="Google Shape;1283;p65"/>
          <p:cNvSpPr/>
          <p:nvPr/>
        </p:nvSpPr>
        <p:spPr>
          <a:xfrm rot="10800000">
            <a:off x="10436837" y="5394892"/>
            <a:ext cx="18305106" cy="11715955"/>
          </a:xfrm>
          <a:custGeom>
            <a:rect b="b" l="l" r="r" t="t"/>
            <a:pathLst>
              <a:path extrusionOk="0" h="4283713" w="6692909">
                <a:moveTo>
                  <a:pt x="2456" y="4283714"/>
                </a:moveTo>
                <a:cubicBezTo>
                  <a:pt x="342395" y="4186208"/>
                  <a:pt x="511583" y="3648948"/>
                  <a:pt x="943680" y="3239095"/>
                </a:cubicBezTo>
                <a:cubicBezTo>
                  <a:pt x="1432062" y="2775867"/>
                  <a:pt x="2164987" y="2677734"/>
                  <a:pt x="3126974" y="2600791"/>
                </a:cubicBezTo>
                <a:cubicBezTo>
                  <a:pt x="4088962" y="2523857"/>
                  <a:pt x="3935987" y="2050329"/>
                  <a:pt x="4470029" y="1323402"/>
                </a:cubicBezTo>
                <a:cubicBezTo>
                  <a:pt x="5004071" y="596466"/>
                  <a:pt x="5141566" y="705185"/>
                  <a:pt x="5263647" y="567667"/>
                </a:cubicBezTo>
                <a:cubicBezTo>
                  <a:pt x="5385738" y="430149"/>
                  <a:pt x="6558709" y="154362"/>
                  <a:pt x="6558709" y="154362"/>
                </a:cubicBezTo>
                <a:lnTo>
                  <a:pt x="6692910" y="0"/>
                </a:lnTo>
                <a:lnTo>
                  <a:pt x="0" y="3833"/>
                </a:lnTo>
                <a:lnTo>
                  <a:pt x="2456" y="4283714"/>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accent1"/>
              </a:solidFill>
              <a:latin typeface="Montserrat Light"/>
              <a:ea typeface="Montserrat Light"/>
              <a:cs typeface="Montserrat Light"/>
              <a:sym typeface="Montserrat Light"/>
            </a:endParaRPr>
          </a:p>
        </p:txBody>
      </p:sp>
      <p:sp>
        <p:nvSpPr>
          <p:cNvPr id="1284" name="Google Shape;1284;p65"/>
          <p:cNvSpPr/>
          <p:nvPr/>
        </p:nvSpPr>
        <p:spPr>
          <a:xfrm rot="-7199224">
            <a:off x="19940903" y="-13651275"/>
            <a:ext cx="15377395" cy="18497891"/>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5">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nvGrpSpPr>
          <p:cNvPr id="1285" name="Google Shape;1285;p65"/>
          <p:cNvGrpSpPr/>
          <p:nvPr/>
        </p:nvGrpSpPr>
        <p:grpSpPr>
          <a:xfrm>
            <a:off x="16711066" y="599106"/>
            <a:ext cx="1461110" cy="1317528"/>
            <a:chOff x="13668051" y="2148234"/>
            <a:chExt cx="1461110" cy="1317528"/>
          </a:xfrm>
        </p:grpSpPr>
        <p:sp>
          <p:nvSpPr>
            <p:cNvPr id="1286" name="Google Shape;1286;p65"/>
            <p:cNvSpPr/>
            <p:nvPr/>
          </p:nvSpPr>
          <p:spPr>
            <a:xfrm>
              <a:off x="13668053" y="2148234"/>
              <a:ext cx="1461108" cy="1317528"/>
            </a:xfrm>
            <a:custGeom>
              <a:rect b="b" l="l" r="r" t="t"/>
              <a:pathLst>
                <a:path extrusionOk="0" h="1317528" w="1461108">
                  <a:moveTo>
                    <a:pt x="1461108" y="0"/>
                  </a:moveTo>
                  <a:cubicBezTo>
                    <a:pt x="1312470" y="781749"/>
                    <a:pt x="1279340" y="1253957"/>
                    <a:pt x="988187" y="1306510"/>
                  </a:cubicBezTo>
                  <a:cubicBezTo>
                    <a:pt x="550460" y="1385519"/>
                    <a:pt x="107448" y="1013927"/>
                    <a:pt x="0" y="1008130"/>
                  </a:cubicBezTo>
                  <a:cubicBezTo>
                    <a:pt x="0" y="1008130"/>
                    <a:pt x="55418" y="1189411"/>
                    <a:pt x="45133" y="1190983"/>
                  </a:cubicBezTo>
                </a:path>
              </a:pathLst>
            </a:custGeom>
            <a:noFill/>
            <a:ln cap="rnd" cmpd="sng" w="508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287" name="Google Shape;1287;p65"/>
            <p:cNvSpPr/>
            <p:nvPr/>
          </p:nvSpPr>
          <p:spPr>
            <a:xfrm>
              <a:off x="13668051" y="3089077"/>
              <a:ext cx="197962" cy="45119"/>
            </a:xfrm>
            <a:custGeom>
              <a:rect b="b" l="l" r="r" t="t"/>
              <a:pathLst>
                <a:path extrusionOk="0" h="45119" w="197962">
                  <a:moveTo>
                    <a:pt x="197962" y="0"/>
                  </a:moveTo>
                  <a:cubicBezTo>
                    <a:pt x="197962" y="0"/>
                    <a:pt x="57728" y="18093"/>
                    <a:pt x="0" y="45119"/>
                  </a:cubicBezTo>
                </a:path>
              </a:pathLst>
            </a:custGeom>
            <a:noFill/>
            <a:ln cap="rnd" cmpd="sng" w="508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sp>
        <p:nvSpPr>
          <p:cNvPr id="1288" name="Google Shape;1288;p65"/>
          <p:cNvSpPr/>
          <p:nvPr/>
        </p:nvSpPr>
        <p:spPr>
          <a:xfrm>
            <a:off x="1520825" y="997539"/>
            <a:ext cx="4083552" cy="1134659"/>
          </a:xfrm>
          <a:custGeom>
            <a:rect b="b" l="l" r="r" t="t"/>
            <a:pathLst>
              <a:path extrusionOk="0" h="1134659" w="4083552">
                <a:moveTo>
                  <a:pt x="4083553" y="21372"/>
                </a:moveTo>
                <a:cubicBezTo>
                  <a:pt x="4026719" y="6821"/>
                  <a:pt x="3969247" y="-663"/>
                  <a:pt x="3910502" y="46"/>
                </a:cubicBezTo>
                <a:cubicBezTo>
                  <a:pt x="3662795" y="3041"/>
                  <a:pt x="3436857" y="137432"/>
                  <a:pt x="3228523" y="256345"/>
                </a:cubicBezTo>
                <a:cubicBezTo>
                  <a:pt x="3007464" y="382515"/>
                  <a:pt x="2780166" y="518096"/>
                  <a:pt x="2523966" y="556977"/>
                </a:cubicBezTo>
                <a:cubicBezTo>
                  <a:pt x="2228622" y="601803"/>
                  <a:pt x="1934580" y="530748"/>
                  <a:pt x="1646720" y="471494"/>
                </a:cubicBezTo>
                <a:cubicBezTo>
                  <a:pt x="1351661" y="410757"/>
                  <a:pt x="1059912" y="371686"/>
                  <a:pt x="764786" y="453551"/>
                </a:cubicBezTo>
                <a:cubicBezTo>
                  <a:pt x="498296" y="527469"/>
                  <a:pt x="254849" y="662530"/>
                  <a:pt x="0" y="766438"/>
                </a:cubicBezTo>
                <a:moveTo>
                  <a:pt x="4083553" y="389592"/>
                </a:moveTo>
                <a:cubicBezTo>
                  <a:pt x="4026719" y="375031"/>
                  <a:pt x="3969247" y="367548"/>
                  <a:pt x="3910502" y="368266"/>
                </a:cubicBezTo>
                <a:cubicBezTo>
                  <a:pt x="3662795" y="371261"/>
                  <a:pt x="3436857" y="505652"/>
                  <a:pt x="3228523" y="624555"/>
                </a:cubicBezTo>
                <a:cubicBezTo>
                  <a:pt x="3007464" y="750735"/>
                  <a:pt x="2780166" y="886315"/>
                  <a:pt x="2523966" y="925198"/>
                </a:cubicBezTo>
                <a:cubicBezTo>
                  <a:pt x="2228622" y="970023"/>
                  <a:pt x="1934580" y="898967"/>
                  <a:pt x="1646720" y="839714"/>
                </a:cubicBezTo>
                <a:cubicBezTo>
                  <a:pt x="1351661" y="778977"/>
                  <a:pt x="1059912" y="739906"/>
                  <a:pt x="764786" y="821761"/>
                </a:cubicBezTo>
                <a:cubicBezTo>
                  <a:pt x="498296" y="895679"/>
                  <a:pt x="254849" y="1030751"/>
                  <a:pt x="0" y="1134659"/>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289" name="Google Shape;1289;p65"/>
          <p:cNvSpPr txBox="1"/>
          <p:nvPr/>
        </p:nvSpPr>
        <p:spPr>
          <a:xfrm>
            <a:off x="3405926" y="6306525"/>
            <a:ext cx="7170000" cy="1176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Some mentioned they usually only have </a:t>
            </a:r>
            <a:r>
              <a:rPr b="1" lang="en-US" sz="3200">
                <a:solidFill>
                  <a:schemeClr val="lt1"/>
                </a:solidFill>
                <a:latin typeface="Montserrat"/>
                <a:ea typeface="Montserrat"/>
                <a:cs typeface="Montserrat"/>
                <a:sym typeface="Montserrat"/>
              </a:rPr>
              <a:t>time</a:t>
            </a:r>
            <a:r>
              <a:rPr lang="en-US" sz="3200">
                <a:solidFill>
                  <a:schemeClr val="lt1"/>
                </a:solidFill>
                <a:latin typeface="Montserrat Light"/>
                <a:ea typeface="Montserrat Light"/>
                <a:cs typeface="Montserrat Light"/>
                <a:sym typeface="Montserrat Light"/>
              </a:rPr>
              <a:t> for </a:t>
            </a:r>
            <a:r>
              <a:rPr b="1" lang="en-US" sz="3200">
                <a:solidFill>
                  <a:schemeClr val="lt1"/>
                </a:solidFill>
                <a:latin typeface="Montserrat"/>
                <a:ea typeface="Montserrat"/>
                <a:cs typeface="Montserrat"/>
                <a:sym typeface="Montserrat"/>
              </a:rPr>
              <a:t>short</a:t>
            </a:r>
            <a:r>
              <a:rPr lang="en-US" sz="3200">
                <a:solidFill>
                  <a:schemeClr val="lt1"/>
                </a:solidFill>
                <a:latin typeface="Montserrat Light"/>
                <a:ea typeface="Montserrat Light"/>
                <a:cs typeface="Montserrat Light"/>
                <a:sym typeface="Montserrat Light"/>
              </a:rPr>
              <a:t> clips</a:t>
            </a:r>
            <a:endParaRPr b="1">
              <a:solidFill>
                <a:schemeClr val="lt1"/>
              </a:solidFill>
            </a:endParaRPr>
          </a:p>
        </p:txBody>
      </p:sp>
      <p:cxnSp>
        <p:nvCxnSpPr>
          <p:cNvPr id="1290" name="Google Shape;1290;p65"/>
          <p:cNvCxnSpPr/>
          <p:nvPr/>
        </p:nvCxnSpPr>
        <p:spPr>
          <a:xfrm>
            <a:off x="3003379" y="6414067"/>
            <a:ext cx="0" cy="1080000"/>
          </a:xfrm>
          <a:prstGeom prst="straightConnector1">
            <a:avLst/>
          </a:prstGeom>
          <a:noFill/>
          <a:ln cap="rnd" cmpd="sng" w="50800">
            <a:solidFill>
              <a:schemeClr val="accent2"/>
            </a:solidFill>
            <a:prstDash val="solid"/>
            <a:round/>
            <a:headEnd len="sm" w="sm" type="none"/>
            <a:tailEnd len="sm" w="sm" type="none"/>
          </a:ln>
        </p:spPr>
      </p:cxnSp>
      <p:sp>
        <p:nvSpPr>
          <p:cNvPr id="1291" name="Google Shape;1291;p65"/>
          <p:cNvSpPr/>
          <p:nvPr/>
        </p:nvSpPr>
        <p:spPr>
          <a:xfrm rot="8100000">
            <a:off x="1519806" y="6616888"/>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292" name="Google Shape;1292;p65"/>
          <p:cNvSpPr txBox="1"/>
          <p:nvPr/>
        </p:nvSpPr>
        <p:spPr>
          <a:xfrm>
            <a:off x="3482125" y="4675575"/>
            <a:ext cx="7400100" cy="1176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Some revealed they would have done the task </a:t>
            </a:r>
            <a:r>
              <a:rPr b="1" lang="en-US" sz="3200">
                <a:solidFill>
                  <a:schemeClr val="lt1"/>
                </a:solidFill>
                <a:latin typeface="Montserrat"/>
                <a:ea typeface="Montserrat"/>
                <a:cs typeface="Montserrat"/>
                <a:sym typeface="Montserrat"/>
              </a:rPr>
              <a:t>without reward</a:t>
            </a:r>
            <a:endParaRPr b="1">
              <a:solidFill>
                <a:schemeClr val="lt1"/>
              </a:solidFill>
            </a:endParaRPr>
          </a:p>
        </p:txBody>
      </p:sp>
      <p:cxnSp>
        <p:nvCxnSpPr>
          <p:cNvPr id="1293" name="Google Shape;1293;p65"/>
          <p:cNvCxnSpPr/>
          <p:nvPr/>
        </p:nvCxnSpPr>
        <p:spPr>
          <a:xfrm>
            <a:off x="3003379" y="4783131"/>
            <a:ext cx="0" cy="1080000"/>
          </a:xfrm>
          <a:prstGeom prst="straightConnector1">
            <a:avLst/>
          </a:prstGeom>
          <a:noFill/>
          <a:ln cap="rnd" cmpd="sng" w="50800">
            <a:solidFill>
              <a:schemeClr val="accent2"/>
            </a:solidFill>
            <a:prstDash val="solid"/>
            <a:round/>
            <a:headEnd len="sm" w="sm" type="none"/>
            <a:tailEnd len="sm" w="sm" type="none"/>
          </a:ln>
        </p:spPr>
      </p:cxnSp>
      <p:sp>
        <p:nvSpPr>
          <p:cNvPr id="1294" name="Google Shape;1294;p65"/>
          <p:cNvSpPr/>
          <p:nvPr/>
        </p:nvSpPr>
        <p:spPr>
          <a:xfrm rot="8100000">
            <a:off x="1596006" y="4985952"/>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295" name="Google Shape;1295;p65"/>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Results</a:t>
            </a:r>
            <a:endParaRPr/>
          </a:p>
        </p:txBody>
      </p:sp>
      <p:sp>
        <p:nvSpPr>
          <p:cNvPr id="1296" name="Google Shape;1296;p65"/>
          <p:cNvSpPr txBox="1"/>
          <p:nvPr/>
        </p:nvSpPr>
        <p:spPr>
          <a:xfrm>
            <a:off x="3139572" y="2815863"/>
            <a:ext cx="5696700" cy="831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chemeClr val="accent5"/>
                </a:solidFill>
                <a:latin typeface="Playfair Display"/>
                <a:ea typeface="Playfair Display"/>
                <a:cs typeface="Playfair Display"/>
                <a:sym typeface="Playfair Display"/>
              </a:rPr>
              <a:t>Surprises</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0" name="Shape 1300"/>
        <p:cNvGrpSpPr/>
        <p:nvPr/>
      </p:nvGrpSpPr>
      <p:grpSpPr>
        <a:xfrm>
          <a:off x="0" y="0"/>
          <a:ext cx="0" cy="0"/>
          <a:chOff x="0" y="0"/>
          <a:chExt cx="0" cy="0"/>
        </a:xfrm>
      </p:grpSpPr>
      <p:sp>
        <p:nvSpPr>
          <p:cNvPr id="1301" name="Google Shape;1301;p66"/>
          <p:cNvSpPr/>
          <p:nvPr/>
        </p:nvSpPr>
        <p:spPr>
          <a:xfrm>
            <a:off x="11922675" y="3665200"/>
            <a:ext cx="11265900" cy="4973100"/>
          </a:xfrm>
          <a:prstGeom prst="roundRect">
            <a:avLst>
              <a:gd fmla="val 16667" name="adj"/>
            </a:avLst>
          </a:prstGeom>
          <a:solidFill>
            <a:srgbClr val="305391">
              <a:alpha val="265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1302" name="Google Shape;1302;p66"/>
          <p:cNvSpPr/>
          <p:nvPr/>
        </p:nvSpPr>
        <p:spPr>
          <a:xfrm>
            <a:off x="1073225" y="3665200"/>
            <a:ext cx="10277100" cy="4973100"/>
          </a:xfrm>
          <a:prstGeom prst="roundRect">
            <a:avLst>
              <a:gd fmla="val 16667" name="adj"/>
            </a:avLst>
          </a:prstGeom>
          <a:solidFill>
            <a:srgbClr val="305391">
              <a:alpha val="265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1303" name="Google Shape;1303;p66"/>
          <p:cNvSpPr/>
          <p:nvPr/>
        </p:nvSpPr>
        <p:spPr>
          <a:xfrm rot="10800000">
            <a:off x="10436837" y="5394892"/>
            <a:ext cx="18305106" cy="11715955"/>
          </a:xfrm>
          <a:custGeom>
            <a:rect b="b" l="l" r="r" t="t"/>
            <a:pathLst>
              <a:path extrusionOk="0" h="4283713" w="6692909">
                <a:moveTo>
                  <a:pt x="2456" y="4283714"/>
                </a:moveTo>
                <a:cubicBezTo>
                  <a:pt x="342395" y="4186208"/>
                  <a:pt x="511583" y="3648948"/>
                  <a:pt x="943680" y="3239095"/>
                </a:cubicBezTo>
                <a:cubicBezTo>
                  <a:pt x="1432062" y="2775867"/>
                  <a:pt x="2164987" y="2677734"/>
                  <a:pt x="3126974" y="2600791"/>
                </a:cubicBezTo>
                <a:cubicBezTo>
                  <a:pt x="4088962" y="2523857"/>
                  <a:pt x="3935987" y="2050329"/>
                  <a:pt x="4470029" y="1323402"/>
                </a:cubicBezTo>
                <a:cubicBezTo>
                  <a:pt x="5004071" y="596466"/>
                  <a:pt x="5141566" y="705185"/>
                  <a:pt x="5263647" y="567667"/>
                </a:cubicBezTo>
                <a:cubicBezTo>
                  <a:pt x="5385738" y="430149"/>
                  <a:pt x="6558709" y="154362"/>
                  <a:pt x="6558709" y="154362"/>
                </a:cubicBezTo>
                <a:lnTo>
                  <a:pt x="6692910" y="0"/>
                </a:lnTo>
                <a:lnTo>
                  <a:pt x="0" y="3833"/>
                </a:lnTo>
                <a:lnTo>
                  <a:pt x="2456" y="4283714"/>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accent1"/>
              </a:solidFill>
              <a:latin typeface="Montserrat Light"/>
              <a:ea typeface="Montserrat Light"/>
              <a:cs typeface="Montserrat Light"/>
              <a:sym typeface="Montserrat Light"/>
            </a:endParaRPr>
          </a:p>
        </p:txBody>
      </p:sp>
      <p:sp>
        <p:nvSpPr>
          <p:cNvPr id="1304" name="Google Shape;1304;p66"/>
          <p:cNvSpPr/>
          <p:nvPr/>
        </p:nvSpPr>
        <p:spPr>
          <a:xfrm rot="-7199224">
            <a:off x="19940903" y="-13651275"/>
            <a:ext cx="15377395" cy="18497891"/>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5">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nvGrpSpPr>
          <p:cNvPr id="1305" name="Google Shape;1305;p66"/>
          <p:cNvGrpSpPr/>
          <p:nvPr/>
        </p:nvGrpSpPr>
        <p:grpSpPr>
          <a:xfrm>
            <a:off x="16711066" y="599106"/>
            <a:ext cx="1461110" cy="1317528"/>
            <a:chOff x="13668051" y="2148234"/>
            <a:chExt cx="1461110" cy="1317528"/>
          </a:xfrm>
        </p:grpSpPr>
        <p:sp>
          <p:nvSpPr>
            <p:cNvPr id="1306" name="Google Shape;1306;p66"/>
            <p:cNvSpPr/>
            <p:nvPr/>
          </p:nvSpPr>
          <p:spPr>
            <a:xfrm>
              <a:off x="13668053" y="2148234"/>
              <a:ext cx="1461108" cy="1317528"/>
            </a:xfrm>
            <a:custGeom>
              <a:rect b="b" l="l" r="r" t="t"/>
              <a:pathLst>
                <a:path extrusionOk="0" h="1317528" w="1461108">
                  <a:moveTo>
                    <a:pt x="1461108" y="0"/>
                  </a:moveTo>
                  <a:cubicBezTo>
                    <a:pt x="1312470" y="781749"/>
                    <a:pt x="1279340" y="1253957"/>
                    <a:pt x="988187" y="1306510"/>
                  </a:cubicBezTo>
                  <a:cubicBezTo>
                    <a:pt x="550460" y="1385519"/>
                    <a:pt x="107448" y="1013927"/>
                    <a:pt x="0" y="1008130"/>
                  </a:cubicBezTo>
                  <a:cubicBezTo>
                    <a:pt x="0" y="1008130"/>
                    <a:pt x="55418" y="1189411"/>
                    <a:pt x="45133" y="1190983"/>
                  </a:cubicBezTo>
                </a:path>
              </a:pathLst>
            </a:custGeom>
            <a:noFill/>
            <a:ln cap="rnd" cmpd="sng" w="508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307" name="Google Shape;1307;p66"/>
            <p:cNvSpPr/>
            <p:nvPr/>
          </p:nvSpPr>
          <p:spPr>
            <a:xfrm>
              <a:off x="13668051" y="3089077"/>
              <a:ext cx="197962" cy="45119"/>
            </a:xfrm>
            <a:custGeom>
              <a:rect b="b" l="l" r="r" t="t"/>
              <a:pathLst>
                <a:path extrusionOk="0" h="45119" w="197962">
                  <a:moveTo>
                    <a:pt x="197962" y="0"/>
                  </a:moveTo>
                  <a:cubicBezTo>
                    <a:pt x="197962" y="0"/>
                    <a:pt x="57728" y="18093"/>
                    <a:pt x="0" y="45119"/>
                  </a:cubicBezTo>
                </a:path>
              </a:pathLst>
            </a:custGeom>
            <a:noFill/>
            <a:ln cap="rnd" cmpd="sng" w="508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sp>
        <p:nvSpPr>
          <p:cNvPr id="1308" name="Google Shape;1308;p66"/>
          <p:cNvSpPr/>
          <p:nvPr/>
        </p:nvSpPr>
        <p:spPr>
          <a:xfrm>
            <a:off x="1520825" y="997539"/>
            <a:ext cx="4083552" cy="1134659"/>
          </a:xfrm>
          <a:custGeom>
            <a:rect b="b" l="l" r="r" t="t"/>
            <a:pathLst>
              <a:path extrusionOk="0" h="1134659" w="4083552">
                <a:moveTo>
                  <a:pt x="4083553" y="21372"/>
                </a:moveTo>
                <a:cubicBezTo>
                  <a:pt x="4026719" y="6821"/>
                  <a:pt x="3969247" y="-663"/>
                  <a:pt x="3910502" y="46"/>
                </a:cubicBezTo>
                <a:cubicBezTo>
                  <a:pt x="3662795" y="3041"/>
                  <a:pt x="3436857" y="137432"/>
                  <a:pt x="3228523" y="256345"/>
                </a:cubicBezTo>
                <a:cubicBezTo>
                  <a:pt x="3007464" y="382515"/>
                  <a:pt x="2780166" y="518096"/>
                  <a:pt x="2523966" y="556977"/>
                </a:cubicBezTo>
                <a:cubicBezTo>
                  <a:pt x="2228622" y="601803"/>
                  <a:pt x="1934580" y="530748"/>
                  <a:pt x="1646720" y="471494"/>
                </a:cubicBezTo>
                <a:cubicBezTo>
                  <a:pt x="1351661" y="410757"/>
                  <a:pt x="1059912" y="371686"/>
                  <a:pt x="764786" y="453551"/>
                </a:cubicBezTo>
                <a:cubicBezTo>
                  <a:pt x="498296" y="527469"/>
                  <a:pt x="254849" y="662530"/>
                  <a:pt x="0" y="766438"/>
                </a:cubicBezTo>
                <a:moveTo>
                  <a:pt x="4083553" y="389592"/>
                </a:moveTo>
                <a:cubicBezTo>
                  <a:pt x="4026719" y="375031"/>
                  <a:pt x="3969247" y="367548"/>
                  <a:pt x="3910502" y="368266"/>
                </a:cubicBezTo>
                <a:cubicBezTo>
                  <a:pt x="3662795" y="371261"/>
                  <a:pt x="3436857" y="505652"/>
                  <a:pt x="3228523" y="624555"/>
                </a:cubicBezTo>
                <a:cubicBezTo>
                  <a:pt x="3007464" y="750735"/>
                  <a:pt x="2780166" y="886315"/>
                  <a:pt x="2523966" y="925198"/>
                </a:cubicBezTo>
                <a:cubicBezTo>
                  <a:pt x="2228622" y="970023"/>
                  <a:pt x="1934580" y="898967"/>
                  <a:pt x="1646720" y="839714"/>
                </a:cubicBezTo>
                <a:cubicBezTo>
                  <a:pt x="1351661" y="778977"/>
                  <a:pt x="1059912" y="739906"/>
                  <a:pt x="764786" y="821761"/>
                </a:cubicBezTo>
                <a:cubicBezTo>
                  <a:pt x="498296" y="895679"/>
                  <a:pt x="254849" y="1030751"/>
                  <a:pt x="0" y="1134659"/>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309" name="Google Shape;1309;p66"/>
          <p:cNvSpPr txBox="1"/>
          <p:nvPr/>
        </p:nvSpPr>
        <p:spPr>
          <a:xfrm>
            <a:off x="14441800" y="6154125"/>
            <a:ext cx="8024100" cy="1767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One could find the short clip </a:t>
            </a:r>
            <a:r>
              <a:rPr b="1" lang="en-US" sz="3200">
                <a:solidFill>
                  <a:schemeClr val="lt1"/>
                </a:solidFill>
                <a:latin typeface="Montserrat"/>
                <a:ea typeface="Montserrat"/>
                <a:cs typeface="Montserrat"/>
                <a:sym typeface="Montserrat"/>
              </a:rPr>
              <a:t>enjoyable </a:t>
            </a:r>
            <a:r>
              <a:rPr lang="en-US" sz="3200">
                <a:solidFill>
                  <a:schemeClr val="lt1"/>
                </a:solidFill>
                <a:latin typeface="Montserrat Light"/>
                <a:ea typeface="Montserrat Light"/>
                <a:cs typeface="Montserrat Light"/>
                <a:sym typeface="Montserrat Light"/>
              </a:rPr>
              <a:t>and </a:t>
            </a:r>
            <a:r>
              <a:rPr b="1" lang="en-US" sz="3200">
                <a:solidFill>
                  <a:schemeClr val="lt1"/>
                </a:solidFill>
                <a:latin typeface="Montserrat"/>
                <a:ea typeface="Montserrat"/>
                <a:cs typeface="Montserrat"/>
                <a:sym typeface="Montserrat"/>
              </a:rPr>
              <a:t>not</a:t>
            </a:r>
            <a:r>
              <a:rPr lang="en-US" sz="3200">
                <a:solidFill>
                  <a:schemeClr val="lt1"/>
                </a:solidFill>
                <a:latin typeface="Montserrat Light"/>
                <a:ea typeface="Montserrat Light"/>
                <a:cs typeface="Montserrat Light"/>
                <a:sym typeface="Montserrat Light"/>
              </a:rPr>
              <a:t> want further interactions due to </a:t>
            </a:r>
            <a:r>
              <a:rPr b="1" lang="en-US" sz="3200">
                <a:solidFill>
                  <a:schemeClr val="lt1"/>
                </a:solidFill>
                <a:latin typeface="Montserrat"/>
                <a:ea typeface="Montserrat"/>
                <a:cs typeface="Montserrat"/>
                <a:sym typeface="Montserrat"/>
              </a:rPr>
              <a:t>other priorities</a:t>
            </a:r>
            <a:endParaRPr b="1">
              <a:solidFill>
                <a:schemeClr val="lt1"/>
              </a:solidFill>
            </a:endParaRPr>
          </a:p>
        </p:txBody>
      </p:sp>
      <p:cxnSp>
        <p:nvCxnSpPr>
          <p:cNvPr id="1310" name="Google Shape;1310;p66"/>
          <p:cNvCxnSpPr/>
          <p:nvPr/>
        </p:nvCxnSpPr>
        <p:spPr>
          <a:xfrm>
            <a:off x="13943522" y="6566467"/>
            <a:ext cx="0" cy="1080000"/>
          </a:xfrm>
          <a:prstGeom prst="straightConnector1">
            <a:avLst/>
          </a:prstGeom>
          <a:noFill/>
          <a:ln cap="rnd" cmpd="sng" w="50800">
            <a:solidFill>
              <a:schemeClr val="accent2"/>
            </a:solidFill>
            <a:prstDash val="solid"/>
            <a:round/>
            <a:headEnd len="sm" w="sm" type="none"/>
            <a:tailEnd len="sm" w="sm" type="none"/>
          </a:ln>
        </p:spPr>
      </p:cxnSp>
      <p:sp>
        <p:nvSpPr>
          <p:cNvPr id="1311" name="Google Shape;1311;p66"/>
          <p:cNvSpPr/>
          <p:nvPr/>
        </p:nvSpPr>
        <p:spPr>
          <a:xfrm rot="8100000">
            <a:off x="12459949" y="6769288"/>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312" name="Google Shape;1312;p66"/>
          <p:cNvSpPr txBox="1"/>
          <p:nvPr/>
        </p:nvSpPr>
        <p:spPr>
          <a:xfrm>
            <a:off x="3405926" y="6306525"/>
            <a:ext cx="7170000" cy="1176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Some mentioned they usually only have </a:t>
            </a:r>
            <a:r>
              <a:rPr b="1" lang="en-US" sz="3200">
                <a:solidFill>
                  <a:schemeClr val="lt1"/>
                </a:solidFill>
                <a:latin typeface="Montserrat"/>
                <a:ea typeface="Montserrat"/>
                <a:cs typeface="Montserrat"/>
                <a:sym typeface="Montserrat"/>
              </a:rPr>
              <a:t>time</a:t>
            </a:r>
            <a:r>
              <a:rPr lang="en-US" sz="3200">
                <a:solidFill>
                  <a:schemeClr val="lt1"/>
                </a:solidFill>
                <a:latin typeface="Montserrat Light"/>
                <a:ea typeface="Montserrat Light"/>
                <a:cs typeface="Montserrat Light"/>
                <a:sym typeface="Montserrat Light"/>
              </a:rPr>
              <a:t> for </a:t>
            </a:r>
            <a:r>
              <a:rPr b="1" lang="en-US" sz="3200">
                <a:solidFill>
                  <a:schemeClr val="lt1"/>
                </a:solidFill>
                <a:latin typeface="Montserrat"/>
                <a:ea typeface="Montserrat"/>
                <a:cs typeface="Montserrat"/>
                <a:sym typeface="Montserrat"/>
              </a:rPr>
              <a:t>short</a:t>
            </a:r>
            <a:r>
              <a:rPr lang="en-US" sz="3200">
                <a:solidFill>
                  <a:schemeClr val="lt1"/>
                </a:solidFill>
                <a:latin typeface="Montserrat Light"/>
                <a:ea typeface="Montserrat Light"/>
                <a:cs typeface="Montserrat Light"/>
                <a:sym typeface="Montserrat Light"/>
              </a:rPr>
              <a:t> clips</a:t>
            </a:r>
            <a:endParaRPr b="1">
              <a:solidFill>
                <a:schemeClr val="lt1"/>
              </a:solidFill>
            </a:endParaRPr>
          </a:p>
        </p:txBody>
      </p:sp>
      <p:cxnSp>
        <p:nvCxnSpPr>
          <p:cNvPr id="1313" name="Google Shape;1313;p66"/>
          <p:cNvCxnSpPr/>
          <p:nvPr/>
        </p:nvCxnSpPr>
        <p:spPr>
          <a:xfrm>
            <a:off x="3003379" y="6414067"/>
            <a:ext cx="0" cy="1080000"/>
          </a:xfrm>
          <a:prstGeom prst="straightConnector1">
            <a:avLst/>
          </a:prstGeom>
          <a:noFill/>
          <a:ln cap="rnd" cmpd="sng" w="50800">
            <a:solidFill>
              <a:schemeClr val="accent2"/>
            </a:solidFill>
            <a:prstDash val="solid"/>
            <a:round/>
            <a:headEnd len="sm" w="sm" type="none"/>
            <a:tailEnd len="sm" w="sm" type="none"/>
          </a:ln>
        </p:spPr>
      </p:cxnSp>
      <p:sp>
        <p:nvSpPr>
          <p:cNvPr id="1314" name="Google Shape;1314;p66"/>
          <p:cNvSpPr/>
          <p:nvPr/>
        </p:nvSpPr>
        <p:spPr>
          <a:xfrm rot="8100000">
            <a:off x="1519806" y="6616888"/>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315" name="Google Shape;1315;p66"/>
          <p:cNvSpPr txBox="1"/>
          <p:nvPr/>
        </p:nvSpPr>
        <p:spPr>
          <a:xfrm>
            <a:off x="14441800" y="4599375"/>
            <a:ext cx="7827000" cy="1176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Rewards facilitate </a:t>
            </a:r>
            <a:r>
              <a:rPr b="1" lang="en-US" sz="3200">
                <a:solidFill>
                  <a:schemeClr val="lt1"/>
                </a:solidFill>
                <a:latin typeface="Montserrat"/>
                <a:ea typeface="Montserrat"/>
                <a:cs typeface="Montserrat"/>
                <a:sym typeface="Montserrat"/>
              </a:rPr>
              <a:t>action</a:t>
            </a:r>
            <a:r>
              <a:rPr lang="en-US" sz="3200">
                <a:solidFill>
                  <a:schemeClr val="lt1"/>
                </a:solidFill>
                <a:latin typeface="Montserrat Light"/>
                <a:ea typeface="Montserrat Light"/>
                <a:cs typeface="Montserrat Light"/>
                <a:sym typeface="Montserrat Light"/>
              </a:rPr>
              <a:t> but not necessarily </a:t>
            </a:r>
            <a:r>
              <a:rPr b="1" lang="en-US" sz="3200">
                <a:solidFill>
                  <a:schemeClr val="lt1"/>
                </a:solidFill>
                <a:latin typeface="Montserrat"/>
                <a:ea typeface="Montserrat"/>
                <a:cs typeface="Montserrat"/>
                <a:sym typeface="Montserrat"/>
              </a:rPr>
              <a:t>interest</a:t>
            </a:r>
            <a:endParaRPr b="1">
              <a:solidFill>
                <a:schemeClr val="lt1"/>
              </a:solidFill>
            </a:endParaRPr>
          </a:p>
        </p:txBody>
      </p:sp>
      <p:cxnSp>
        <p:nvCxnSpPr>
          <p:cNvPr id="1316" name="Google Shape;1316;p66"/>
          <p:cNvCxnSpPr/>
          <p:nvPr/>
        </p:nvCxnSpPr>
        <p:spPr>
          <a:xfrm>
            <a:off x="13943522" y="4706931"/>
            <a:ext cx="0" cy="1080000"/>
          </a:xfrm>
          <a:prstGeom prst="straightConnector1">
            <a:avLst/>
          </a:prstGeom>
          <a:noFill/>
          <a:ln cap="rnd" cmpd="sng" w="50800">
            <a:solidFill>
              <a:schemeClr val="accent2"/>
            </a:solidFill>
            <a:prstDash val="solid"/>
            <a:round/>
            <a:headEnd len="sm" w="sm" type="none"/>
            <a:tailEnd len="sm" w="sm" type="none"/>
          </a:ln>
        </p:spPr>
      </p:cxnSp>
      <p:sp>
        <p:nvSpPr>
          <p:cNvPr id="1317" name="Google Shape;1317;p66"/>
          <p:cNvSpPr/>
          <p:nvPr/>
        </p:nvSpPr>
        <p:spPr>
          <a:xfrm rot="8100000">
            <a:off x="12459949" y="4909752"/>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318" name="Google Shape;1318;p66"/>
          <p:cNvSpPr txBox="1"/>
          <p:nvPr/>
        </p:nvSpPr>
        <p:spPr>
          <a:xfrm>
            <a:off x="3482125" y="4675575"/>
            <a:ext cx="7400100" cy="1176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Some revealed they would have done the task </a:t>
            </a:r>
            <a:r>
              <a:rPr b="1" lang="en-US" sz="3200">
                <a:solidFill>
                  <a:schemeClr val="lt1"/>
                </a:solidFill>
                <a:latin typeface="Montserrat"/>
                <a:ea typeface="Montserrat"/>
                <a:cs typeface="Montserrat"/>
                <a:sym typeface="Montserrat"/>
              </a:rPr>
              <a:t>without reward</a:t>
            </a:r>
            <a:endParaRPr b="1">
              <a:solidFill>
                <a:schemeClr val="lt1"/>
              </a:solidFill>
            </a:endParaRPr>
          </a:p>
        </p:txBody>
      </p:sp>
      <p:cxnSp>
        <p:nvCxnSpPr>
          <p:cNvPr id="1319" name="Google Shape;1319;p66"/>
          <p:cNvCxnSpPr/>
          <p:nvPr/>
        </p:nvCxnSpPr>
        <p:spPr>
          <a:xfrm>
            <a:off x="3003379" y="4783131"/>
            <a:ext cx="0" cy="1080000"/>
          </a:xfrm>
          <a:prstGeom prst="straightConnector1">
            <a:avLst/>
          </a:prstGeom>
          <a:noFill/>
          <a:ln cap="rnd" cmpd="sng" w="50800">
            <a:solidFill>
              <a:schemeClr val="accent2"/>
            </a:solidFill>
            <a:prstDash val="solid"/>
            <a:round/>
            <a:headEnd len="sm" w="sm" type="none"/>
            <a:tailEnd len="sm" w="sm" type="none"/>
          </a:ln>
        </p:spPr>
      </p:cxnSp>
      <p:sp>
        <p:nvSpPr>
          <p:cNvPr id="1320" name="Google Shape;1320;p66"/>
          <p:cNvSpPr/>
          <p:nvPr/>
        </p:nvSpPr>
        <p:spPr>
          <a:xfrm rot="8100000">
            <a:off x="1596006" y="4985952"/>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321" name="Google Shape;1321;p66"/>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Results</a:t>
            </a:r>
            <a:endParaRPr/>
          </a:p>
        </p:txBody>
      </p:sp>
      <p:sp>
        <p:nvSpPr>
          <p:cNvPr id="1322" name="Google Shape;1322;p66"/>
          <p:cNvSpPr txBox="1"/>
          <p:nvPr/>
        </p:nvSpPr>
        <p:spPr>
          <a:xfrm>
            <a:off x="3139572" y="2815863"/>
            <a:ext cx="5696700" cy="831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chemeClr val="accent5"/>
                </a:solidFill>
                <a:latin typeface="Playfair Display"/>
                <a:ea typeface="Playfair Display"/>
                <a:cs typeface="Playfair Display"/>
                <a:sym typeface="Playfair Display"/>
              </a:rPr>
              <a:t>Surprises</a:t>
            </a:r>
            <a:endParaRPr/>
          </a:p>
        </p:txBody>
      </p:sp>
      <p:sp>
        <p:nvSpPr>
          <p:cNvPr id="1323" name="Google Shape;1323;p66"/>
          <p:cNvSpPr txBox="1"/>
          <p:nvPr/>
        </p:nvSpPr>
        <p:spPr>
          <a:xfrm flipH="1">
            <a:off x="14440879" y="2814863"/>
            <a:ext cx="5696700" cy="831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chemeClr val="accent3"/>
                </a:solidFill>
                <a:latin typeface="Playfair Display"/>
                <a:ea typeface="Playfair Display"/>
                <a:cs typeface="Playfair Display"/>
                <a:sym typeface="Playfair Display"/>
              </a:rPr>
              <a:t>New Learnings</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7" name="Shape 1327"/>
        <p:cNvGrpSpPr/>
        <p:nvPr/>
      </p:nvGrpSpPr>
      <p:grpSpPr>
        <a:xfrm>
          <a:off x="0" y="0"/>
          <a:ext cx="0" cy="0"/>
          <a:chOff x="0" y="0"/>
          <a:chExt cx="0" cy="0"/>
        </a:xfrm>
      </p:grpSpPr>
      <p:sp>
        <p:nvSpPr>
          <p:cNvPr id="1328" name="Google Shape;1328;p67"/>
          <p:cNvSpPr/>
          <p:nvPr/>
        </p:nvSpPr>
        <p:spPr>
          <a:xfrm>
            <a:off x="11922675" y="3665200"/>
            <a:ext cx="11265900" cy="4973100"/>
          </a:xfrm>
          <a:prstGeom prst="roundRect">
            <a:avLst>
              <a:gd fmla="val 16667" name="adj"/>
            </a:avLst>
          </a:prstGeom>
          <a:solidFill>
            <a:srgbClr val="305391">
              <a:alpha val="265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1329" name="Google Shape;1329;p67"/>
          <p:cNvSpPr/>
          <p:nvPr/>
        </p:nvSpPr>
        <p:spPr>
          <a:xfrm>
            <a:off x="1073225" y="3665200"/>
            <a:ext cx="10277100" cy="4973100"/>
          </a:xfrm>
          <a:prstGeom prst="roundRect">
            <a:avLst>
              <a:gd fmla="val 16667" name="adj"/>
            </a:avLst>
          </a:prstGeom>
          <a:solidFill>
            <a:srgbClr val="305391">
              <a:alpha val="265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1330" name="Google Shape;1330;p67"/>
          <p:cNvSpPr/>
          <p:nvPr/>
        </p:nvSpPr>
        <p:spPr>
          <a:xfrm rot="10800000">
            <a:off x="10436837" y="5394892"/>
            <a:ext cx="18305106" cy="11715955"/>
          </a:xfrm>
          <a:custGeom>
            <a:rect b="b" l="l" r="r" t="t"/>
            <a:pathLst>
              <a:path extrusionOk="0" h="4283713" w="6692909">
                <a:moveTo>
                  <a:pt x="2456" y="4283714"/>
                </a:moveTo>
                <a:cubicBezTo>
                  <a:pt x="342395" y="4186208"/>
                  <a:pt x="511583" y="3648948"/>
                  <a:pt x="943680" y="3239095"/>
                </a:cubicBezTo>
                <a:cubicBezTo>
                  <a:pt x="1432062" y="2775867"/>
                  <a:pt x="2164987" y="2677734"/>
                  <a:pt x="3126974" y="2600791"/>
                </a:cubicBezTo>
                <a:cubicBezTo>
                  <a:pt x="4088962" y="2523857"/>
                  <a:pt x="3935987" y="2050329"/>
                  <a:pt x="4470029" y="1323402"/>
                </a:cubicBezTo>
                <a:cubicBezTo>
                  <a:pt x="5004071" y="596466"/>
                  <a:pt x="5141566" y="705185"/>
                  <a:pt x="5263647" y="567667"/>
                </a:cubicBezTo>
                <a:cubicBezTo>
                  <a:pt x="5385738" y="430149"/>
                  <a:pt x="6558709" y="154362"/>
                  <a:pt x="6558709" y="154362"/>
                </a:cubicBezTo>
                <a:lnTo>
                  <a:pt x="6692910" y="0"/>
                </a:lnTo>
                <a:lnTo>
                  <a:pt x="0" y="3833"/>
                </a:lnTo>
                <a:lnTo>
                  <a:pt x="2456" y="4283714"/>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accent1"/>
              </a:solidFill>
              <a:latin typeface="Montserrat Light"/>
              <a:ea typeface="Montserrat Light"/>
              <a:cs typeface="Montserrat Light"/>
              <a:sym typeface="Montserrat Light"/>
            </a:endParaRPr>
          </a:p>
        </p:txBody>
      </p:sp>
      <p:sp>
        <p:nvSpPr>
          <p:cNvPr id="1331" name="Google Shape;1331;p67"/>
          <p:cNvSpPr/>
          <p:nvPr/>
        </p:nvSpPr>
        <p:spPr>
          <a:xfrm rot="-7199224">
            <a:off x="19940903" y="-13651275"/>
            <a:ext cx="15377395" cy="18497891"/>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5">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nvGrpSpPr>
          <p:cNvPr id="1332" name="Google Shape;1332;p67"/>
          <p:cNvGrpSpPr/>
          <p:nvPr/>
        </p:nvGrpSpPr>
        <p:grpSpPr>
          <a:xfrm>
            <a:off x="16711066" y="599106"/>
            <a:ext cx="1461110" cy="1317528"/>
            <a:chOff x="13668051" y="2148234"/>
            <a:chExt cx="1461110" cy="1317528"/>
          </a:xfrm>
        </p:grpSpPr>
        <p:sp>
          <p:nvSpPr>
            <p:cNvPr id="1333" name="Google Shape;1333;p67"/>
            <p:cNvSpPr/>
            <p:nvPr/>
          </p:nvSpPr>
          <p:spPr>
            <a:xfrm>
              <a:off x="13668053" y="2148234"/>
              <a:ext cx="1461108" cy="1317528"/>
            </a:xfrm>
            <a:custGeom>
              <a:rect b="b" l="l" r="r" t="t"/>
              <a:pathLst>
                <a:path extrusionOk="0" h="1317528" w="1461108">
                  <a:moveTo>
                    <a:pt x="1461108" y="0"/>
                  </a:moveTo>
                  <a:cubicBezTo>
                    <a:pt x="1312470" y="781749"/>
                    <a:pt x="1279340" y="1253957"/>
                    <a:pt x="988187" y="1306510"/>
                  </a:cubicBezTo>
                  <a:cubicBezTo>
                    <a:pt x="550460" y="1385519"/>
                    <a:pt x="107448" y="1013927"/>
                    <a:pt x="0" y="1008130"/>
                  </a:cubicBezTo>
                  <a:cubicBezTo>
                    <a:pt x="0" y="1008130"/>
                    <a:pt x="55418" y="1189411"/>
                    <a:pt x="45133" y="1190983"/>
                  </a:cubicBezTo>
                </a:path>
              </a:pathLst>
            </a:custGeom>
            <a:noFill/>
            <a:ln cap="rnd" cmpd="sng" w="508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334" name="Google Shape;1334;p67"/>
            <p:cNvSpPr/>
            <p:nvPr/>
          </p:nvSpPr>
          <p:spPr>
            <a:xfrm>
              <a:off x="13668051" y="3089077"/>
              <a:ext cx="197962" cy="45119"/>
            </a:xfrm>
            <a:custGeom>
              <a:rect b="b" l="l" r="r" t="t"/>
              <a:pathLst>
                <a:path extrusionOk="0" h="45119" w="197962">
                  <a:moveTo>
                    <a:pt x="197962" y="0"/>
                  </a:moveTo>
                  <a:cubicBezTo>
                    <a:pt x="197962" y="0"/>
                    <a:pt x="57728" y="18093"/>
                    <a:pt x="0" y="45119"/>
                  </a:cubicBezTo>
                </a:path>
              </a:pathLst>
            </a:custGeom>
            <a:noFill/>
            <a:ln cap="rnd" cmpd="sng" w="508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sp>
        <p:nvSpPr>
          <p:cNvPr id="1335" name="Google Shape;1335;p67"/>
          <p:cNvSpPr/>
          <p:nvPr/>
        </p:nvSpPr>
        <p:spPr>
          <a:xfrm>
            <a:off x="1520825" y="997539"/>
            <a:ext cx="4083552" cy="1134659"/>
          </a:xfrm>
          <a:custGeom>
            <a:rect b="b" l="l" r="r" t="t"/>
            <a:pathLst>
              <a:path extrusionOk="0" h="1134659" w="4083552">
                <a:moveTo>
                  <a:pt x="4083553" y="21372"/>
                </a:moveTo>
                <a:cubicBezTo>
                  <a:pt x="4026719" y="6821"/>
                  <a:pt x="3969247" y="-663"/>
                  <a:pt x="3910502" y="46"/>
                </a:cubicBezTo>
                <a:cubicBezTo>
                  <a:pt x="3662795" y="3041"/>
                  <a:pt x="3436857" y="137432"/>
                  <a:pt x="3228523" y="256345"/>
                </a:cubicBezTo>
                <a:cubicBezTo>
                  <a:pt x="3007464" y="382515"/>
                  <a:pt x="2780166" y="518096"/>
                  <a:pt x="2523966" y="556977"/>
                </a:cubicBezTo>
                <a:cubicBezTo>
                  <a:pt x="2228622" y="601803"/>
                  <a:pt x="1934580" y="530748"/>
                  <a:pt x="1646720" y="471494"/>
                </a:cubicBezTo>
                <a:cubicBezTo>
                  <a:pt x="1351661" y="410757"/>
                  <a:pt x="1059912" y="371686"/>
                  <a:pt x="764786" y="453551"/>
                </a:cubicBezTo>
                <a:cubicBezTo>
                  <a:pt x="498296" y="527469"/>
                  <a:pt x="254849" y="662530"/>
                  <a:pt x="0" y="766438"/>
                </a:cubicBezTo>
                <a:moveTo>
                  <a:pt x="4083553" y="389592"/>
                </a:moveTo>
                <a:cubicBezTo>
                  <a:pt x="4026719" y="375031"/>
                  <a:pt x="3969247" y="367548"/>
                  <a:pt x="3910502" y="368266"/>
                </a:cubicBezTo>
                <a:cubicBezTo>
                  <a:pt x="3662795" y="371261"/>
                  <a:pt x="3436857" y="505652"/>
                  <a:pt x="3228523" y="624555"/>
                </a:cubicBezTo>
                <a:cubicBezTo>
                  <a:pt x="3007464" y="750735"/>
                  <a:pt x="2780166" y="886315"/>
                  <a:pt x="2523966" y="925198"/>
                </a:cubicBezTo>
                <a:cubicBezTo>
                  <a:pt x="2228622" y="970023"/>
                  <a:pt x="1934580" y="898967"/>
                  <a:pt x="1646720" y="839714"/>
                </a:cubicBezTo>
                <a:cubicBezTo>
                  <a:pt x="1351661" y="778977"/>
                  <a:pt x="1059912" y="739906"/>
                  <a:pt x="764786" y="821761"/>
                </a:cubicBezTo>
                <a:cubicBezTo>
                  <a:pt x="498296" y="895679"/>
                  <a:pt x="254849" y="1030751"/>
                  <a:pt x="0" y="1134659"/>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336" name="Google Shape;1336;p67"/>
          <p:cNvSpPr txBox="1"/>
          <p:nvPr/>
        </p:nvSpPr>
        <p:spPr>
          <a:xfrm>
            <a:off x="14441800" y="6154125"/>
            <a:ext cx="8024100" cy="1767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One could find the short clip </a:t>
            </a:r>
            <a:r>
              <a:rPr b="1" lang="en-US" sz="3200">
                <a:solidFill>
                  <a:schemeClr val="lt1"/>
                </a:solidFill>
                <a:latin typeface="Montserrat"/>
                <a:ea typeface="Montserrat"/>
                <a:cs typeface="Montserrat"/>
                <a:sym typeface="Montserrat"/>
              </a:rPr>
              <a:t>enjoyable </a:t>
            </a:r>
            <a:r>
              <a:rPr lang="en-US" sz="3200">
                <a:solidFill>
                  <a:schemeClr val="lt1"/>
                </a:solidFill>
                <a:latin typeface="Montserrat Light"/>
                <a:ea typeface="Montserrat Light"/>
                <a:cs typeface="Montserrat Light"/>
                <a:sym typeface="Montserrat Light"/>
              </a:rPr>
              <a:t>and </a:t>
            </a:r>
            <a:r>
              <a:rPr b="1" lang="en-US" sz="3200">
                <a:solidFill>
                  <a:schemeClr val="lt1"/>
                </a:solidFill>
                <a:latin typeface="Montserrat"/>
                <a:ea typeface="Montserrat"/>
                <a:cs typeface="Montserrat"/>
                <a:sym typeface="Montserrat"/>
              </a:rPr>
              <a:t>not</a:t>
            </a:r>
            <a:r>
              <a:rPr lang="en-US" sz="3200">
                <a:solidFill>
                  <a:schemeClr val="lt1"/>
                </a:solidFill>
                <a:latin typeface="Montserrat Light"/>
                <a:ea typeface="Montserrat Light"/>
                <a:cs typeface="Montserrat Light"/>
                <a:sym typeface="Montserrat Light"/>
              </a:rPr>
              <a:t> want further interactions due to </a:t>
            </a:r>
            <a:r>
              <a:rPr b="1" lang="en-US" sz="3200">
                <a:solidFill>
                  <a:schemeClr val="lt1"/>
                </a:solidFill>
                <a:latin typeface="Montserrat"/>
                <a:ea typeface="Montserrat"/>
                <a:cs typeface="Montserrat"/>
                <a:sym typeface="Montserrat"/>
              </a:rPr>
              <a:t>other priorities</a:t>
            </a:r>
            <a:endParaRPr b="1">
              <a:solidFill>
                <a:schemeClr val="lt1"/>
              </a:solidFill>
            </a:endParaRPr>
          </a:p>
        </p:txBody>
      </p:sp>
      <p:cxnSp>
        <p:nvCxnSpPr>
          <p:cNvPr id="1337" name="Google Shape;1337;p67"/>
          <p:cNvCxnSpPr/>
          <p:nvPr/>
        </p:nvCxnSpPr>
        <p:spPr>
          <a:xfrm>
            <a:off x="13943522" y="6566467"/>
            <a:ext cx="0" cy="1080000"/>
          </a:xfrm>
          <a:prstGeom prst="straightConnector1">
            <a:avLst/>
          </a:prstGeom>
          <a:noFill/>
          <a:ln cap="rnd" cmpd="sng" w="50800">
            <a:solidFill>
              <a:schemeClr val="accent2"/>
            </a:solidFill>
            <a:prstDash val="solid"/>
            <a:round/>
            <a:headEnd len="sm" w="sm" type="none"/>
            <a:tailEnd len="sm" w="sm" type="none"/>
          </a:ln>
        </p:spPr>
      </p:cxnSp>
      <p:sp>
        <p:nvSpPr>
          <p:cNvPr id="1338" name="Google Shape;1338;p67"/>
          <p:cNvSpPr/>
          <p:nvPr/>
        </p:nvSpPr>
        <p:spPr>
          <a:xfrm rot="8100000">
            <a:off x="12459949" y="6769288"/>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339" name="Google Shape;1339;p67"/>
          <p:cNvSpPr txBox="1"/>
          <p:nvPr/>
        </p:nvSpPr>
        <p:spPr>
          <a:xfrm>
            <a:off x="3405926" y="6306525"/>
            <a:ext cx="7170000" cy="1176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Some mentioned they usually only have </a:t>
            </a:r>
            <a:r>
              <a:rPr b="1" lang="en-US" sz="3200">
                <a:solidFill>
                  <a:schemeClr val="lt1"/>
                </a:solidFill>
                <a:latin typeface="Montserrat"/>
                <a:ea typeface="Montserrat"/>
                <a:cs typeface="Montserrat"/>
                <a:sym typeface="Montserrat"/>
              </a:rPr>
              <a:t>time</a:t>
            </a:r>
            <a:r>
              <a:rPr lang="en-US" sz="3200">
                <a:solidFill>
                  <a:schemeClr val="lt1"/>
                </a:solidFill>
                <a:latin typeface="Montserrat Light"/>
                <a:ea typeface="Montserrat Light"/>
                <a:cs typeface="Montserrat Light"/>
                <a:sym typeface="Montserrat Light"/>
              </a:rPr>
              <a:t> for </a:t>
            </a:r>
            <a:r>
              <a:rPr b="1" lang="en-US" sz="3200">
                <a:solidFill>
                  <a:schemeClr val="lt1"/>
                </a:solidFill>
                <a:latin typeface="Montserrat"/>
                <a:ea typeface="Montserrat"/>
                <a:cs typeface="Montserrat"/>
                <a:sym typeface="Montserrat"/>
              </a:rPr>
              <a:t>short</a:t>
            </a:r>
            <a:r>
              <a:rPr lang="en-US" sz="3200">
                <a:solidFill>
                  <a:schemeClr val="lt1"/>
                </a:solidFill>
                <a:latin typeface="Montserrat Light"/>
                <a:ea typeface="Montserrat Light"/>
                <a:cs typeface="Montserrat Light"/>
                <a:sym typeface="Montserrat Light"/>
              </a:rPr>
              <a:t> clips</a:t>
            </a:r>
            <a:endParaRPr b="1">
              <a:solidFill>
                <a:schemeClr val="lt1"/>
              </a:solidFill>
            </a:endParaRPr>
          </a:p>
        </p:txBody>
      </p:sp>
      <p:cxnSp>
        <p:nvCxnSpPr>
          <p:cNvPr id="1340" name="Google Shape;1340;p67"/>
          <p:cNvCxnSpPr/>
          <p:nvPr/>
        </p:nvCxnSpPr>
        <p:spPr>
          <a:xfrm>
            <a:off x="3003379" y="6414067"/>
            <a:ext cx="0" cy="1080000"/>
          </a:xfrm>
          <a:prstGeom prst="straightConnector1">
            <a:avLst/>
          </a:prstGeom>
          <a:noFill/>
          <a:ln cap="rnd" cmpd="sng" w="50800">
            <a:solidFill>
              <a:schemeClr val="accent2"/>
            </a:solidFill>
            <a:prstDash val="solid"/>
            <a:round/>
            <a:headEnd len="sm" w="sm" type="none"/>
            <a:tailEnd len="sm" w="sm" type="none"/>
          </a:ln>
        </p:spPr>
      </p:cxnSp>
      <p:sp>
        <p:nvSpPr>
          <p:cNvPr id="1341" name="Google Shape;1341;p67"/>
          <p:cNvSpPr/>
          <p:nvPr/>
        </p:nvSpPr>
        <p:spPr>
          <a:xfrm rot="8100000">
            <a:off x="1519806" y="6616888"/>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342" name="Google Shape;1342;p67"/>
          <p:cNvSpPr txBox="1"/>
          <p:nvPr/>
        </p:nvSpPr>
        <p:spPr>
          <a:xfrm>
            <a:off x="14441800" y="4599375"/>
            <a:ext cx="7827000" cy="1176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Rewards facilitate </a:t>
            </a:r>
            <a:r>
              <a:rPr b="1" lang="en-US" sz="3200">
                <a:solidFill>
                  <a:schemeClr val="lt1"/>
                </a:solidFill>
                <a:latin typeface="Montserrat"/>
                <a:ea typeface="Montserrat"/>
                <a:cs typeface="Montserrat"/>
                <a:sym typeface="Montserrat"/>
              </a:rPr>
              <a:t>action</a:t>
            </a:r>
            <a:r>
              <a:rPr lang="en-US" sz="3200">
                <a:solidFill>
                  <a:schemeClr val="lt1"/>
                </a:solidFill>
                <a:latin typeface="Montserrat Light"/>
                <a:ea typeface="Montserrat Light"/>
                <a:cs typeface="Montserrat Light"/>
                <a:sym typeface="Montserrat Light"/>
              </a:rPr>
              <a:t> but not necessarily </a:t>
            </a:r>
            <a:r>
              <a:rPr b="1" lang="en-US" sz="3200">
                <a:solidFill>
                  <a:schemeClr val="lt1"/>
                </a:solidFill>
                <a:latin typeface="Montserrat"/>
                <a:ea typeface="Montserrat"/>
                <a:cs typeface="Montserrat"/>
                <a:sym typeface="Montserrat"/>
              </a:rPr>
              <a:t>interest</a:t>
            </a:r>
            <a:endParaRPr b="1">
              <a:solidFill>
                <a:schemeClr val="lt1"/>
              </a:solidFill>
            </a:endParaRPr>
          </a:p>
        </p:txBody>
      </p:sp>
      <p:cxnSp>
        <p:nvCxnSpPr>
          <p:cNvPr id="1343" name="Google Shape;1343;p67"/>
          <p:cNvCxnSpPr/>
          <p:nvPr/>
        </p:nvCxnSpPr>
        <p:spPr>
          <a:xfrm>
            <a:off x="13943522" y="4706931"/>
            <a:ext cx="0" cy="1080000"/>
          </a:xfrm>
          <a:prstGeom prst="straightConnector1">
            <a:avLst/>
          </a:prstGeom>
          <a:noFill/>
          <a:ln cap="rnd" cmpd="sng" w="50800">
            <a:solidFill>
              <a:schemeClr val="accent2"/>
            </a:solidFill>
            <a:prstDash val="solid"/>
            <a:round/>
            <a:headEnd len="sm" w="sm" type="none"/>
            <a:tailEnd len="sm" w="sm" type="none"/>
          </a:ln>
        </p:spPr>
      </p:cxnSp>
      <p:sp>
        <p:nvSpPr>
          <p:cNvPr id="1344" name="Google Shape;1344;p67"/>
          <p:cNvSpPr/>
          <p:nvPr/>
        </p:nvSpPr>
        <p:spPr>
          <a:xfrm rot="8100000">
            <a:off x="12459949" y="4909752"/>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345" name="Google Shape;1345;p67"/>
          <p:cNvSpPr txBox="1"/>
          <p:nvPr/>
        </p:nvSpPr>
        <p:spPr>
          <a:xfrm>
            <a:off x="3482125" y="4675575"/>
            <a:ext cx="7400100" cy="1176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Some revealed they would have done the task </a:t>
            </a:r>
            <a:r>
              <a:rPr b="1" lang="en-US" sz="3200">
                <a:solidFill>
                  <a:schemeClr val="lt1"/>
                </a:solidFill>
                <a:latin typeface="Montserrat"/>
                <a:ea typeface="Montserrat"/>
                <a:cs typeface="Montserrat"/>
                <a:sym typeface="Montserrat"/>
              </a:rPr>
              <a:t>without reward</a:t>
            </a:r>
            <a:endParaRPr b="1">
              <a:solidFill>
                <a:schemeClr val="lt1"/>
              </a:solidFill>
            </a:endParaRPr>
          </a:p>
        </p:txBody>
      </p:sp>
      <p:cxnSp>
        <p:nvCxnSpPr>
          <p:cNvPr id="1346" name="Google Shape;1346;p67"/>
          <p:cNvCxnSpPr/>
          <p:nvPr/>
        </p:nvCxnSpPr>
        <p:spPr>
          <a:xfrm>
            <a:off x="3003379" y="4783131"/>
            <a:ext cx="0" cy="1080000"/>
          </a:xfrm>
          <a:prstGeom prst="straightConnector1">
            <a:avLst/>
          </a:prstGeom>
          <a:noFill/>
          <a:ln cap="rnd" cmpd="sng" w="50800">
            <a:solidFill>
              <a:schemeClr val="accent2"/>
            </a:solidFill>
            <a:prstDash val="solid"/>
            <a:round/>
            <a:headEnd len="sm" w="sm" type="none"/>
            <a:tailEnd len="sm" w="sm" type="none"/>
          </a:ln>
        </p:spPr>
      </p:cxnSp>
      <p:sp>
        <p:nvSpPr>
          <p:cNvPr id="1347" name="Google Shape;1347;p67"/>
          <p:cNvSpPr/>
          <p:nvPr/>
        </p:nvSpPr>
        <p:spPr>
          <a:xfrm rot="8100000">
            <a:off x="1596006" y="4985952"/>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348" name="Google Shape;1348;p67"/>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Results</a:t>
            </a:r>
            <a:endParaRPr/>
          </a:p>
        </p:txBody>
      </p:sp>
      <p:sp>
        <p:nvSpPr>
          <p:cNvPr id="1349" name="Google Shape;1349;p67"/>
          <p:cNvSpPr txBox="1"/>
          <p:nvPr/>
        </p:nvSpPr>
        <p:spPr>
          <a:xfrm>
            <a:off x="3139572" y="2815863"/>
            <a:ext cx="5696700" cy="831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chemeClr val="accent5"/>
                </a:solidFill>
                <a:latin typeface="Playfair Display"/>
                <a:ea typeface="Playfair Display"/>
                <a:cs typeface="Playfair Display"/>
                <a:sym typeface="Playfair Display"/>
              </a:rPr>
              <a:t>Surprises</a:t>
            </a:r>
            <a:endParaRPr/>
          </a:p>
        </p:txBody>
      </p:sp>
      <p:sp>
        <p:nvSpPr>
          <p:cNvPr id="1350" name="Google Shape;1350;p67"/>
          <p:cNvSpPr txBox="1"/>
          <p:nvPr/>
        </p:nvSpPr>
        <p:spPr>
          <a:xfrm flipH="1">
            <a:off x="14440879" y="2814863"/>
            <a:ext cx="5696700" cy="831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chemeClr val="accent3"/>
                </a:solidFill>
                <a:latin typeface="Playfair Display"/>
                <a:ea typeface="Playfair Display"/>
                <a:cs typeface="Playfair Display"/>
                <a:sym typeface="Playfair Display"/>
              </a:rPr>
              <a:t>New Learnings</a:t>
            </a:r>
            <a:endParaRPr/>
          </a:p>
        </p:txBody>
      </p:sp>
      <p:sp>
        <p:nvSpPr>
          <p:cNvPr id="1351" name="Google Shape;1351;p67"/>
          <p:cNvSpPr txBox="1"/>
          <p:nvPr/>
        </p:nvSpPr>
        <p:spPr>
          <a:xfrm>
            <a:off x="1297325" y="10662925"/>
            <a:ext cx="22034400" cy="25521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b="1" lang="en-US" sz="4700">
                <a:solidFill>
                  <a:srgbClr val="ABB2FA"/>
                </a:solidFill>
                <a:latin typeface="Montserrat"/>
                <a:ea typeface="Montserrat"/>
                <a:cs typeface="Montserrat"/>
                <a:sym typeface="Montserrat"/>
              </a:rPr>
              <a:t>Revised Assumption: </a:t>
            </a:r>
            <a:endParaRPr b="1" sz="4700">
              <a:solidFill>
                <a:srgbClr val="ABB2FA"/>
              </a:solidFill>
              <a:latin typeface="Montserrat"/>
              <a:ea typeface="Montserrat"/>
              <a:cs typeface="Montserrat"/>
              <a:sym typeface="Montserrat"/>
            </a:endParaRPr>
          </a:p>
          <a:p>
            <a:pPr indent="0" lvl="0" marL="0" marR="0" rtl="0" algn="ctr">
              <a:lnSpc>
                <a:spcPct val="120000"/>
              </a:lnSpc>
              <a:spcBef>
                <a:spcPts val="0"/>
              </a:spcBef>
              <a:spcAft>
                <a:spcPts val="0"/>
              </a:spcAft>
              <a:buNone/>
            </a:pPr>
            <a:r>
              <a:rPr lang="en-US" sz="4700">
                <a:solidFill>
                  <a:schemeClr val="lt1"/>
                </a:solidFill>
                <a:latin typeface="Montserrat Light"/>
                <a:ea typeface="Montserrat Light"/>
                <a:cs typeface="Montserrat Light"/>
                <a:sym typeface="Montserrat Light"/>
              </a:rPr>
              <a:t>Reward is effective for short term motivation but not for building lasting passion and openness for new content</a:t>
            </a:r>
            <a:endParaRPr sz="4700">
              <a:solidFill>
                <a:schemeClr val="lt1"/>
              </a:solidFill>
              <a:latin typeface="Montserrat Light"/>
              <a:ea typeface="Montserrat Light"/>
              <a:cs typeface="Montserrat Light"/>
              <a:sym typeface="Montserrat Light"/>
            </a:endParaRPr>
          </a:p>
        </p:txBody>
      </p:sp>
      <p:sp>
        <p:nvSpPr>
          <p:cNvPr id="1352" name="Google Shape;1352;p67"/>
          <p:cNvSpPr txBox="1"/>
          <p:nvPr/>
        </p:nvSpPr>
        <p:spPr>
          <a:xfrm>
            <a:off x="9382625" y="9594700"/>
            <a:ext cx="4560900" cy="8157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b="1" lang="en-US" sz="4700">
                <a:solidFill>
                  <a:srgbClr val="ABB2FA"/>
                </a:solidFill>
                <a:latin typeface="Montserrat"/>
                <a:ea typeface="Montserrat"/>
                <a:cs typeface="Montserrat"/>
                <a:sym typeface="Montserrat"/>
              </a:rPr>
              <a:t>Validity  ✅</a:t>
            </a:r>
            <a:endParaRPr sz="4700">
              <a:solidFill>
                <a:schemeClr val="lt1"/>
              </a:solidFill>
              <a:latin typeface="Montserrat Light"/>
              <a:ea typeface="Montserrat Light"/>
              <a:cs typeface="Montserrat Light"/>
              <a:sym typeface="Montserrat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7" name="Shape 1357"/>
        <p:cNvGrpSpPr/>
        <p:nvPr/>
      </p:nvGrpSpPr>
      <p:grpSpPr>
        <a:xfrm>
          <a:off x="0" y="0"/>
          <a:ext cx="0" cy="0"/>
          <a:chOff x="0" y="0"/>
          <a:chExt cx="0" cy="0"/>
        </a:xfrm>
      </p:grpSpPr>
      <p:sp>
        <p:nvSpPr>
          <p:cNvPr id="1358" name="Google Shape;1358;p68"/>
          <p:cNvSpPr/>
          <p:nvPr/>
        </p:nvSpPr>
        <p:spPr>
          <a:xfrm rot="-5400000">
            <a:off x="8624150" y="-11256525"/>
            <a:ext cx="7697700" cy="24909000"/>
          </a:xfrm>
          <a:prstGeom prst="rect">
            <a:avLst/>
          </a:prstGeom>
          <a:solidFill>
            <a:schemeClr val="accent6">
              <a:alpha val="98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Montserrat Light"/>
              <a:ea typeface="Montserrat Light"/>
              <a:cs typeface="Montserrat Light"/>
              <a:sym typeface="Montserrat Light"/>
            </a:endParaRPr>
          </a:p>
        </p:txBody>
      </p:sp>
      <p:sp>
        <p:nvSpPr>
          <p:cNvPr id="1359" name="Google Shape;1359;p68"/>
          <p:cNvSpPr txBox="1"/>
          <p:nvPr/>
        </p:nvSpPr>
        <p:spPr>
          <a:xfrm>
            <a:off x="805575" y="1076650"/>
            <a:ext cx="9376800" cy="10158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lang="en-US" sz="6000">
                <a:solidFill>
                  <a:schemeClr val="accent2"/>
                </a:solidFill>
                <a:latin typeface="Playfair Display ExtraBold"/>
                <a:ea typeface="Playfair Display ExtraBold"/>
                <a:cs typeface="Playfair Display ExtraBold"/>
                <a:sym typeface="Playfair Display ExtraBold"/>
              </a:rPr>
              <a:t>How Might We…</a:t>
            </a:r>
            <a:endParaRPr sz="6000"/>
          </a:p>
        </p:txBody>
      </p:sp>
      <p:sp>
        <p:nvSpPr>
          <p:cNvPr id="1360" name="Google Shape;1360;p68"/>
          <p:cNvSpPr txBox="1"/>
          <p:nvPr/>
        </p:nvSpPr>
        <p:spPr>
          <a:xfrm>
            <a:off x="5039850" y="2552650"/>
            <a:ext cx="17817000" cy="17856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5000">
                <a:solidFill>
                  <a:schemeClr val="lt1"/>
                </a:solidFill>
                <a:latin typeface="Montserrat Light"/>
                <a:ea typeface="Montserrat Light"/>
                <a:cs typeface="Montserrat Light"/>
                <a:sym typeface="Montserrat Light"/>
              </a:rPr>
              <a:t>create a safe space where people can be proud of their preferences in entertainment media?</a:t>
            </a:r>
            <a:endParaRPr sz="5000">
              <a:solidFill>
                <a:schemeClr val="lt1"/>
              </a:solidFill>
            </a:endParaRPr>
          </a:p>
        </p:txBody>
      </p:sp>
      <p:sp>
        <p:nvSpPr>
          <p:cNvPr id="1361" name="Google Shape;1361;p68"/>
          <p:cNvSpPr/>
          <p:nvPr/>
        </p:nvSpPr>
        <p:spPr>
          <a:xfrm rot="-5400000">
            <a:off x="485826" y="6760134"/>
            <a:ext cx="3924840" cy="3469341"/>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pic>
        <p:nvPicPr>
          <p:cNvPr id="1362" name="Google Shape;1362;p68"/>
          <p:cNvPicPr preferRelativeResize="0"/>
          <p:nvPr/>
        </p:nvPicPr>
        <p:blipFill>
          <a:blip r:embed="rId3">
            <a:alphaModFix/>
          </a:blip>
          <a:stretch>
            <a:fillRect/>
          </a:stretch>
        </p:blipFill>
        <p:spPr>
          <a:xfrm>
            <a:off x="1325142" y="7086623"/>
            <a:ext cx="2372407" cy="2408806"/>
          </a:xfrm>
          <a:prstGeom prst="rect">
            <a:avLst/>
          </a:prstGeom>
          <a:noFill/>
          <a:ln>
            <a:noFill/>
          </a:ln>
          <a:effectLst>
            <a:outerShdw blurRad="57150" rotWithShape="0" algn="bl" dir="5400000" dist="19050">
              <a:srgbClr val="000000">
                <a:alpha val="50000"/>
              </a:srgbClr>
            </a:outerShdw>
          </a:effectLst>
        </p:spPr>
      </p:pic>
      <p:sp>
        <p:nvSpPr>
          <p:cNvPr id="1363" name="Google Shape;1363;p68"/>
          <p:cNvSpPr/>
          <p:nvPr/>
        </p:nvSpPr>
        <p:spPr>
          <a:xfrm rot="-7199224">
            <a:off x="17269153" y="8665775"/>
            <a:ext cx="15377395" cy="18497891"/>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5">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364" name="Google Shape;1364;p68"/>
          <p:cNvSpPr/>
          <p:nvPr/>
        </p:nvSpPr>
        <p:spPr>
          <a:xfrm rot="5400000">
            <a:off x="-4141490" y="-34976"/>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8" name="Shape 1368"/>
        <p:cNvGrpSpPr/>
        <p:nvPr/>
      </p:nvGrpSpPr>
      <p:grpSpPr>
        <a:xfrm>
          <a:off x="0" y="0"/>
          <a:ext cx="0" cy="0"/>
          <a:chOff x="0" y="0"/>
          <a:chExt cx="0" cy="0"/>
        </a:xfrm>
      </p:grpSpPr>
      <p:sp>
        <p:nvSpPr>
          <p:cNvPr id="1369" name="Google Shape;1369;p69"/>
          <p:cNvSpPr/>
          <p:nvPr/>
        </p:nvSpPr>
        <p:spPr>
          <a:xfrm flipH="1" rot="-5400000">
            <a:off x="15664076" y="-3874079"/>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1">
              <a:alpha val="196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370" name="Google Shape;1370;p69"/>
          <p:cNvSpPr/>
          <p:nvPr/>
        </p:nvSpPr>
        <p:spPr>
          <a:xfrm>
            <a:off x="-1682385" y="3526863"/>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371" name="Google Shape;1371;p69"/>
          <p:cNvSpPr/>
          <p:nvPr/>
        </p:nvSpPr>
        <p:spPr>
          <a:xfrm>
            <a:off x="-1048999" y="4476467"/>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372" name="Google Shape;1372;p69"/>
          <p:cNvSpPr/>
          <p:nvPr/>
        </p:nvSpPr>
        <p:spPr>
          <a:xfrm rot="5400000">
            <a:off x="-9357581" y="10142180"/>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373" name="Google Shape;1373;p69"/>
          <p:cNvSpPr/>
          <p:nvPr/>
        </p:nvSpPr>
        <p:spPr>
          <a:xfrm rot="10800000">
            <a:off x="5036486" y="-967128"/>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374" name="Google Shape;1374;p69"/>
          <p:cNvSpPr/>
          <p:nvPr/>
        </p:nvSpPr>
        <p:spPr>
          <a:xfrm rot="6299965">
            <a:off x="21265039" y="-4852226"/>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375" name="Google Shape;1375;p69"/>
          <p:cNvSpPr txBox="1"/>
          <p:nvPr/>
        </p:nvSpPr>
        <p:spPr>
          <a:xfrm>
            <a:off x="3706784" y="5272650"/>
            <a:ext cx="16964100" cy="31707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lang="en-US" sz="20000">
                <a:solidFill>
                  <a:schemeClr val="accent4"/>
                </a:solidFill>
                <a:latin typeface="Playfair Display ExtraBold"/>
                <a:ea typeface="Playfair Display ExtraBold"/>
                <a:cs typeface="Playfair Display ExtraBold"/>
                <a:sym typeface="Playfair Display ExtraBold"/>
              </a:rPr>
              <a:t>Solution #3</a:t>
            </a:r>
            <a:endParaRPr sz="20000"/>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0" name="Shape 1380"/>
        <p:cNvGrpSpPr/>
        <p:nvPr/>
      </p:nvGrpSpPr>
      <p:grpSpPr>
        <a:xfrm>
          <a:off x="0" y="0"/>
          <a:ext cx="0" cy="0"/>
          <a:chOff x="0" y="0"/>
          <a:chExt cx="0" cy="0"/>
        </a:xfrm>
      </p:grpSpPr>
      <p:sp>
        <p:nvSpPr>
          <p:cNvPr id="1381" name="Google Shape;1381;p70"/>
          <p:cNvSpPr/>
          <p:nvPr/>
        </p:nvSpPr>
        <p:spPr>
          <a:xfrm rot="-5400000">
            <a:off x="8624150" y="-11256525"/>
            <a:ext cx="7697700" cy="24909000"/>
          </a:xfrm>
          <a:prstGeom prst="rect">
            <a:avLst/>
          </a:prstGeom>
          <a:solidFill>
            <a:schemeClr val="accent6">
              <a:alpha val="98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Montserrat Light"/>
              <a:ea typeface="Montserrat Light"/>
              <a:cs typeface="Montserrat Light"/>
              <a:sym typeface="Montserrat Light"/>
            </a:endParaRPr>
          </a:p>
        </p:txBody>
      </p:sp>
      <p:sp>
        <p:nvSpPr>
          <p:cNvPr id="1382" name="Google Shape;1382;p70"/>
          <p:cNvSpPr txBox="1"/>
          <p:nvPr/>
        </p:nvSpPr>
        <p:spPr>
          <a:xfrm>
            <a:off x="805575" y="1076650"/>
            <a:ext cx="9376800" cy="10158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lang="en-US" sz="6000">
                <a:solidFill>
                  <a:schemeClr val="accent2"/>
                </a:solidFill>
                <a:latin typeface="Playfair Display ExtraBold"/>
                <a:ea typeface="Playfair Display ExtraBold"/>
                <a:cs typeface="Playfair Display ExtraBold"/>
                <a:sym typeface="Playfair Display ExtraBold"/>
              </a:rPr>
              <a:t>How Might We…</a:t>
            </a:r>
            <a:endParaRPr sz="6000"/>
          </a:p>
        </p:txBody>
      </p:sp>
      <p:sp>
        <p:nvSpPr>
          <p:cNvPr id="1383" name="Google Shape;1383;p70"/>
          <p:cNvSpPr txBox="1"/>
          <p:nvPr/>
        </p:nvSpPr>
        <p:spPr>
          <a:xfrm>
            <a:off x="5039850" y="2552650"/>
            <a:ext cx="17817000" cy="17856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5000">
                <a:solidFill>
                  <a:schemeClr val="lt1"/>
                </a:solidFill>
                <a:latin typeface="Montserrat Light"/>
                <a:ea typeface="Montserrat Light"/>
                <a:cs typeface="Montserrat Light"/>
                <a:sym typeface="Montserrat Light"/>
              </a:rPr>
              <a:t>create a safe space where people can be proud of their preferences in entertainment media?</a:t>
            </a:r>
            <a:endParaRPr sz="5000">
              <a:solidFill>
                <a:schemeClr val="lt1"/>
              </a:solidFill>
            </a:endParaRPr>
          </a:p>
        </p:txBody>
      </p:sp>
      <p:sp>
        <p:nvSpPr>
          <p:cNvPr id="1384" name="Google Shape;1384;p70"/>
          <p:cNvSpPr/>
          <p:nvPr/>
        </p:nvSpPr>
        <p:spPr>
          <a:xfrm rot="-5400000">
            <a:off x="485826" y="6760134"/>
            <a:ext cx="3924840" cy="3469341"/>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pic>
        <p:nvPicPr>
          <p:cNvPr id="1385" name="Google Shape;1385;p70"/>
          <p:cNvPicPr preferRelativeResize="0"/>
          <p:nvPr/>
        </p:nvPicPr>
        <p:blipFill>
          <a:blip r:embed="rId3">
            <a:alphaModFix/>
          </a:blip>
          <a:stretch>
            <a:fillRect/>
          </a:stretch>
        </p:blipFill>
        <p:spPr>
          <a:xfrm>
            <a:off x="1325142" y="7086623"/>
            <a:ext cx="2372407" cy="2408806"/>
          </a:xfrm>
          <a:prstGeom prst="rect">
            <a:avLst/>
          </a:prstGeom>
          <a:noFill/>
          <a:ln>
            <a:noFill/>
          </a:ln>
          <a:effectLst>
            <a:outerShdw blurRad="57150" rotWithShape="0" algn="bl" dir="5400000" dist="19050">
              <a:srgbClr val="000000">
                <a:alpha val="50000"/>
              </a:srgbClr>
            </a:outerShdw>
          </a:effectLst>
        </p:spPr>
      </p:pic>
      <p:sp>
        <p:nvSpPr>
          <p:cNvPr id="1386" name="Google Shape;1386;p70"/>
          <p:cNvSpPr txBox="1"/>
          <p:nvPr/>
        </p:nvSpPr>
        <p:spPr>
          <a:xfrm>
            <a:off x="4534625" y="5900075"/>
            <a:ext cx="19301400" cy="50025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5500">
                <a:solidFill>
                  <a:schemeClr val="lt1"/>
                </a:solidFill>
                <a:latin typeface="Montserrat Light"/>
                <a:ea typeface="Montserrat Light"/>
                <a:cs typeface="Montserrat Light"/>
                <a:sym typeface="Montserrat Light"/>
              </a:rPr>
              <a:t>A media sharing app that </a:t>
            </a:r>
            <a:r>
              <a:rPr b="1" lang="en-US" sz="5500">
                <a:solidFill>
                  <a:srgbClr val="ABB2FA"/>
                </a:solidFill>
                <a:latin typeface="Montserrat"/>
                <a:ea typeface="Montserrat"/>
                <a:cs typeface="Montserrat"/>
                <a:sym typeface="Montserrat"/>
              </a:rPr>
              <a:t>automatically shares</a:t>
            </a:r>
            <a:r>
              <a:rPr lang="en-US" sz="5500">
                <a:solidFill>
                  <a:schemeClr val="lt1"/>
                </a:solidFill>
                <a:latin typeface="Montserrat Light"/>
                <a:ea typeface="Montserrat Light"/>
                <a:cs typeface="Montserrat Light"/>
                <a:sym typeface="Montserrat Light"/>
              </a:rPr>
              <a:t> what users are watching and their location with friends on a map. It enables users to ping each other, </a:t>
            </a:r>
            <a:r>
              <a:rPr b="1" lang="en-US" sz="5500">
                <a:solidFill>
                  <a:srgbClr val="ABB2FA"/>
                </a:solidFill>
                <a:latin typeface="Montserrat"/>
                <a:ea typeface="Montserrat"/>
                <a:cs typeface="Montserrat"/>
                <a:sym typeface="Montserrat"/>
              </a:rPr>
              <a:t>arrange virtual or in-person watch sessions</a:t>
            </a:r>
            <a:r>
              <a:rPr lang="en-US" sz="5500">
                <a:solidFill>
                  <a:schemeClr val="lt1"/>
                </a:solidFill>
                <a:latin typeface="Montserrat Light"/>
                <a:ea typeface="Montserrat Light"/>
                <a:cs typeface="Montserrat Light"/>
                <a:sym typeface="Montserrat Light"/>
              </a:rPr>
              <a:t>, and suggests content based on user and friend preferences.</a:t>
            </a:r>
            <a:endParaRPr sz="5500">
              <a:solidFill>
                <a:schemeClr val="lt1"/>
              </a:solidFill>
              <a:latin typeface="Montserrat Light"/>
              <a:ea typeface="Montserrat Light"/>
              <a:cs typeface="Montserrat Light"/>
              <a:sym typeface="Montserrat Light"/>
            </a:endParaRPr>
          </a:p>
        </p:txBody>
      </p:sp>
      <p:sp>
        <p:nvSpPr>
          <p:cNvPr id="1387" name="Google Shape;1387;p70"/>
          <p:cNvSpPr/>
          <p:nvPr/>
        </p:nvSpPr>
        <p:spPr>
          <a:xfrm rot="-7199224">
            <a:off x="17269153" y="8665775"/>
            <a:ext cx="15377395" cy="18497891"/>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5">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388" name="Google Shape;1388;p70"/>
          <p:cNvSpPr/>
          <p:nvPr/>
        </p:nvSpPr>
        <p:spPr>
          <a:xfrm rot="5400000">
            <a:off x="-4141490" y="-34976"/>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2" name="Shape 1392"/>
        <p:cNvGrpSpPr/>
        <p:nvPr/>
      </p:nvGrpSpPr>
      <p:grpSpPr>
        <a:xfrm>
          <a:off x="0" y="0"/>
          <a:ext cx="0" cy="0"/>
          <a:chOff x="0" y="0"/>
          <a:chExt cx="0" cy="0"/>
        </a:xfrm>
      </p:grpSpPr>
      <p:sp>
        <p:nvSpPr>
          <p:cNvPr id="1393" name="Google Shape;1393;p71"/>
          <p:cNvSpPr/>
          <p:nvPr/>
        </p:nvSpPr>
        <p:spPr>
          <a:xfrm flipH="1" rot="-5400000">
            <a:off x="15664076" y="-3874079"/>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1">
              <a:alpha val="196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394" name="Google Shape;1394;p71"/>
          <p:cNvSpPr/>
          <p:nvPr/>
        </p:nvSpPr>
        <p:spPr>
          <a:xfrm>
            <a:off x="-1682385" y="3526863"/>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395" name="Google Shape;1395;p71"/>
          <p:cNvSpPr/>
          <p:nvPr/>
        </p:nvSpPr>
        <p:spPr>
          <a:xfrm>
            <a:off x="-1048999" y="4476467"/>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396" name="Google Shape;1396;p71"/>
          <p:cNvSpPr/>
          <p:nvPr/>
        </p:nvSpPr>
        <p:spPr>
          <a:xfrm rot="5400000">
            <a:off x="-9357581" y="10142180"/>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397" name="Google Shape;1397;p71"/>
          <p:cNvSpPr/>
          <p:nvPr/>
        </p:nvSpPr>
        <p:spPr>
          <a:xfrm rot="10800000">
            <a:off x="5036486" y="-967128"/>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398" name="Google Shape;1398;p71"/>
          <p:cNvSpPr/>
          <p:nvPr/>
        </p:nvSpPr>
        <p:spPr>
          <a:xfrm rot="6299965">
            <a:off x="21265039" y="-4852226"/>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399" name="Google Shape;1399;p71"/>
          <p:cNvSpPr txBox="1"/>
          <p:nvPr/>
        </p:nvSpPr>
        <p:spPr>
          <a:xfrm>
            <a:off x="3094924" y="4887750"/>
            <a:ext cx="18187800" cy="54798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lang="en-US" sz="10000">
                <a:solidFill>
                  <a:schemeClr val="accent4"/>
                </a:solidFill>
                <a:latin typeface="Playfair Display ExtraBold"/>
                <a:ea typeface="Playfair Display ExtraBold"/>
                <a:cs typeface="Playfair Display ExtraBold"/>
                <a:sym typeface="Playfair Display ExtraBold"/>
              </a:rPr>
              <a:t>Prototype #3:</a:t>
            </a:r>
            <a:endParaRPr sz="10000">
              <a:solidFill>
                <a:schemeClr val="accent4"/>
              </a:solidFill>
              <a:latin typeface="Playfair Display ExtraBold"/>
              <a:ea typeface="Playfair Display ExtraBold"/>
              <a:cs typeface="Playfair Display ExtraBold"/>
              <a:sym typeface="Playfair Display ExtraBold"/>
            </a:endParaRPr>
          </a:p>
          <a:p>
            <a:pPr indent="0" lvl="0" marL="0" marR="0" rtl="0" algn="ctr">
              <a:spcBef>
                <a:spcPts val="0"/>
              </a:spcBef>
              <a:spcAft>
                <a:spcPts val="0"/>
              </a:spcAft>
              <a:buNone/>
            </a:pPr>
            <a:r>
              <a:rPr lang="en-US" sz="15000">
                <a:solidFill>
                  <a:schemeClr val="accent4"/>
                </a:solidFill>
                <a:latin typeface="Playfair Display ExtraBold"/>
                <a:ea typeface="Playfair Display ExtraBold"/>
                <a:cs typeface="Playfair Display ExtraBold"/>
                <a:sym typeface="Playfair Display ExtraBold"/>
              </a:rPr>
              <a:t>Message-a-muddy</a:t>
            </a:r>
            <a:endParaRPr sz="15000">
              <a:solidFill>
                <a:schemeClr val="accent4"/>
              </a:solidFill>
              <a:latin typeface="Playfair Display ExtraBold"/>
              <a:ea typeface="Playfair Display ExtraBold"/>
              <a:cs typeface="Playfair Display ExtraBold"/>
              <a:sym typeface="Playfair Display ExtraBold"/>
            </a:endParaRPr>
          </a:p>
          <a:p>
            <a:pPr indent="0" lvl="0" marL="0" marR="0" rtl="0" algn="ctr">
              <a:spcBef>
                <a:spcPts val="0"/>
              </a:spcBef>
              <a:spcAft>
                <a:spcPts val="0"/>
              </a:spcAft>
              <a:buNone/>
            </a:pPr>
            <a:r>
              <a:rPr lang="en-US" sz="10000">
                <a:solidFill>
                  <a:schemeClr val="accent4"/>
                </a:solidFill>
                <a:latin typeface="Playfair Display ExtraBold"/>
                <a:ea typeface="Playfair Display ExtraBold"/>
                <a:cs typeface="Playfair Display ExtraBold"/>
                <a:sym typeface="Playfair Display ExtraBold"/>
              </a:rPr>
              <a:t>(aka movie buddy)</a:t>
            </a:r>
            <a:endParaRPr sz="10000">
              <a:solidFill>
                <a:schemeClr val="accent4"/>
              </a:solidFill>
              <a:latin typeface="Playfair Display ExtraBold"/>
              <a:ea typeface="Playfair Display ExtraBold"/>
              <a:cs typeface="Playfair Display ExtraBold"/>
              <a:sym typeface="Playfair Display ExtraBold"/>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3" name="Shape 1403"/>
        <p:cNvGrpSpPr/>
        <p:nvPr/>
      </p:nvGrpSpPr>
      <p:grpSpPr>
        <a:xfrm>
          <a:off x="0" y="0"/>
          <a:ext cx="0" cy="0"/>
          <a:chOff x="0" y="0"/>
          <a:chExt cx="0" cy="0"/>
        </a:xfrm>
      </p:grpSpPr>
      <p:sp>
        <p:nvSpPr>
          <p:cNvPr id="1404" name="Google Shape;1404;p72"/>
          <p:cNvSpPr/>
          <p:nvPr/>
        </p:nvSpPr>
        <p:spPr>
          <a:xfrm>
            <a:off x="13493225" y="2323125"/>
            <a:ext cx="9363600" cy="3862800"/>
          </a:xfrm>
          <a:prstGeom prst="roundRect">
            <a:avLst>
              <a:gd fmla="val 16667" name="adj"/>
            </a:avLst>
          </a:prstGeom>
          <a:solidFill>
            <a:srgbClr val="305391">
              <a:alpha val="265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1405" name="Google Shape;1405;p72"/>
          <p:cNvSpPr/>
          <p:nvPr/>
        </p:nvSpPr>
        <p:spPr>
          <a:xfrm>
            <a:off x="2206713" y="0"/>
            <a:ext cx="8649300" cy="13716000"/>
          </a:xfrm>
          <a:prstGeom prst="rect">
            <a:avLst/>
          </a:prstGeom>
          <a:solidFill>
            <a:schemeClr val="accent6">
              <a:alpha val="98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Montserrat Light"/>
              <a:ea typeface="Montserrat Light"/>
              <a:cs typeface="Montserrat Light"/>
              <a:sym typeface="Montserrat Light"/>
            </a:endParaRPr>
          </a:p>
        </p:txBody>
      </p:sp>
      <p:sp>
        <p:nvSpPr>
          <p:cNvPr id="1406" name="Google Shape;1406;p72"/>
          <p:cNvSpPr/>
          <p:nvPr/>
        </p:nvSpPr>
        <p:spPr>
          <a:xfrm flipH="1" rot="-5400000">
            <a:off x="15664076" y="12183897"/>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407" name="Google Shape;1407;p72"/>
          <p:cNvSpPr/>
          <p:nvPr/>
        </p:nvSpPr>
        <p:spPr>
          <a:xfrm>
            <a:off x="21559516" y="12266762"/>
            <a:ext cx="4083552" cy="1134659"/>
          </a:xfrm>
          <a:custGeom>
            <a:rect b="b" l="l" r="r" t="t"/>
            <a:pathLst>
              <a:path extrusionOk="0" h="1134659" w="4083552">
                <a:moveTo>
                  <a:pt x="4083553" y="21372"/>
                </a:moveTo>
                <a:cubicBezTo>
                  <a:pt x="4026719" y="6821"/>
                  <a:pt x="3969247" y="-663"/>
                  <a:pt x="3910502" y="46"/>
                </a:cubicBezTo>
                <a:cubicBezTo>
                  <a:pt x="3662795" y="3041"/>
                  <a:pt x="3436857" y="137432"/>
                  <a:pt x="3228523" y="256345"/>
                </a:cubicBezTo>
                <a:cubicBezTo>
                  <a:pt x="3007464" y="382515"/>
                  <a:pt x="2780166" y="518096"/>
                  <a:pt x="2523966" y="556977"/>
                </a:cubicBezTo>
                <a:cubicBezTo>
                  <a:pt x="2228622" y="601803"/>
                  <a:pt x="1934580" y="530748"/>
                  <a:pt x="1646720" y="471494"/>
                </a:cubicBezTo>
                <a:cubicBezTo>
                  <a:pt x="1351661" y="410757"/>
                  <a:pt x="1059912" y="371686"/>
                  <a:pt x="764786" y="453551"/>
                </a:cubicBezTo>
                <a:cubicBezTo>
                  <a:pt x="498296" y="527469"/>
                  <a:pt x="254849" y="662530"/>
                  <a:pt x="0" y="766438"/>
                </a:cubicBezTo>
                <a:moveTo>
                  <a:pt x="4083553" y="389592"/>
                </a:moveTo>
                <a:cubicBezTo>
                  <a:pt x="4026719" y="375031"/>
                  <a:pt x="3969247" y="367548"/>
                  <a:pt x="3910502" y="368266"/>
                </a:cubicBezTo>
                <a:cubicBezTo>
                  <a:pt x="3662795" y="371261"/>
                  <a:pt x="3436857" y="505652"/>
                  <a:pt x="3228523" y="624555"/>
                </a:cubicBezTo>
                <a:cubicBezTo>
                  <a:pt x="3007464" y="750735"/>
                  <a:pt x="2780166" y="886315"/>
                  <a:pt x="2523966" y="925198"/>
                </a:cubicBezTo>
                <a:cubicBezTo>
                  <a:pt x="2228622" y="970023"/>
                  <a:pt x="1934580" y="898967"/>
                  <a:pt x="1646720" y="839714"/>
                </a:cubicBezTo>
                <a:cubicBezTo>
                  <a:pt x="1351661" y="778977"/>
                  <a:pt x="1059912" y="739906"/>
                  <a:pt x="764786" y="821761"/>
                </a:cubicBezTo>
                <a:cubicBezTo>
                  <a:pt x="498296" y="895679"/>
                  <a:pt x="254849" y="1030751"/>
                  <a:pt x="0" y="1134659"/>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408" name="Google Shape;1408;p72"/>
          <p:cNvSpPr/>
          <p:nvPr/>
        </p:nvSpPr>
        <p:spPr>
          <a:xfrm rot="899348">
            <a:off x="-5427355" y="9927398"/>
            <a:ext cx="7678164" cy="5200288"/>
          </a:xfrm>
          <a:custGeom>
            <a:rect b="b" l="l" r="r" t="t"/>
            <a:pathLst>
              <a:path extrusionOk="0" h="2502290" w="3694602">
                <a:moveTo>
                  <a:pt x="9" y="838041"/>
                </a:moveTo>
                <a:cubicBezTo>
                  <a:pt x="9" y="838041"/>
                  <a:pt x="-23229" y="3142662"/>
                  <a:pt x="2231329" y="2327899"/>
                </a:cubicBezTo>
                <a:cubicBezTo>
                  <a:pt x="4485887" y="1513136"/>
                  <a:pt x="3463204" y="0"/>
                  <a:pt x="3463204" y="0"/>
                </a:cubicBezTo>
                <a:lnTo>
                  <a:pt x="3044829" y="116400"/>
                </a:lnTo>
                <a:cubicBezTo>
                  <a:pt x="3044829" y="116400"/>
                  <a:pt x="3439956" y="1047554"/>
                  <a:pt x="3021591" y="1070832"/>
                </a:cubicBezTo>
                <a:cubicBezTo>
                  <a:pt x="2603217" y="1094110"/>
                  <a:pt x="2347549" y="280964"/>
                  <a:pt x="2347549" y="280964"/>
                </a:cubicBezTo>
                <a:lnTo>
                  <a:pt x="1847299" y="395747"/>
                </a:lnTo>
                <a:cubicBezTo>
                  <a:pt x="1847299" y="395747"/>
                  <a:pt x="2231329" y="1606248"/>
                  <a:pt x="1743230" y="1582970"/>
                </a:cubicBezTo>
                <a:cubicBezTo>
                  <a:pt x="1255132" y="1559692"/>
                  <a:pt x="1162160" y="535416"/>
                  <a:pt x="1162160" y="535416"/>
                </a:cubicBezTo>
                <a:lnTo>
                  <a:pt x="836758" y="605251"/>
                </a:lnTo>
                <a:cubicBezTo>
                  <a:pt x="836758" y="605251"/>
                  <a:pt x="1324856" y="1908874"/>
                  <a:pt x="906482" y="1862317"/>
                </a:cubicBezTo>
                <a:cubicBezTo>
                  <a:pt x="488108" y="1815761"/>
                  <a:pt x="441622" y="698373"/>
                  <a:pt x="441622" y="698373"/>
                </a:cubicBezTo>
                <a:lnTo>
                  <a:pt x="9" y="838041"/>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409" name="Google Shape;1409;p72"/>
          <p:cNvSpPr/>
          <p:nvPr/>
        </p:nvSpPr>
        <p:spPr>
          <a:xfrm rot="899348">
            <a:off x="17004303" y="-1171994"/>
            <a:ext cx="7678164" cy="5200288"/>
          </a:xfrm>
          <a:custGeom>
            <a:rect b="b" l="l" r="r" t="t"/>
            <a:pathLst>
              <a:path extrusionOk="0" h="2502290" w="3694602">
                <a:moveTo>
                  <a:pt x="9" y="838041"/>
                </a:moveTo>
                <a:cubicBezTo>
                  <a:pt x="9" y="838041"/>
                  <a:pt x="-23229" y="3142662"/>
                  <a:pt x="2231329" y="2327899"/>
                </a:cubicBezTo>
                <a:cubicBezTo>
                  <a:pt x="4485887" y="1513136"/>
                  <a:pt x="3463204" y="0"/>
                  <a:pt x="3463204" y="0"/>
                </a:cubicBezTo>
                <a:lnTo>
                  <a:pt x="3044829" y="116400"/>
                </a:lnTo>
                <a:cubicBezTo>
                  <a:pt x="3044829" y="116400"/>
                  <a:pt x="3439956" y="1047554"/>
                  <a:pt x="3021591" y="1070832"/>
                </a:cubicBezTo>
                <a:cubicBezTo>
                  <a:pt x="2603217" y="1094110"/>
                  <a:pt x="2347549" y="280964"/>
                  <a:pt x="2347549" y="280964"/>
                </a:cubicBezTo>
                <a:lnTo>
                  <a:pt x="1847299" y="395747"/>
                </a:lnTo>
                <a:cubicBezTo>
                  <a:pt x="1847299" y="395747"/>
                  <a:pt x="2231329" y="1606248"/>
                  <a:pt x="1743230" y="1582970"/>
                </a:cubicBezTo>
                <a:cubicBezTo>
                  <a:pt x="1255132" y="1559692"/>
                  <a:pt x="1162160" y="535416"/>
                  <a:pt x="1162160" y="535416"/>
                </a:cubicBezTo>
                <a:lnTo>
                  <a:pt x="836758" y="605251"/>
                </a:lnTo>
                <a:cubicBezTo>
                  <a:pt x="836758" y="605251"/>
                  <a:pt x="1324856" y="1908874"/>
                  <a:pt x="906482" y="1862317"/>
                </a:cubicBezTo>
                <a:cubicBezTo>
                  <a:pt x="488108" y="1815761"/>
                  <a:pt x="441622" y="698373"/>
                  <a:pt x="441622" y="698373"/>
                </a:cubicBezTo>
                <a:lnTo>
                  <a:pt x="9" y="838041"/>
                </a:lnTo>
                <a:close/>
              </a:path>
            </a:pathLst>
          </a:custGeom>
          <a:solidFill>
            <a:schemeClr val="accent1">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nvGrpSpPr>
          <p:cNvPr id="1410" name="Google Shape;1410;p72"/>
          <p:cNvGrpSpPr/>
          <p:nvPr/>
        </p:nvGrpSpPr>
        <p:grpSpPr>
          <a:xfrm flipH="1" rot="4140095">
            <a:off x="11413626" y="5756674"/>
            <a:ext cx="2641797" cy="2749403"/>
            <a:chOff x="13668052" y="2188694"/>
            <a:chExt cx="1328283" cy="1100646"/>
          </a:xfrm>
        </p:grpSpPr>
        <p:sp>
          <p:nvSpPr>
            <p:cNvPr id="1411" name="Google Shape;1411;p72"/>
            <p:cNvSpPr/>
            <p:nvPr/>
          </p:nvSpPr>
          <p:spPr>
            <a:xfrm>
              <a:off x="13668052" y="2188694"/>
              <a:ext cx="1328283" cy="1100646"/>
            </a:xfrm>
            <a:custGeom>
              <a:rect b="b" l="l" r="r" t="t"/>
              <a:pathLst>
                <a:path extrusionOk="0" h="1100646" w="1328283">
                  <a:moveTo>
                    <a:pt x="1307359" y="0"/>
                  </a:moveTo>
                  <a:cubicBezTo>
                    <a:pt x="1339394" y="283916"/>
                    <a:pt x="1372914" y="701020"/>
                    <a:pt x="1093904" y="885185"/>
                  </a:cubicBezTo>
                  <a:cubicBezTo>
                    <a:pt x="1010030" y="940546"/>
                    <a:pt x="839812" y="929177"/>
                    <a:pt x="795648" y="824072"/>
                  </a:cubicBezTo>
                  <a:cubicBezTo>
                    <a:pt x="763124" y="746647"/>
                    <a:pt x="767569" y="627653"/>
                    <a:pt x="807747" y="554853"/>
                  </a:cubicBezTo>
                  <a:cubicBezTo>
                    <a:pt x="823267" y="526731"/>
                    <a:pt x="846126" y="499963"/>
                    <a:pt x="877292" y="492156"/>
                  </a:cubicBezTo>
                  <a:cubicBezTo>
                    <a:pt x="934275" y="477882"/>
                    <a:pt x="957031" y="531499"/>
                    <a:pt x="950439" y="577707"/>
                  </a:cubicBezTo>
                  <a:cubicBezTo>
                    <a:pt x="939258" y="656091"/>
                    <a:pt x="908274" y="754660"/>
                    <a:pt x="862915" y="820730"/>
                  </a:cubicBezTo>
                  <a:cubicBezTo>
                    <a:pt x="762708" y="966694"/>
                    <a:pt x="592666" y="1066617"/>
                    <a:pt x="414252" y="1070693"/>
                  </a:cubicBezTo>
                  <a:cubicBezTo>
                    <a:pt x="345742" y="1072258"/>
                    <a:pt x="277447" y="1061132"/>
                    <a:pt x="210981" y="1044458"/>
                  </a:cubicBezTo>
                  <a:cubicBezTo>
                    <a:pt x="137737" y="1026083"/>
                    <a:pt x="69720" y="995545"/>
                    <a:pt x="0" y="967670"/>
                  </a:cubicBezTo>
                  <a:cubicBezTo>
                    <a:pt x="0" y="967670"/>
                    <a:pt x="0" y="1043657"/>
                    <a:pt x="28508" y="1100647"/>
                  </a:cubicBezTo>
                </a:path>
              </a:pathLst>
            </a:custGeom>
            <a:noFill/>
            <a:ln cap="rnd" cmpd="sng" w="508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412" name="Google Shape;1412;p72"/>
            <p:cNvSpPr/>
            <p:nvPr/>
          </p:nvSpPr>
          <p:spPr>
            <a:xfrm>
              <a:off x="13668052" y="3127869"/>
              <a:ext cx="142541" cy="28494"/>
            </a:xfrm>
            <a:custGeom>
              <a:rect b="b" l="l" r="r" t="t"/>
              <a:pathLst>
                <a:path extrusionOk="0" h="28494" w="142541">
                  <a:moveTo>
                    <a:pt x="142542" y="0"/>
                  </a:moveTo>
                  <a:cubicBezTo>
                    <a:pt x="142542" y="0"/>
                    <a:pt x="57728" y="1469"/>
                    <a:pt x="0" y="28495"/>
                  </a:cubicBezTo>
                </a:path>
              </a:pathLst>
            </a:custGeom>
            <a:noFill/>
            <a:ln cap="rnd" cmpd="sng" w="508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sp>
        <p:nvSpPr>
          <p:cNvPr id="1413" name="Google Shape;1413;p72"/>
          <p:cNvSpPr/>
          <p:nvPr/>
        </p:nvSpPr>
        <p:spPr>
          <a:xfrm>
            <a:off x="-1905150" y="762000"/>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414" name="Google Shape;1414;p72"/>
          <p:cNvSpPr txBox="1"/>
          <p:nvPr/>
        </p:nvSpPr>
        <p:spPr>
          <a:xfrm>
            <a:off x="825050" y="766350"/>
            <a:ext cx="230745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Prototype #3: Message-a-muddy (movie buddy)</a:t>
            </a:r>
            <a:endParaRPr/>
          </a:p>
        </p:txBody>
      </p:sp>
      <p:sp>
        <p:nvSpPr>
          <p:cNvPr id="1415" name="Google Shape;1415;p72"/>
          <p:cNvSpPr txBox="1"/>
          <p:nvPr/>
        </p:nvSpPr>
        <p:spPr>
          <a:xfrm>
            <a:off x="13857100" y="3550650"/>
            <a:ext cx="8462700" cy="24474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4500">
                <a:solidFill>
                  <a:schemeClr val="lt1"/>
                </a:solidFill>
                <a:latin typeface="Montserrat Light"/>
                <a:ea typeface="Montserrat Light"/>
                <a:cs typeface="Montserrat Light"/>
                <a:sym typeface="Montserrat Light"/>
              </a:rPr>
              <a:t>People are </a:t>
            </a:r>
            <a:r>
              <a:rPr lang="en-US" sz="4500">
                <a:solidFill>
                  <a:schemeClr val="lt1"/>
                </a:solidFill>
                <a:latin typeface="Montserrat Light"/>
                <a:ea typeface="Montserrat Light"/>
                <a:cs typeface="Montserrat Light"/>
                <a:sym typeface="Montserrat Light"/>
              </a:rPr>
              <a:t>comfortable</a:t>
            </a:r>
            <a:r>
              <a:rPr lang="en-US" sz="4500">
                <a:solidFill>
                  <a:schemeClr val="lt1"/>
                </a:solidFill>
                <a:latin typeface="Montserrat Light"/>
                <a:ea typeface="Montserrat Light"/>
                <a:cs typeface="Montserrat Light"/>
                <a:sym typeface="Montserrat Light"/>
              </a:rPr>
              <a:t> reaching out to friends about watching shows together</a:t>
            </a:r>
            <a:endParaRPr sz="2700">
              <a:solidFill>
                <a:schemeClr val="lt1"/>
              </a:solidFill>
            </a:endParaRPr>
          </a:p>
        </p:txBody>
      </p:sp>
      <p:sp>
        <p:nvSpPr>
          <p:cNvPr id="1416" name="Google Shape;1416;p72"/>
          <p:cNvSpPr txBox="1"/>
          <p:nvPr/>
        </p:nvSpPr>
        <p:spPr>
          <a:xfrm>
            <a:off x="14951950" y="2383859"/>
            <a:ext cx="6273000" cy="831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rgbClr val="FF95AC"/>
                </a:solidFill>
                <a:latin typeface="Playfair Display"/>
                <a:ea typeface="Playfair Display"/>
                <a:cs typeface="Playfair Display"/>
                <a:sym typeface="Playfair Display"/>
              </a:rPr>
              <a:t>Key Assumption</a:t>
            </a:r>
            <a:endParaRPr/>
          </a:p>
        </p:txBody>
      </p:sp>
      <p:cxnSp>
        <p:nvCxnSpPr>
          <p:cNvPr id="1417" name="Google Shape;1417;p72"/>
          <p:cNvCxnSpPr/>
          <p:nvPr/>
        </p:nvCxnSpPr>
        <p:spPr>
          <a:xfrm flipH="1" rot="10800000">
            <a:off x="14659450" y="3378250"/>
            <a:ext cx="6858000" cy="9000"/>
          </a:xfrm>
          <a:prstGeom prst="straightConnector1">
            <a:avLst/>
          </a:prstGeom>
          <a:noFill/>
          <a:ln cap="rnd" cmpd="sng" w="50800">
            <a:solidFill>
              <a:srgbClr val="FF95AC"/>
            </a:solidFill>
            <a:prstDash val="solid"/>
            <a:round/>
            <a:headEnd len="sm" w="sm" type="none"/>
            <a:tailEnd len="sm" w="sm" type="none"/>
          </a:ln>
        </p:spPr>
      </p:cxnSp>
      <p:sp>
        <p:nvSpPr>
          <p:cNvPr id="1418" name="Google Shape;1418;p72"/>
          <p:cNvSpPr txBox="1"/>
          <p:nvPr/>
        </p:nvSpPr>
        <p:spPr>
          <a:xfrm>
            <a:off x="14689235" y="6749153"/>
            <a:ext cx="6273000" cy="831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chemeClr val="accent5"/>
                </a:solidFill>
                <a:latin typeface="Playfair Display"/>
                <a:ea typeface="Playfair Display"/>
                <a:cs typeface="Playfair Display"/>
                <a:sym typeface="Playfair Display"/>
              </a:rPr>
              <a:t>Methodology</a:t>
            </a:r>
            <a:endParaRPr/>
          </a:p>
        </p:txBody>
      </p:sp>
      <p:cxnSp>
        <p:nvCxnSpPr>
          <p:cNvPr id="1419" name="Google Shape;1419;p72"/>
          <p:cNvCxnSpPr/>
          <p:nvPr/>
        </p:nvCxnSpPr>
        <p:spPr>
          <a:xfrm>
            <a:off x="14396718" y="7742802"/>
            <a:ext cx="6858000" cy="10500"/>
          </a:xfrm>
          <a:prstGeom prst="straightConnector1">
            <a:avLst/>
          </a:prstGeom>
          <a:noFill/>
          <a:ln cap="rnd" cmpd="sng" w="50800">
            <a:solidFill>
              <a:schemeClr val="accent5"/>
            </a:solidFill>
            <a:prstDash val="solid"/>
            <a:round/>
            <a:headEnd len="sm" w="sm" type="none"/>
            <a:tailEnd len="sm" w="sm" type="none"/>
          </a:ln>
        </p:spPr>
      </p:cxnSp>
      <p:pic>
        <p:nvPicPr>
          <p:cNvPr id="1420" name="Google Shape;1420;p72"/>
          <p:cNvPicPr preferRelativeResize="0"/>
          <p:nvPr/>
        </p:nvPicPr>
        <p:blipFill>
          <a:blip r:embed="rId3">
            <a:alphaModFix/>
          </a:blip>
          <a:stretch>
            <a:fillRect/>
          </a:stretch>
        </p:blipFill>
        <p:spPr>
          <a:xfrm>
            <a:off x="133850" y="6291950"/>
            <a:ext cx="7606960" cy="7607050"/>
          </a:xfrm>
          <a:prstGeom prst="rect">
            <a:avLst/>
          </a:prstGeom>
          <a:noFill/>
          <a:ln>
            <a:noFill/>
          </a:ln>
        </p:spPr>
      </p:pic>
      <p:sp>
        <p:nvSpPr>
          <p:cNvPr id="1421" name="Google Shape;1421;p72"/>
          <p:cNvSpPr/>
          <p:nvPr/>
        </p:nvSpPr>
        <p:spPr>
          <a:xfrm>
            <a:off x="1018350" y="1909425"/>
            <a:ext cx="10431504" cy="6573096"/>
          </a:xfrm>
          <a:prstGeom prst="cloud">
            <a:avLst/>
          </a:prstGeom>
          <a:solidFill>
            <a:srgbClr val="8BA7C2">
              <a:alpha val="3291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pic>
        <p:nvPicPr>
          <p:cNvPr id="1422" name="Google Shape;1422;p72"/>
          <p:cNvPicPr preferRelativeResize="0"/>
          <p:nvPr/>
        </p:nvPicPr>
        <p:blipFill rotWithShape="1">
          <a:blip r:embed="rId4">
            <a:alphaModFix/>
          </a:blip>
          <a:srcRect b="44864" l="0" r="0" t="26179"/>
          <a:stretch/>
        </p:blipFill>
        <p:spPr>
          <a:xfrm>
            <a:off x="2665450" y="2790475"/>
            <a:ext cx="7137300" cy="4474200"/>
          </a:xfrm>
          <a:prstGeom prst="roundRect">
            <a:avLst>
              <a:gd fmla="val 16667" name="adj"/>
            </a:avLst>
          </a:prstGeom>
          <a:noFill/>
          <a:ln>
            <a:noFill/>
          </a:ln>
        </p:spPr>
      </p:pic>
      <p:pic>
        <p:nvPicPr>
          <p:cNvPr id="1423" name="Google Shape;1423;p72"/>
          <p:cNvPicPr preferRelativeResize="0"/>
          <p:nvPr/>
        </p:nvPicPr>
        <p:blipFill rotWithShape="1">
          <a:blip r:embed="rId5">
            <a:alphaModFix/>
          </a:blip>
          <a:srcRect b="49080" l="0" r="0" t="2549"/>
          <a:stretch/>
        </p:blipFill>
        <p:spPr>
          <a:xfrm>
            <a:off x="7390750" y="9917325"/>
            <a:ext cx="5652900" cy="3862800"/>
          </a:xfrm>
          <a:prstGeom prst="rect">
            <a:avLst/>
          </a:prstGeom>
          <a:noFill/>
          <a:ln>
            <a:noFill/>
          </a:ln>
        </p:spPr>
      </p:pic>
      <p:sp>
        <p:nvSpPr>
          <p:cNvPr id="1424" name="Google Shape;1424;p72"/>
          <p:cNvSpPr/>
          <p:nvPr/>
        </p:nvSpPr>
        <p:spPr>
          <a:xfrm>
            <a:off x="1018350" y="8323397"/>
            <a:ext cx="1494720" cy="1134648"/>
          </a:xfrm>
          <a:prstGeom prst="cloud">
            <a:avLst/>
          </a:prstGeom>
          <a:solidFill>
            <a:srgbClr val="8BA7C2">
              <a:alpha val="3291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1425" name="Google Shape;1425;p72"/>
          <p:cNvSpPr/>
          <p:nvPr/>
        </p:nvSpPr>
        <p:spPr>
          <a:xfrm>
            <a:off x="9404425" y="7845272"/>
            <a:ext cx="1494720" cy="1134648"/>
          </a:xfrm>
          <a:prstGeom prst="cloud">
            <a:avLst/>
          </a:prstGeom>
          <a:solidFill>
            <a:srgbClr val="8BA7C2">
              <a:alpha val="3291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1426" name="Google Shape;1426;p72"/>
          <p:cNvSpPr/>
          <p:nvPr/>
        </p:nvSpPr>
        <p:spPr>
          <a:xfrm>
            <a:off x="2206725" y="9866222"/>
            <a:ext cx="732024" cy="577476"/>
          </a:xfrm>
          <a:prstGeom prst="cloud">
            <a:avLst/>
          </a:prstGeom>
          <a:solidFill>
            <a:srgbClr val="8BA7C2">
              <a:alpha val="3291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1427" name="Google Shape;1427;p72"/>
          <p:cNvSpPr/>
          <p:nvPr/>
        </p:nvSpPr>
        <p:spPr>
          <a:xfrm>
            <a:off x="9317425" y="9560522"/>
            <a:ext cx="732024" cy="577476"/>
          </a:xfrm>
          <a:prstGeom prst="cloud">
            <a:avLst/>
          </a:prstGeom>
          <a:solidFill>
            <a:srgbClr val="8BA7C2">
              <a:alpha val="3291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1428" name="Google Shape;1428;p72"/>
          <p:cNvSpPr txBox="1"/>
          <p:nvPr/>
        </p:nvSpPr>
        <p:spPr>
          <a:xfrm>
            <a:off x="12670313" y="8482525"/>
            <a:ext cx="11009400" cy="45438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3600">
                <a:solidFill>
                  <a:schemeClr val="lt1"/>
                </a:solidFill>
                <a:latin typeface="Montserrat Light"/>
                <a:ea typeface="Montserrat Light"/>
                <a:cs typeface="Montserrat Light"/>
                <a:sym typeface="Montserrat Light"/>
              </a:rPr>
              <a:t>Ask participant to…</a:t>
            </a:r>
            <a:endParaRPr sz="3600">
              <a:solidFill>
                <a:schemeClr val="lt1"/>
              </a:solidFill>
              <a:latin typeface="Montserrat Light"/>
              <a:ea typeface="Montserrat Light"/>
              <a:cs typeface="Montserrat Light"/>
              <a:sym typeface="Montserrat Light"/>
            </a:endParaRPr>
          </a:p>
          <a:p>
            <a:pPr indent="-450850" lvl="0" marL="457200" rtl="0" algn="l">
              <a:lnSpc>
                <a:spcPct val="120000"/>
              </a:lnSpc>
              <a:spcBef>
                <a:spcPts val="0"/>
              </a:spcBef>
              <a:spcAft>
                <a:spcPts val="0"/>
              </a:spcAft>
              <a:buClr>
                <a:schemeClr val="lt1"/>
              </a:buClr>
              <a:buSzPts val="3500"/>
              <a:buFont typeface="Montserrat Light"/>
              <a:buChar char="●"/>
            </a:pPr>
            <a:r>
              <a:rPr lang="en-US" sz="3500">
                <a:solidFill>
                  <a:schemeClr val="lt1"/>
                </a:solidFill>
                <a:latin typeface="Montserrat Light"/>
                <a:ea typeface="Montserrat Light"/>
                <a:cs typeface="Montserrat Light"/>
                <a:sym typeface="Montserrat Light"/>
              </a:rPr>
              <a:t>Reach out to person/group to schedule a watching session </a:t>
            </a:r>
            <a:endParaRPr sz="3500">
              <a:solidFill>
                <a:schemeClr val="lt1"/>
              </a:solidFill>
              <a:latin typeface="Montserrat Light"/>
              <a:ea typeface="Montserrat Light"/>
              <a:cs typeface="Montserrat Light"/>
              <a:sym typeface="Montserrat Light"/>
            </a:endParaRPr>
          </a:p>
          <a:p>
            <a:pPr indent="-450850" lvl="0" marL="457200" rtl="0" algn="l">
              <a:lnSpc>
                <a:spcPct val="120000"/>
              </a:lnSpc>
              <a:spcBef>
                <a:spcPts val="0"/>
              </a:spcBef>
              <a:spcAft>
                <a:spcPts val="0"/>
              </a:spcAft>
              <a:buClr>
                <a:schemeClr val="lt1"/>
              </a:buClr>
              <a:buSzPts val="3500"/>
              <a:buFont typeface="Montserrat Light"/>
              <a:buChar char="●"/>
            </a:pPr>
            <a:r>
              <a:rPr lang="en-US" sz="3500">
                <a:solidFill>
                  <a:schemeClr val="lt1"/>
                </a:solidFill>
                <a:latin typeface="Montserrat Light"/>
                <a:ea typeface="Montserrat Light"/>
                <a:cs typeface="Montserrat Light"/>
                <a:sym typeface="Montserrat Light"/>
              </a:rPr>
              <a:t>Then, ask about:</a:t>
            </a:r>
            <a:endParaRPr sz="3500">
              <a:solidFill>
                <a:schemeClr val="lt1"/>
              </a:solidFill>
              <a:latin typeface="Montserrat Light"/>
              <a:ea typeface="Montserrat Light"/>
              <a:cs typeface="Montserrat Light"/>
              <a:sym typeface="Montserrat Light"/>
            </a:endParaRPr>
          </a:p>
          <a:p>
            <a:pPr indent="-450850" lvl="1" marL="914400" rtl="0" algn="l">
              <a:lnSpc>
                <a:spcPct val="120000"/>
              </a:lnSpc>
              <a:spcBef>
                <a:spcPts val="0"/>
              </a:spcBef>
              <a:spcAft>
                <a:spcPts val="0"/>
              </a:spcAft>
              <a:buClr>
                <a:schemeClr val="lt1"/>
              </a:buClr>
              <a:buSzPts val="3500"/>
              <a:buFont typeface="Montserrat Light"/>
              <a:buChar char="○"/>
            </a:pPr>
            <a:r>
              <a:rPr lang="en-US" sz="3500">
                <a:solidFill>
                  <a:schemeClr val="lt1"/>
                </a:solidFill>
                <a:latin typeface="Montserrat Light"/>
                <a:ea typeface="Montserrat Light"/>
                <a:cs typeface="Montserrat Light"/>
                <a:sym typeface="Montserrat Light"/>
              </a:rPr>
              <a:t>Who? Why?</a:t>
            </a:r>
            <a:endParaRPr sz="3500">
              <a:solidFill>
                <a:schemeClr val="lt1"/>
              </a:solidFill>
              <a:latin typeface="Montserrat Light"/>
              <a:ea typeface="Montserrat Light"/>
              <a:cs typeface="Montserrat Light"/>
              <a:sym typeface="Montserrat Light"/>
            </a:endParaRPr>
          </a:p>
          <a:p>
            <a:pPr indent="-450850" lvl="1" marL="914400" rtl="0" algn="l">
              <a:lnSpc>
                <a:spcPct val="120000"/>
              </a:lnSpc>
              <a:spcBef>
                <a:spcPts val="0"/>
              </a:spcBef>
              <a:spcAft>
                <a:spcPts val="0"/>
              </a:spcAft>
              <a:buClr>
                <a:schemeClr val="lt1"/>
              </a:buClr>
              <a:buSzPts val="3500"/>
              <a:buFont typeface="Montserrat Light"/>
              <a:buChar char="○"/>
            </a:pPr>
            <a:r>
              <a:rPr lang="en-US" sz="3500">
                <a:solidFill>
                  <a:schemeClr val="lt1"/>
                </a:solidFill>
                <a:latin typeface="Montserrat Light"/>
                <a:ea typeface="Montserrat Light"/>
                <a:cs typeface="Montserrat Light"/>
                <a:sym typeface="Montserrat Light"/>
              </a:rPr>
              <a:t>Comfort</a:t>
            </a:r>
            <a:endParaRPr sz="3500">
              <a:solidFill>
                <a:schemeClr val="lt1"/>
              </a:solidFill>
              <a:latin typeface="Montserrat Light"/>
              <a:ea typeface="Montserrat Light"/>
              <a:cs typeface="Montserrat Light"/>
              <a:sym typeface="Montserrat Light"/>
            </a:endParaRPr>
          </a:p>
          <a:p>
            <a:pPr indent="-450850" lvl="1" marL="914400" rtl="0" algn="l">
              <a:lnSpc>
                <a:spcPct val="120000"/>
              </a:lnSpc>
              <a:spcBef>
                <a:spcPts val="0"/>
              </a:spcBef>
              <a:spcAft>
                <a:spcPts val="0"/>
              </a:spcAft>
              <a:buClr>
                <a:schemeClr val="lt1"/>
              </a:buClr>
              <a:buSzPts val="3500"/>
              <a:buFont typeface="Montserrat Light"/>
              <a:buChar char="○"/>
            </a:pPr>
            <a:r>
              <a:rPr lang="en-US" sz="3500">
                <a:solidFill>
                  <a:schemeClr val="lt1"/>
                </a:solidFill>
                <a:latin typeface="Montserrat Light"/>
                <a:ea typeface="Montserrat Light"/>
                <a:cs typeface="Montserrat Light"/>
                <a:sym typeface="Montserrat Light"/>
              </a:rPr>
              <a:t>Usual Frequency</a:t>
            </a:r>
            <a:r>
              <a:rPr lang="en-US" sz="3600">
                <a:solidFill>
                  <a:schemeClr val="lt1"/>
                </a:solidFill>
                <a:latin typeface="Montserrat Light"/>
                <a:ea typeface="Montserrat Light"/>
                <a:cs typeface="Montserrat Light"/>
                <a:sym typeface="Montserrat Light"/>
              </a:rPr>
              <a:t> </a:t>
            </a:r>
            <a:endParaRPr sz="3600">
              <a:solidFill>
                <a:schemeClr val="lt1"/>
              </a:solidFill>
              <a:latin typeface="Montserrat Light"/>
              <a:ea typeface="Montserrat Light"/>
              <a:cs typeface="Montserrat Light"/>
              <a:sym typeface="Montserrat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2" name="Shape 1432"/>
        <p:cNvGrpSpPr/>
        <p:nvPr/>
      </p:nvGrpSpPr>
      <p:grpSpPr>
        <a:xfrm>
          <a:off x="0" y="0"/>
          <a:ext cx="0" cy="0"/>
          <a:chOff x="0" y="0"/>
          <a:chExt cx="0" cy="0"/>
        </a:xfrm>
      </p:grpSpPr>
      <p:sp>
        <p:nvSpPr>
          <p:cNvPr id="1433" name="Google Shape;1433;p73"/>
          <p:cNvSpPr/>
          <p:nvPr/>
        </p:nvSpPr>
        <p:spPr>
          <a:xfrm rot="-5400000">
            <a:off x="-1227080" y="8425634"/>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434" name="Google Shape;1434;p73"/>
          <p:cNvSpPr/>
          <p:nvPr/>
        </p:nvSpPr>
        <p:spPr>
          <a:xfrm rot="5400000">
            <a:off x="10098782" y="-4457791"/>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435" name="Google Shape;1435;p73"/>
          <p:cNvSpPr/>
          <p:nvPr/>
        </p:nvSpPr>
        <p:spPr>
          <a:xfrm rot="10800000">
            <a:off x="18170810" y="-561151"/>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436" name="Google Shape;1436;p73"/>
          <p:cNvSpPr/>
          <p:nvPr/>
        </p:nvSpPr>
        <p:spPr>
          <a:xfrm>
            <a:off x="19703848" y="1149687"/>
            <a:ext cx="4083552" cy="1134659"/>
          </a:xfrm>
          <a:custGeom>
            <a:rect b="b" l="l" r="r" t="t"/>
            <a:pathLst>
              <a:path extrusionOk="0" h="1134659" w="4083552">
                <a:moveTo>
                  <a:pt x="4083553" y="21372"/>
                </a:moveTo>
                <a:cubicBezTo>
                  <a:pt x="4026719" y="6821"/>
                  <a:pt x="3969247" y="-663"/>
                  <a:pt x="3910502" y="46"/>
                </a:cubicBezTo>
                <a:cubicBezTo>
                  <a:pt x="3662795" y="3041"/>
                  <a:pt x="3436857" y="137432"/>
                  <a:pt x="3228523" y="256345"/>
                </a:cubicBezTo>
                <a:cubicBezTo>
                  <a:pt x="3007464" y="382515"/>
                  <a:pt x="2780166" y="518096"/>
                  <a:pt x="2523966" y="556977"/>
                </a:cubicBezTo>
                <a:cubicBezTo>
                  <a:pt x="2228622" y="601803"/>
                  <a:pt x="1934580" y="530748"/>
                  <a:pt x="1646720" y="471494"/>
                </a:cubicBezTo>
                <a:cubicBezTo>
                  <a:pt x="1351661" y="410757"/>
                  <a:pt x="1059912" y="371686"/>
                  <a:pt x="764786" y="453551"/>
                </a:cubicBezTo>
                <a:cubicBezTo>
                  <a:pt x="498296" y="527469"/>
                  <a:pt x="254849" y="662530"/>
                  <a:pt x="0" y="766438"/>
                </a:cubicBezTo>
                <a:moveTo>
                  <a:pt x="4083553" y="389592"/>
                </a:moveTo>
                <a:cubicBezTo>
                  <a:pt x="4026719" y="375031"/>
                  <a:pt x="3969247" y="367548"/>
                  <a:pt x="3910502" y="368266"/>
                </a:cubicBezTo>
                <a:cubicBezTo>
                  <a:pt x="3662795" y="371261"/>
                  <a:pt x="3436857" y="505652"/>
                  <a:pt x="3228523" y="624555"/>
                </a:cubicBezTo>
                <a:cubicBezTo>
                  <a:pt x="3007464" y="750735"/>
                  <a:pt x="2780166" y="886315"/>
                  <a:pt x="2523966" y="925198"/>
                </a:cubicBezTo>
                <a:cubicBezTo>
                  <a:pt x="2228622" y="970023"/>
                  <a:pt x="1934580" y="898967"/>
                  <a:pt x="1646720" y="839714"/>
                </a:cubicBezTo>
                <a:cubicBezTo>
                  <a:pt x="1351661" y="778977"/>
                  <a:pt x="1059912" y="739906"/>
                  <a:pt x="764786" y="821761"/>
                </a:cubicBezTo>
                <a:cubicBezTo>
                  <a:pt x="498296" y="895679"/>
                  <a:pt x="254849" y="1030751"/>
                  <a:pt x="0" y="1134659"/>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437" name="Google Shape;1437;p73"/>
          <p:cNvSpPr/>
          <p:nvPr/>
        </p:nvSpPr>
        <p:spPr>
          <a:xfrm rot="10800000">
            <a:off x="-11160422" y="-13308597"/>
            <a:ext cx="15378657" cy="18499410"/>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438" name="Google Shape;1438;p73"/>
          <p:cNvSpPr/>
          <p:nvPr/>
        </p:nvSpPr>
        <p:spPr>
          <a:xfrm>
            <a:off x="10208354" y="2837542"/>
            <a:ext cx="3959700" cy="4046598"/>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rgbClr val="2330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nvGrpSpPr>
          <p:cNvPr id="1439" name="Google Shape;1439;p73"/>
          <p:cNvGrpSpPr/>
          <p:nvPr/>
        </p:nvGrpSpPr>
        <p:grpSpPr>
          <a:xfrm>
            <a:off x="11480222" y="3370381"/>
            <a:ext cx="1417205" cy="2944273"/>
            <a:chOff x="11480223" y="3864292"/>
            <a:chExt cx="1417205" cy="2944273"/>
          </a:xfrm>
        </p:grpSpPr>
        <p:sp>
          <p:nvSpPr>
            <p:cNvPr id="1440" name="Google Shape;1440;p73"/>
            <p:cNvSpPr/>
            <p:nvPr/>
          </p:nvSpPr>
          <p:spPr>
            <a:xfrm>
              <a:off x="11480223" y="3864292"/>
              <a:ext cx="1417205" cy="2944273"/>
            </a:xfrm>
            <a:custGeom>
              <a:rect b="b" l="l" r="r" t="t"/>
              <a:pathLst>
                <a:path extrusionOk="0" h="2364" w="1138">
                  <a:moveTo>
                    <a:pt x="1042" y="0"/>
                  </a:moveTo>
                  <a:lnTo>
                    <a:pt x="95" y="0"/>
                  </a:lnTo>
                  <a:cubicBezTo>
                    <a:pt x="42" y="0"/>
                    <a:pt x="0" y="42"/>
                    <a:pt x="0" y="95"/>
                  </a:cubicBezTo>
                  <a:lnTo>
                    <a:pt x="0" y="2267"/>
                  </a:lnTo>
                  <a:cubicBezTo>
                    <a:pt x="0" y="2320"/>
                    <a:pt x="42" y="2363"/>
                    <a:pt x="95" y="2363"/>
                  </a:cubicBezTo>
                  <a:lnTo>
                    <a:pt x="1042" y="2363"/>
                  </a:lnTo>
                  <a:cubicBezTo>
                    <a:pt x="1095" y="2363"/>
                    <a:pt x="1137" y="2320"/>
                    <a:pt x="1137" y="2267"/>
                  </a:cubicBezTo>
                  <a:lnTo>
                    <a:pt x="1137" y="95"/>
                  </a:lnTo>
                  <a:cubicBezTo>
                    <a:pt x="1137" y="42"/>
                    <a:pt x="1095" y="0"/>
                    <a:pt x="1042" y="0"/>
                  </a:cubicBezTo>
                </a:path>
              </a:pathLst>
            </a:custGeom>
            <a:solidFill>
              <a:srgbClr val="767DD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441" name="Google Shape;1441;p73"/>
            <p:cNvSpPr/>
            <p:nvPr/>
          </p:nvSpPr>
          <p:spPr>
            <a:xfrm>
              <a:off x="12095441" y="4040073"/>
              <a:ext cx="258171" cy="27464"/>
            </a:xfrm>
            <a:custGeom>
              <a:rect b="b" l="l" r="r" t="t"/>
              <a:pathLst>
                <a:path extrusionOk="0" h="23" w="206">
                  <a:moveTo>
                    <a:pt x="205" y="11"/>
                  </a:moveTo>
                  <a:lnTo>
                    <a:pt x="205" y="11"/>
                  </a:lnTo>
                  <a:cubicBezTo>
                    <a:pt x="205" y="17"/>
                    <a:pt x="198" y="22"/>
                    <a:pt x="190" y="22"/>
                  </a:cubicBezTo>
                  <a:lnTo>
                    <a:pt x="15" y="22"/>
                  </a:lnTo>
                  <a:cubicBezTo>
                    <a:pt x="6" y="22"/>
                    <a:pt x="0" y="17"/>
                    <a:pt x="0" y="11"/>
                  </a:cubicBezTo>
                  <a:cubicBezTo>
                    <a:pt x="0" y="5"/>
                    <a:pt x="6" y="0"/>
                    <a:pt x="15" y="0"/>
                  </a:cubicBezTo>
                  <a:lnTo>
                    <a:pt x="190" y="0"/>
                  </a:lnTo>
                  <a:cubicBezTo>
                    <a:pt x="198" y="0"/>
                    <a:pt x="205" y="5"/>
                    <a:pt x="205" y="11"/>
                  </a:cubicBezTo>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442" name="Google Shape;1442;p73"/>
            <p:cNvSpPr/>
            <p:nvPr/>
          </p:nvSpPr>
          <p:spPr>
            <a:xfrm>
              <a:off x="12024030" y="4034575"/>
              <a:ext cx="43944" cy="43944"/>
            </a:xfrm>
            <a:custGeom>
              <a:rect b="b" l="l" r="r" t="t"/>
              <a:pathLst>
                <a:path extrusionOk="0" h="35" w="35">
                  <a:moveTo>
                    <a:pt x="0" y="17"/>
                  </a:moveTo>
                  <a:lnTo>
                    <a:pt x="0" y="17"/>
                  </a:lnTo>
                  <a:cubicBezTo>
                    <a:pt x="0" y="8"/>
                    <a:pt x="8" y="0"/>
                    <a:pt x="18" y="0"/>
                  </a:cubicBezTo>
                  <a:cubicBezTo>
                    <a:pt x="27" y="0"/>
                    <a:pt x="34" y="8"/>
                    <a:pt x="34" y="17"/>
                  </a:cubicBezTo>
                  <a:cubicBezTo>
                    <a:pt x="34" y="26"/>
                    <a:pt x="27" y="34"/>
                    <a:pt x="18" y="34"/>
                  </a:cubicBezTo>
                  <a:cubicBezTo>
                    <a:pt x="8" y="34"/>
                    <a:pt x="0" y="26"/>
                    <a:pt x="0" y="17"/>
                  </a:cubicBezTo>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443" name="Google Shape;1443;p73"/>
            <p:cNvSpPr/>
            <p:nvPr/>
          </p:nvSpPr>
          <p:spPr>
            <a:xfrm>
              <a:off x="12172347" y="3946690"/>
              <a:ext cx="32958" cy="38453"/>
            </a:xfrm>
            <a:custGeom>
              <a:rect b="b" l="l" r="r" t="t"/>
              <a:pathLst>
                <a:path extrusionOk="0" h="29" w="28">
                  <a:moveTo>
                    <a:pt x="0" y="14"/>
                  </a:moveTo>
                  <a:lnTo>
                    <a:pt x="0" y="14"/>
                  </a:lnTo>
                  <a:cubicBezTo>
                    <a:pt x="0" y="6"/>
                    <a:pt x="6" y="0"/>
                    <a:pt x="14" y="0"/>
                  </a:cubicBezTo>
                  <a:cubicBezTo>
                    <a:pt x="22" y="0"/>
                    <a:pt x="27" y="6"/>
                    <a:pt x="27" y="14"/>
                  </a:cubicBezTo>
                  <a:cubicBezTo>
                    <a:pt x="27" y="22"/>
                    <a:pt x="22" y="28"/>
                    <a:pt x="14" y="28"/>
                  </a:cubicBezTo>
                  <a:cubicBezTo>
                    <a:pt x="6" y="28"/>
                    <a:pt x="0" y="22"/>
                    <a:pt x="0" y="14"/>
                  </a:cubicBezTo>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444" name="Google Shape;1444;p73"/>
            <p:cNvSpPr/>
            <p:nvPr/>
          </p:nvSpPr>
          <p:spPr>
            <a:xfrm>
              <a:off x="12078960" y="6517432"/>
              <a:ext cx="219722" cy="225217"/>
            </a:xfrm>
            <a:custGeom>
              <a:rect b="b" l="l" r="r" t="t"/>
              <a:pathLst>
                <a:path extrusionOk="0" h="180" w="178">
                  <a:moveTo>
                    <a:pt x="89" y="179"/>
                  </a:moveTo>
                  <a:lnTo>
                    <a:pt x="89" y="179"/>
                  </a:lnTo>
                  <a:cubicBezTo>
                    <a:pt x="40" y="179"/>
                    <a:pt x="0" y="139"/>
                    <a:pt x="0" y="90"/>
                  </a:cubicBezTo>
                  <a:cubicBezTo>
                    <a:pt x="0" y="41"/>
                    <a:pt x="40" y="0"/>
                    <a:pt x="89" y="0"/>
                  </a:cubicBezTo>
                  <a:cubicBezTo>
                    <a:pt x="137" y="0"/>
                    <a:pt x="177" y="41"/>
                    <a:pt x="177" y="90"/>
                  </a:cubicBezTo>
                  <a:cubicBezTo>
                    <a:pt x="177" y="139"/>
                    <a:pt x="137" y="179"/>
                    <a:pt x="89" y="179"/>
                  </a:cubicBezTo>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445" name="Google Shape;1445;p73"/>
            <p:cNvSpPr/>
            <p:nvPr/>
          </p:nvSpPr>
          <p:spPr>
            <a:xfrm>
              <a:off x="12073472" y="6511940"/>
              <a:ext cx="230708" cy="236199"/>
            </a:xfrm>
            <a:custGeom>
              <a:rect b="b" l="l" r="r" t="t"/>
              <a:pathLst>
                <a:path extrusionOk="0" h="188" w="186">
                  <a:moveTo>
                    <a:pt x="93" y="0"/>
                  </a:moveTo>
                  <a:lnTo>
                    <a:pt x="93" y="0"/>
                  </a:lnTo>
                  <a:cubicBezTo>
                    <a:pt x="42" y="0"/>
                    <a:pt x="0" y="43"/>
                    <a:pt x="0" y="94"/>
                  </a:cubicBezTo>
                  <a:cubicBezTo>
                    <a:pt x="0" y="145"/>
                    <a:pt x="42" y="187"/>
                    <a:pt x="93" y="187"/>
                  </a:cubicBezTo>
                  <a:cubicBezTo>
                    <a:pt x="144" y="187"/>
                    <a:pt x="185" y="145"/>
                    <a:pt x="185" y="94"/>
                  </a:cubicBezTo>
                  <a:cubicBezTo>
                    <a:pt x="185" y="43"/>
                    <a:pt x="144" y="0"/>
                    <a:pt x="93" y="0"/>
                  </a:cubicBezTo>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446" name="Google Shape;1446;p73"/>
            <p:cNvSpPr/>
            <p:nvPr/>
          </p:nvSpPr>
          <p:spPr>
            <a:xfrm>
              <a:off x="11524164" y="4215847"/>
              <a:ext cx="1312837" cy="2241164"/>
            </a:xfrm>
            <a:custGeom>
              <a:rect b="b" l="l" r="r" t="t"/>
              <a:pathLst>
                <a:path extrusionOk="0" h="1801" w="1055">
                  <a:moveTo>
                    <a:pt x="1054" y="1800"/>
                  </a:moveTo>
                  <a:lnTo>
                    <a:pt x="0" y="1800"/>
                  </a:lnTo>
                  <a:lnTo>
                    <a:pt x="0" y="0"/>
                  </a:lnTo>
                  <a:lnTo>
                    <a:pt x="1054" y="0"/>
                  </a:lnTo>
                  <a:lnTo>
                    <a:pt x="1054" y="1800"/>
                  </a:lnTo>
                </a:path>
              </a:pathLst>
            </a:custGeom>
            <a:solidFill>
              <a:srgbClr val="DCF6F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447" name="Google Shape;1447;p73"/>
            <p:cNvSpPr/>
            <p:nvPr/>
          </p:nvSpPr>
          <p:spPr>
            <a:xfrm>
              <a:off x="11595572" y="5446289"/>
              <a:ext cx="109861" cy="109861"/>
            </a:xfrm>
            <a:custGeom>
              <a:rect b="b" l="l" r="r" t="t"/>
              <a:pathLst>
                <a:path extrusionOk="0" h="87" w="87">
                  <a:moveTo>
                    <a:pt x="86" y="44"/>
                  </a:moveTo>
                  <a:lnTo>
                    <a:pt x="86" y="44"/>
                  </a:lnTo>
                  <a:cubicBezTo>
                    <a:pt x="86" y="68"/>
                    <a:pt x="67" y="86"/>
                    <a:pt x="43" y="86"/>
                  </a:cubicBezTo>
                  <a:cubicBezTo>
                    <a:pt x="19" y="86"/>
                    <a:pt x="0" y="68"/>
                    <a:pt x="0" y="44"/>
                  </a:cubicBezTo>
                  <a:cubicBezTo>
                    <a:pt x="0" y="20"/>
                    <a:pt x="19" y="0"/>
                    <a:pt x="43" y="0"/>
                  </a:cubicBezTo>
                  <a:cubicBezTo>
                    <a:pt x="67" y="0"/>
                    <a:pt x="86" y="20"/>
                    <a:pt x="86" y="44"/>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448" name="Google Shape;1448;p73"/>
            <p:cNvSpPr/>
            <p:nvPr/>
          </p:nvSpPr>
          <p:spPr>
            <a:xfrm>
              <a:off x="11595572" y="4342185"/>
              <a:ext cx="109861" cy="109861"/>
            </a:xfrm>
            <a:custGeom>
              <a:rect b="b" l="l" r="r" t="t"/>
              <a:pathLst>
                <a:path extrusionOk="0" h="87" w="87">
                  <a:moveTo>
                    <a:pt x="86" y="43"/>
                  </a:moveTo>
                  <a:lnTo>
                    <a:pt x="86" y="43"/>
                  </a:lnTo>
                  <a:cubicBezTo>
                    <a:pt x="86" y="66"/>
                    <a:pt x="67" y="86"/>
                    <a:pt x="43" y="86"/>
                  </a:cubicBezTo>
                  <a:cubicBezTo>
                    <a:pt x="19" y="86"/>
                    <a:pt x="0" y="66"/>
                    <a:pt x="0" y="43"/>
                  </a:cubicBezTo>
                  <a:cubicBezTo>
                    <a:pt x="0" y="19"/>
                    <a:pt x="19" y="0"/>
                    <a:pt x="43" y="0"/>
                  </a:cubicBezTo>
                  <a:cubicBezTo>
                    <a:pt x="67" y="0"/>
                    <a:pt x="86" y="19"/>
                    <a:pt x="86" y="43"/>
                  </a:cubicBezTo>
                </a:path>
              </a:pathLst>
            </a:custGeom>
            <a:solidFill>
              <a:srgbClr val="2CB7A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449" name="Google Shape;1449;p73"/>
            <p:cNvSpPr/>
            <p:nvPr/>
          </p:nvSpPr>
          <p:spPr>
            <a:xfrm>
              <a:off x="11601067" y="4594866"/>
              <a:ext cx="1164526" cy="747053"/>
            </a:xfrm>
            <a:custGeom>
              <a:rect b="b" l="l" r="r" t="t"/>
              <a:pathLst>
                <a:path extrusionOk="0" h="599" w="933">
                  <a:moveTo>
                    <a:pt x="932" y="598"/>
                  </a:moveTo>
                  <a:lnTo>
                    <a:pt x="0" y="598"/>
                  </a:lnTo>
                  <a:lnTo>
                    <a:pt x="0" y="0"/>
                  </a:lnTo>
                  <a:lnTo>
                    <a:pt x="932" y="0"/>
                  </a:lnTo>
                  <a:lnTo>
                    <a:pt x="932" y="598"/>
                  </a:lnTo>
                </a:path>
              </a:pathLst>
            </a:custGeom>
            <a:solidFill>
              <a:srgbClr val="9AE6E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450" name="Google Shape;1450;p73"/>
            <p:cNvSpPr/>
            <p:nvPr/>
          </p:nvSpPr>
          <p:spPr>
            <a:xfrm>
              <a:off x="11595572" y="5781363"/>
              <a:ext cx="109861" cy="109861"/>
            </a:xfrm>
            <a:custGeom>
              <a:rect b="b" l="l" r="r" t="t"/>
              <a:pathLst>
                <a:path extrusionOk="0" h="88" w="87">
                  <a:moveTo>
                    <a:pt x="86" y="44"/>
                  </a:moveTo>
                  <a:lnTo>
                    <a:pt x="86" y="44"/>
                  </a:lnTo>
                  <a:cubicBezTo>
                    <a:pt x="86" y="68"/>
                    <a:pt x="67" y="87"/>
                    <a:pt x="43" y="87"/>
                  </a:cubicBezTo>
                  <a:cubicBezTo>
                    <a:pt x="19" y="87"/>
                    <a:pt x="0" y="68"/>
                    <a:pt x="0" y="44"/>
                  </a:cubicBezTo>
                  <a:cubicBezTo>
                    <a:pt x="0" y="20"/>
                    <a:pt x="19" y="0"/>
                    <a:pt x="43" y="0"/>
                  </a:cubicBezTo>
                  <a:cubicBezTo>
                    <a:pt x="67" y="0"/>
                    <a:pt x="86" y="20"/>
                    <a:pt x="86" y="44"/>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451" name="Google Shape;1451;p73"/>
            <p:cNvSpPr/>
            <p:nvPr/>
          </p:nvSpPr>
          <p:spPr>
            <a:xfrm>
              <a:off x="11743886" y="5797848"/>
              <a:ext cx="1032694" cy="76903"/>
            </a:xfrm>
            <a:custGeom>
              <a:rect b="b" l="l" r="r" t="t"/>
              <a:pathLst>
                <a:path extrusionOk="0" h="63" w="827">
                  <a:moveTo>
                    <a:pt x="794" y="0"/>
                  </a:moveTo>
                  <a:lnTo>
                    <a:pt x="31" y="0"/>
                  </a:lnTo>
                  <a:cubicBezTo>
                    <a:pt x="14" y="0"/>
                    <a:pt x="0" y="15"/>
                    <a:pt x="0" y="32"/>
                  </a:cubicBezTo>
                  <a:cubicBezTo>
                    <a:pt x="0" y="48"/>
                    <a:pt x="14" y="62"/>
                    <a:pt x="31" y="62"/>
                  </a:cubicBezTo>
                  <a:lnTo>
                    <a:pt x="794" y="62"/>
                  </a:lnTo>
                  <a:cubicBezTo>
                    <a:pt x="811" y="62"/>
                    <a:pt x="826" y="48"/>
                    <a:pt x="826" y="32"/>
                  </a:cubicBezTo>
                  <a:cubicBezTo>
                    <a:pt x="826" y="15"/>
                    <a:pt x="811" y="0"/>
                    <a:pt x="794" y="0"/>
                  </a:cubicBezTo>
                </a:path>
              </a:pathLst>
            </a:custGeom>
            <a:solidFill>
              <a:srgbClr val="9AE6E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452" name="Google Shape;1452;p73"/>
            <p:cNvSpPr/>
            <p:nvPr/>
          </p:nvSpPr>
          <p:spPr>
            <a:xfrm>
              <a:off x="11595576" y="5611084"/>
              <a:ext cx="1181008" cy="76903"/>
            </a:xfrm>
            <a:custGeom>
              <a:rect b="b" l="l" r="r" t="t"/>
              <a:pathLst>
                <a:path extrusionOk="0" h="62" w="946">
                  <a:moveTo>
                    <a:pt x="913" y="0"/>
                  </a:moveTo>
                  <a:lnTo>
                    <a:pt x="31" y="0"/>
                  </a:lnTo>
                  <a:cubicBezTo>
                    <a:pt x="13" y="0"/>
                    <a:pt x="0" y="13"/>
                    <a:pt x="0" y="30"/>
                  </a:cubicBezTo>
                  <a:cubicBezTo>
                    <a:pt x="0" y="48"/>
                    <a:pt x="13" y="61"/>
                    <a:pt x="31" y="61"/>
                  </a:cubicBezTo>
                  <a:lnTo>
                    <a:pt x="913" y="61"/>
                  </a:lnTo>
                  <a:cubicBezTo>
                    <a:pt x="930" y="61"/>
                    <a:pt x="945" y="48"/>
                    <a:pt x="945" y="30"/>
                  </a:cubicBezTo>
                  <a:cubicBezTo>
                    <a:pt x="945" y="13"/>
                    <a:pt x="930" y="0"/>
                    <a:pt x="913" y="0"/>
                  </a:cubicBezTo>
                </a:path>
              </a:pathLst>
            </a:custGeom>
            <a:solidFill>
              <a:srgbClr val="9AE6E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453" name="Google Shape;1453;p73"/>
            <p:cNvSpPr/>
            <p:nvPr/>
          </p:nvSpPr>
          <p:spPr>
            <a:xfrm>
              <a:off x="11743886" y="5462770"/>
              <a:ext cx="1032694" cy="76903"/>
            </a:xfrm>
            <a:custGeom>
              <a:rect b="b" l="l" r="r" t="t"/>
              <a:pathLst>
                <a:path extrusionOk="0" h="62" w="827">
                  <a:moveTo>
                    <a:pt x="794" y="0"/>
                  </a:moveTo>
                  <a:lnTo>
                    <a:pt x="31" y="0"/>
                  </a:lnTo>
                  <a:cubicBezTo>
                    <a:pt x="14" y="0"/>
                    <a:pt x="0" y="14"/>
                    <a:pt x="0" y="31"/>
                  </a:cubicBezTo>
                  <a:cubicBezTo>
                    <a:pt x="0" y="48"/>
                    <a:pt x="14" y="61"/>
                    <a:pt x="31" y="61"/>
                  </a:cubicBezTo>
                  <a:lnTo>
                    <a:pt x="794" y="61"/>
                  </a:lnTo>
                  <a:cubicBezTo>
                    <a:pt x="811" y="61"/>
                    <a:pt x="826" y="48"/>
                    <a:pt x="826" y="31"/>
                  </a:cubicBezTo>
                  <a:cubicBezTo>
                    <a:pt x="826" y="14"/>
                    <a:pt x="811" y="0"/>
                    <a:pt x="794" y="0"/>
                  </a:cubicBezTo>
                </a:path>
              </a:pathLst>
            </a:custGeom>
            <a:solidFill>
              <a:srgbClr val="9AE6E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454" name="Google Shape;1454;p73"/>
            <p:cNvSpPr/>
            <p:nvPr/>
          </p:nvSpPr>
          <p:spPr>
            <a:xfrm>
              <a:off x="11743886" y="4358670"/>
              <a:ext cx="1032694" cy="76903"/>
            </a:xfrm>
            <a:custGeom>
              <a:rect b="b" l="l" r="r" t="t"/>
              <a:pathLst>
                <a:path extrusionOk="0" h="62" w="827">
                  <a:moveTo>
                    <a:pt x="794" y="0"/>
                  </a:moveTo>
                  <a:lnTo>
                    <a:pt x="31" y="0"/>
                  </a:lnTo>
                  <a:cubicBezTo>
                    <a:pt x="14" y="0"/>
                    <a:pt x="0" y="13"/>
                    <a:pt x="0" y="31"/>
                  </a:cubicBezTo>
                  <a:cubicBezTo>
                    <a:pt x="0" y="48"/>
                    <a:pt x="14" y="61"/>
                    <a:pt x="31" y="61"/>
                  </a:cubicBezTo>
                  <a:lnTo>
                    <a:pt x="794" y="61"/>
                  </a:lnTo>
                  <a:cubicBezTo>
                    <a:pt x="811" y="61"/>
                    <a:pt x="826" y="48"/>
                    <a:pt x="826" y="31"/>
                  </a:cubicBezTo>
                  <a:cubicBezTo>
                    <a:pt x="826" y="13"/>
                    <a:pt x="811" y="0"/>
                    <a:pt x="794" y="0"/>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grpSp>
      <p:sp>
        <p:nvSpPr>
          <p:cNvPr id="1455" name="Google Shape;1455;p73"/>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Results</a:t>
            </a:r>
            <a:endParaRPr/>
          </a:p>
        </p:txBody>
      </p:sp>
      <p:grpSp>
        <p:nvGrpSpPr>
          <p:cNvPr id="1456" name="Google Shape;1456;p73"/>
          <p:cNvGrpSpPr/>
          <p:nvPr/>
        </p:nvGrpSpPr>
        <p:grpSpPr>
          <a:xfrm>
            <a:off x="11610389" y="4141310"/>
            <a:ext cx="1156862" cy="830680"/>
            <a:chOff x="13834228" y="3998060"/>
            <a:chExt cx="8885268" cy="7896195"/>
          </a:xfrm>
        </p:grpSpPr>
        <p:grpSp>
          <p:nvGrpSpPr>
            <p:cNvPr id="1457" name="Google Shape;1457;p73"/>
            <p:cNvGrpSpPr/>
            <p:nvPr/>
          </p:nvGrpSpPr>
          <p:grpSpPr>
            <a:xfrm>
              <a:off x="13834228" y="3998060"/>
              <a:ext cx="8885268" cy="7896195"/>
              <a:chOff x="2654808" y="3191256"/>
              <a:chExt cx="9066600" cy="8881110"/>
            </a:xfrm>
          </p:grpSpPr>
          <p:cxnSp>
            <p:nvCxnSpPr>
              <p:cNvPr id="1458" name="Google Shape;1458;p73"/>
              <p:cNvCxnSpPr/>
              <p:nvPr/>
            </p:nvCxnSpPr>
            <p:spPr>
              <a:xfrm>
                <a:off x="2654808" y="3191256"/>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cxnSp>
            <p:nvCxnSpPr>
              <p:cNvPr id="1459" name="Google Shape;1459;p73"/>
              <p:cNvCxnSpPr/>
              <p:nvPr/>
            </p:nvCxnSpPr>
            <p:spPr>
              <a:xfrm>
                <a:off x="2654808" y="4671441"/>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cxnSp>
            <p:nvCxnSpPr>
              <p:cNvPr id="1460" name="Google Shape;1460;p73"/>
              <p:cNvCxnSpPr/>
              <p:nvPr/>
            </p:nvCxnSpPr>
            <p:spPr>
              <a:xfrm>
                <a:off x="2654808" y="6151626"/>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cxnSp>
            <p:nvCxnSpPr>
              <p:cNvPr id="1461" name="Google Shape;1461;p73"/>
              <p:cNvCxnSpPr/>
              <p:nvPr/>
            </p:nvCxnSpPr>
            <p:spPr>
              <a:xfrm>
                <a:off x="2654808" y="7631811"/>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cxnSp>
            <p:nvCxnSpPr>
              <p:cNvPr id="1462" name="Google Shape;1462;p73"/>
              <p:cNvCxnSpPr/>
              <p:nvPr/>
            </p:nvCxnSpPr>
            <p:spPr>
              <a:xfrm>
                <a:off x="2654808" y="9111996"/>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cxnSp>
            <p:nvCxnSpPr>
              <p:cNvPr id="1463" name="Google Shape;1463;p73"/>
              <p:cNvCxnSpPr/>
              <p:nvPr/>
            </p:nvCxnSpPr>
            <p:spPr>
              <a:xfrm>
                <a:off x="2654808" y="10592181"/>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cxnSp>
            <p:nvCxnSpPr>
              <p:cNvPr id="1464" name="Google Shape;1464;p73"/>
              <p:cNvCxnSpPr/>
              <p:nvPr/>
            </p:nvCxnSpPr>
            <p:spPr>
              <a:xfrm>
                <a:off x="2654808" y="12072366"/>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grpSp>
        <p:sp>
          <p:nvSpPr>
            <p:cNvPr id="1465" name="Google Shape;1465;p73"/>
            <p:cNvSpPr/>
            <p:nvPr/>
          </p:nvSpPr>
          <p:spPr>
            <a:xfrm>
              <a:off x="14425613" y="5313946"/>
              <a:ext cx="592800" cy="65748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1466" name="Google Shape;1466;p73"/>
            <p:cNvSpPr/>
            <p:nvPr/>
          </p:nvSpPr>
          <p:spPr>
            <a:xfrm>
              <a:off x="15018541" y="6629931"/>
              <a:ext cx="592800" cy="5259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1467" name="Google Shape;1467;p73"/>
            <p:cNvSpPr/>
            <p:nvPr/>
          </p:nvSpPr>
          <p:spPr>
            <a:xfrm>
              <a:off x="15611469" y="8610605"/>
              <a:ext cx="592800" cy="327810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1468" name="Google Shape;1468;p73"/>
            <p:cNvSpPr/>
            <p:nvPr/>
          </p:nvSpPr>
          <p:spPr>
            <a:xfrm>
              <a:off x="17386465" y="6629930"/>
              <a:ext cx="592800" cy="5259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1469" name="Google Shape;1469;p73"/>
            <p:cNvSpPr/>
            <p:nvPr/>
          </p:nvSpPr>
          <p:spPr>
            <a:xfrm>
              <a:off x="17979393" y="8610605"/>
              <a:ext cx="592800" cy="32781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1470" name="Google Shape;1470;p73"/>
            <p:cNvSpPr/>
            <p:nvPr/>
          </p:nvSpPr>
          <p:spPr>
            <a:xfrm>
              <a:off x="18572321" y="5319026"/>
              <a:ext cx="592800" cy="656970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1471" name="Google Shape;1471;p73"/>
            <p:cNvSpPr/>
            <p:nvPr/>
          </p:nvSpPr>
          <p:spPr>
            <a:xfrm>
              <a:off x="20348101" y="7950999"/>
              <a:ext cx="592800" cy="39378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1472" name="Google Shape;1472;p73"/>
            <p:cNvSpPr/>
            <p:nvPr/>
          </p:nvSpPr>
          <p:spPr>
            <a:xfrm>
              <a:off x="20941029" y="7284731"/>
              <a:ext cx="592800" cy="46041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1473" name="Google Shape;1473;p73"/>
            <p:cNvSpPr/>
            <p:nvPr/>
          </p:nvSpPr>
          <p:spPr>
            <a:xfrm>
              <a:off x="21535163" y="6629932"/>
              <a:ext cx="592800" cy="525900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gr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7" name="Shape 1477"/>
        <p:cNvGrpSpPr/>
        <p:nvPr/>
      </p:nvGrpSpPr>
      <p:grpSpPr>
        <a:xfrm>
          <a:off x="0" y="0"/>
          <a:ext cx="0" cy="0"/>
          <a:chOff x="0" y="0"/>
          <a:chExt cx="0" cy="0"/>
        </a:xfrm>
      </p:grpSpPr>
      <p:sp>
        <p:nvSpPr>
          <p:cNvPr id="1478" name="Google Shape;1478;p74"/>
          <p:cNvSpPr/>
          <p:nvPr/>
        </p:nvSpPr>
        <p:spPr>
          <a:xfrm rot="-5400000">
            <a:off x="-1227080" y="8425634"/>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nvGrpSpPr>
          <p:cNvPr id="1479" name="Google Shape;1479;p74"/>
          <p:cNvGrpSpPr/>
          <p:nvPr/>
        </p:nvGrpSpPr>
        <p:grpSpPr>
          <a:xfrm>
            <a:off x="2347416" y="6515100"/>
            <a:ext cx="1685741" cy="5062987"/>
            <a:chOff x="2347416" y="6515100"/>
            <a:chExt cx="1685741" cy="5062987"/>
          </a:xfrm>
        </p:grpSpPr>
        <p:sp>
          <p:nvSpPr>
            <p:cNvPr id="1480" name="Google Shape;1480;p74"/>
            <p:cNvSpPr/>
            <p:nvPr/>
          </p:nvSpPr>
          <p:spPr>
            <a:xfrm>
              <a:off x="2347416" y="6515100"/>
              <a:ext cx="1685741" cy="5062987"/>
            </a:xfrm>
            <a:custGeom>
              <a:rect b="b" l="l" r="r" t="t"/>
              <a:pathLst>
                <a:path extrusionOk="0" h="5062987" w="1685741">
                  <a:moveTo>
                    <a:pt x="608055" y="0"/>
                  </a:moveTo>
                  <a:cubicBezTo>
                    <a:pt x="410751" y="40821"/>
                    <a:pt x="213448" y="81643"/>
                    <a:pt x="134527" y="816429"/>
                  </a:cubicBezTo>
                  <a:cubicBezTo>
                    <a:pt x="55606" y="1551215"/>
                    <a:pt x="-124009" y="3703864"/>
                    <a:pt x="134527" y="4408714"/>
                  </a:cubicBezTo>
                  <a:cubicBezTo>
                    <a:pt x="393063" y="5113564"/>
                    <a:pt x="881381" y="5086705"/>
                    <a:pt x="1685741" y="5045529"/>
                  </a:cubicBezTo>
                </a:path>
              </a:pathLst>
            </a:custGeom>
            <a:noFill/>
            <a:ln cap="rnd" cmpd="sng" w="5080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Montserrat Light"/>
                <a:ea typeface="Montserrat Light"/>
                <a:cs typeface="Montserrat Light"/>
                <a:sym typeface="Montserrat Light"/>
              </a:endParaRPr>
            </a:p>
          </p:txBody>
        </p:sp>
        <p:sp>
          <p:nvSpPr>
            <p:cNvPr id="1481" name="Google Shape;1481;p74"/>
            <p:cNvSpPr/>
            <p:nvPr/>
          </p:nvSpPr>
          <p:spPr>
            <a:xfrm flipH="1">
              <a:off x="2349026" y="9614798"/>
              <a:ext cx="1640012" cy="1181044"/>
            </a:xfrm>
            <a:custGeom>
              <a:rect b="b" l="l" r="r" t="t"/>
              <a:pathLst>
                <a:path extrusionOk="0" h="1181044" w="1640012">
                  <a:moveTo>
                    <a:pt x="1640012" y="0"/>
                  </a:moveTo>
                  <a:cubicBezTo>
                    <a:pt x="1491374" y="781749"/>
                    <a:pt x="1460304" y="812154"/>
                    <a:pt x="1186969" y="978519"/>
                  </a:cubicBezTo>
                  <a:cubicBezTo>
                    <a:pt x="913634" y="1144884"/>
                    <a:pt x="107448" y="1003988"/>
                    <a:pt x="0" y="998191"/>
                  </a:cubicBezTo>
                  <a:cubicBezTo>
                    <a:pt x="0" y="998191"/>
                    <a:pt x="55418" y="1179472"/>
                    <a:pt x="45133" y="1181044"/>
                  </a:cubicBezTo>
                </a:path>
              </a:pathLst>
            </a:custGeom>
            <a:noFill/>
            <a:ln cap="rnd" cmpd="sng" w="5080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482" name="Google Shape;1482;p74"/>
            <p:cNvSpPr/>
            <p:nvPr/>
          </p:nvSpPr>
          <p:spPr>
            <a:xfrm flipH="1">
              <a:off x="3791078" y="10545702"/>
              <a:ext cx="197962" cy="45119"/>
            </a:xfrm>
            <a:custGeom>
              <a:rect b="b" l="l" r="r" t="t"/>
              <a:pathLst>
                <a:path extrusionOk="0" h="45119" w="197962">
                  <a:moveTo>
                    <a:pt x="197962" y="0"/>
                  </a:moveTo>
                  <a:cubicBezTo>
                    <a:pt x="197962" y="0"/>
                    <a:pt x="57728" y="18093"/>
                    <a:pt x="0" y="45119"/>
                  </a:cubicBezTo>
                </a:path>
              </a:pathLst>
            </a:custGeom>
            <a:noFill/>
            <a:ln cap="rnd" cmpd="sng" w="5080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483" name="Google Shape;1483;p74"/>
            <p:cNvSpPr/>
            <p:nvPr/>
          </p:nvSpPr>
          <p:spPr>
            <a:xfrm flipH="1">
              <a:off x="2390593" y="8426593"/>
              <a:ext cx="1594112" cy="1380774"/>
            </a:xfrm>
            <a:custGeom>
              <a:rect b="b" l="l" r="r" t="t"/>
              <a:pathLst>
                <a:path extrusionOk="0" h="1380774" w="1594112">
                  <a:moveTo>
                    <a:pt x="1594112" y="0"/>
                  </a:moveTo>
                  <a:cubicBezTo>
                    <a:pt x="1445474" y="781749"/>
                    <a:pt x="1386876" y="1102467"/>
                    <a:pt x="1121191" y="1306510"/>
                  </a:cubicBezTo>
                  <a:cubicBezTo>
                    <a:pt x="855506" y="1510553"/>
                    <a:pt x="107448" y="1230058"/>
                    <a:pt x="0" y="1224261"/>
                  </a:cubicBezTo>
                  <a:lnTo>
                    <a:pt x="103322" y="1373864"/>
                  </a:lnTo>
                </a:path>
              </a:pathLst>
            </a:custGeom>
            <a:noFill/>
            <a:ln cap="rnd" cmpd="sng" w="5080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484" name="Google Shape;1484;p74"/>
            <p:cNvSpPr/>
            <p:nvPr/>
          </p:nvSpPr>
          <p:spPr>
            <a:xfrm flipH="1">
              <a:off x="3793243" y="9582656"/>
              <a:ext cx="197962" cy="45119"/>
            </a:xfrm>
            <a:custGeom>
              <a:rect b="b" l="l" r="r" t="t"/>
              <a:pathLst>
                <a:path extrusionOk="0" h="45119" w="197962">
                  <a:moveTo>
                    <a:pt x="197962" y="0"/>
                  </a:moveTo>
                  <a:cubicBezTo>
                    <a:pt x="197962" y="0"/>
                    <a:pt x="57728" y="18093"/>
                    <a:pt x="0" y="45119"/>
                  </a:cubicBezTo>
                </a:path>
              </a:pathLst>
            </a:custGeom>
            <a:noFill/>
            <a:ln cap="rnd" cmpd="sng" w="5080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sp>
        <p:nvSpPr>
          <p:cNvPr id="1485" name="Google Shape;1485;p74"/>
          <p:cNvSpPr/>
          <p:nvPr/>
        </p:nvSpPr>
        <p:spPr>
          <a:xfrm rot="5400000">
            <a:off x="10098782" y="-4457791"/>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486" name="Google Shape;1486;p74"/>
          <p:cNvSpPr/>
          <p:nvPr/>
        </p:nvSpPr>
        <p:spPr>
          <a:xfrm>
            <a:off x="4425988" y="9341711"/>
            <a:ext cx="390005" cy="296624"/>
          </a:xfrm>
          <a:custGeom>
            <a:rect b="b" l="l" r="r" t="t"/>
            <a:pathLst>
              <a:path extrusionOk="0" h="238" w="315">
                <a:moveTo>
                  <a:pt x="112" y="237"/>
                </a:moveTo>
                <a:lnTo>
                  <a:pt x="0" y="125"/>
                </a:lnTo>
                <a:lnTo>
                  <a:pt x="35" y="89"/>
                </a:lnTo>
                <a:lnTo>
                  <a:pt x="112" y="166"/>
                </a:lnTo>
                <a:lnTo>
                  <a:pt x="278" y="0"/>
                </a:lnTo>
                <a:lnTo>
                  <a:pt x="314" y="36"/>
                </a:lnTo>
                <a:lnTo>
                  <a:pt x="112" y="237"/>
                </a:lnTo>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487" name="Google Shape;1487;p74"/>
          <p:cNvSpPr/>
          <p:nvPr/>
        </p:nvSpPr>
        <p:spPr>
          <a:xfrm>
            <a:off x="4425988" y="10760422"/>
            <a:ext cx="390005" cy="296624"/>
          </a:xfrm>
          <a:custGeom>
            <a:rect b="b" l="l" r="r" t="t"/>
            <a:pathLst>
              <a:path extrusionOk="0" h="238" w="315">
                <a:moveTo>
                  <a:pt x="112" y="237"/>
                </a:moveTo>
                <a:lnTo>
                  <a:pt x="0" y="125"/>
                </a:lnTo>
                <a:lnTo>
                  <a:pt x="35" y="89"/>
                </a:lnTo>
                <a:lnTo>
                  <a:pt x="112" y="166"/>
                </a:lnTo>
                <a:lnTo>
                  <a:pt x="278" y="0"/>
                </a:lnTo>
                <a:lnTo>
                  <a:pt x="314" y="36"/>
                </a:lnTo>
                <a:lnTo>
                  <a:pt x="112" y="237"/>
                </a:lnTo>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488" name="Google Shape;1488;p74"/>
          <p:cNvSpPr txBox="1"/>
          <p:nvPr/>
        </p:nvSpPr>
        <p:spPr>
          <a:xfrm>
            <a:off x="2757672" y="6044538"/>
            <a:ext cx="5696700" cy="831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chemeClr val="accent5"/>
                </a:solidFill>
                <a:latin typeface="Playfair Display"/>
                <a:ea typeface="Playfair Display"/>
                <a:cs typeface="Playfair Display"/>
                <a:sym typeface="Playfair Display"/>
              </a:rPr>
              <a:t>What worked</a:t>
            </a:r>
            <a:endParaRPr/>
          </a:p>
        </p:txBody>
      </p:sp>
      <p:sp>
        <p:nvSpPr>
          <p:cNvPr id="1489" name="Google Shape;1489;p74"/>
          <p:cNvSpPr txBox="1"/>
          <p:nvPr/>
        </p:nvSpPr>
        <p:spPr>
          <a:xfrm>
            <a:off x="4911714" y="10320744"/>
            <a:ext cx="6400800" cy="1767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Most do reach out to close friends in everyday life to watch shows to some extent</a:t>
            </a:r>
            <a:endParaRPr>
              <a:solidFill>
                <a:schemeClr val="lt1"/>
              </a:solidFill>
            </a:endParaRPr>
          </a:p>
        </p:txBody>
      </p:sp>
      <p:sp>
        <p:nvSpPr>
          <p:cNvPr id="1490" name="Google Shape;1490;p74"/>
          <p:cNvSpPr txBox="1"/>
          <p:nvPr/>
        </p:nvSpPr>
        <p:spPr>
          <a:xfrm>
            <a:off x="4911725" y="8909975"/>
            <a:ext cx="8283600" cy="11760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Most felt comfortable reaching out to friends to schedule watch session</a:t>
            </a:r>
            <a:endParaRPr sz="3200">
              <a:solidFill>
                <a:schemeClr val="lt1"/>
              </a:solidFill>
              <a:latin typeface="Montserrat Light"/>
              <a:ea typeface="Montserrat Light"/>
              <a:cs typeface="Montserrat Light"/>
              <a:sym typeface="Montserrat Light"/>
            </a:endParaRPr>
          </a:p>
        </p:txBody>
      </p:sp>
      <p:sp>
        <p:nvSpPr>
          <p:cNvPr id="1491" name="Google Shape;1491;p74"/>
          <p:cNvSpPr/>
          <p:nvPr/>
        </p:nvSpPr>
        <p:spPr>
          <a:xfrm rot="10800000">
            <a:off x="18170810" y="-561151"/>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492" name="Google Shape;1492;p74"/>
          <p:cNvSpPr/>
          <p:nvPr/>
        </p:nvSpPr>
        <p:spPr>
          <a:xfrm>
            <a:off x="19703848" y="1149687"/>
            <a:ext cx="4083552" cy="1134659"/>
          </a:xfrm>
          <a:custGeom>
            <a:rect b="b" l="l" r="r" t="t"/>
            <a:pathLst>
              <a:path extrusionOk="0" h="1134659" w="4083552">
                <a:moveTo>
                  <a:pt x="4083553" y="21372"/>
                </a:moveTo>
                <a:cubicBezTo>
                  <a:pt x="4026719" y="6821"/>
                  <a:pt x="3969247" y="-663"/>
                  <a:pt x="3910502" y="46"/>
                </a:cubicBezTo>
                <a:cubicBezTo>
                  <a:pt x="3662795" y="3041"/>
                  <a:pt x="3436857" y="137432"/>
                  <a:pt x="3228523" y="256345"/>
                </a:cubicBezTo>
                <a:cubicBezTo>
                  <a:pt x="3007464" y="382515"/>
                  <a:pt x="2780166" y="518096"/>
                  <a:pt x="2523966" y="556977"/>
                </a:cubicBezTo>
                <a:cubicBezTo>
                  <a:pt x="2228622" y="601803"/>
                  <a:pt x="1934580" y="530748"/>
                  <a:pt x="1646720" y="471494"/>
                </a:cubicBezTo>
                <a:cubicBezTo>
                  <a:pt x="1351661" y="410757"/>
                  <a:pt x="1059912" y="371686"/>
                  <a:pt x="764786" y="453551"/>
                </a:cubicBezTo>
                <a:cubicBezTo>
                  <a:pt x="498296" y="527469"/>
                  <a:pt x="254849" y="662530"/>
                  <a:pt x="0" y="766438"/>
                </a:cubicBezTo>
                <a:moveTo>
                  <a:pt x="4083553" y="389592"/>
                </a:moveTo>
                <a:cubicBezTo>
                  <a:pt x="4026719" y="375031"/>
                  <a:pt x="3969247" y="367548"/>
                  <a:pt x="3910502" y="368266"/>
                </a:cubicBezTo>
                <a:cubicBezTo>
                  <a:pt x="3662795" y="371261"/>
                  <a:pt x="3436857" y="505652"/>
                  <a:pt x="3228523" y="624555"/>
                </a:cubicBezTo>
                <a:cubicBezTo>
                  <a:pt x="3007464" y="750735"/>
                  <a:pt x="2780166" y="886315"/>
                  <a:pt x="2523966" y="925198"/>
                </a:cubicBezTo>
                <a:cubicBezTo>
                  <a:pt x="2228622" y="970023"/>
                  <a:pt x="1934580" y="898967"/>
                  <a:pt x="1646720" y="839714"/>
                </a:cubicBezTo>
                <a:cubicBezTo>
                  <a:pt x="1351661" y="778977"/>
                  <a:pt x="1059912" y="739906"/>
                  <a:pt x="764786" y="821761"/>
                </a:cubicBezTo>
                <a:cubicBezTo>
                  <a:pt x="498296" y="895679"/>
                  <a:pt x="254849" y="1030751"/>
                  <a:pt x="0" y="1134659"/>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493" name="Google Shape;1493;p74"/>
          <p:cNvSpPr/>
          <p:nvPr/>
        </p:nvSpPr>
        <p:spPr>
          <a:xfrm rot="10800000">
            <a:off x="-11160422" y="-13308597"/>
            <a:ext cx="15378657" cy="18499410"/>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494" name="Google Shape;1494;p74"/>
          <p:cNvSpPr/>
          <p:nvPr/>
        </p:nvSpPr>
        <p:spPr>
          <a:xfrm>
            <a:off x="10208354" y="2837542"/>
            <a:ext cx="3959700" cy="4046598"/>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rgbClr val="2330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nvGrpSpPr>
          <p:cNvPr id="1495" name="Google Shape;1495;p74"/>
          <p:cNvGrpSpPr/>
          <p:nvPr/>
        </p:nvGrpSpPr>
        <p:grpSpPr>
          <a:xfrm>
            <a:off x="11480222" y="3370381"/>
            <a:ext cx="1417205" cy="2944273"/>
            <a:chOff x="11480223" y="3864292"/>
            <a:chExt cx="1417205" cy="2944273"/>
          </a:xfrm>
        </p:grpSpPr>
        <p:sp>
          <p:nvSpPr>
            <p:cNvPr id="1496" name="Google Shape;1496;p74"/>
            <p:cNvSpPr/>
            <p:nvPr/>
          </p:nvSpPr>
          <p:spPr>
            <a:xfrm>
              <a:off x="11480223" y="3864292"/>
              <a:ext cx="1417205" cy="2944273"/>
            </a:xfrm>
            <a:custGeom>
              <a:rect b="b" l="l" r="r" t="t"/>
              <a:pathLst>
                <a:path extrusionOk="0" h="2364" w="1138">
                  <a:moveTo>
                    <a:pt x="1042" y="0"/>
                  </a:moveTo>
                  <a:lnTo>
                    <a:pt x="95" y="0"/>
                  </a:lnTo>
                  <a:cubicBezTo>
                    <a:pt x="42" y="0"/>
                    <a:pt x="0" y="42"/>
                    <a:pt x="0" y="95"/>
                  </a:cubicBezTo>
                  <a:lnTo>
                    <a:pt x="0" y="2267"/>
                  </a:lnTo>
                  <a:cubicBezTo>
                    <a:pt x="0" y="2320"/>
                    <a:pt x="42" y="2363"/>
                    <a:pt x="95" y="2363"/>
                  </a:cubicBezTo>
                  <a:lnTo>
                    <a:pt x="1042" y="2363"/>
                  </a:lnTo>
                  <a:cubicBezTo>
                    <a:pt x="1095" y="2363"/>
                    <a:pt x="1137" y="2320"/>
                    <a:pt x="1137" y="2267"/>
                  </a:cubicBezTo>
                  <a:lnTo>
                    <a:pt x="1137" y="95"/>
                  </a:lnTo>
                  <a:cubicBezTo>
                    <a:pt x="1137" y="42"/>
                    <a:pt x="1095" y="0"/>
                    <a:pt x="1042" y="0"/>
                  </a:cubicBezTo>
                </a:path>
              </a:pathLst>
            </a:custGeom>
            <a:solidFill>
              <a:srgbClr val="767DD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497" name="Google Shape;1497;p74"/>
            <p:cNvSpPr/>
            <p:nvPr/>
          </p:nvSpPr>
          <p:spPr>
            <a:xfrm>
              <a:off x="12095441" y="4040073"/>
              <a:ext cx="258171" cy="27464"/>
            </a:xfrm>
            <a:custGeom>
              <a:rect b="b" l="l" r="r" t="t"/>
              <a:pathLst>
                <a:path extrusionOk="0" h="23" w="206">
                  <a:moveTo>
                    <a:pt x="205" y="11"/>
                  </a:moveTo>
                  <a:lnTo>
                    <a:pt x="205" y="11"/>
                  </a:lnTo>
                  <a:cubicBezTo>
                    <a:pt x="205" y="17"/>
                    <a:pt x="198" y="22"/>
                    <a:pt x="190" y="22"/>
                  </a:cubicBezTo>
                  <a:lnTo>
                    <a:pt x="15" y="22"/>
                  </a:lnTo>
                  <a:cubicBezTo>
                    <a:pt x="6" y="22"/>
                    <a:pt x="0" y="17"/>
                    <a:pt x="0" y="11"/>
                  </a:cubicBezTo>
                  <a:cubicBezTo>
                    <a:pt x="0" y="5"/>
                    <a:pt x="6" y="0"/>
                    <a:pt x="15" y="0"/>
                  </a:cubicBezTo>
                  <a:lnTo>
                    <a:pt x="190" y="0"/>
                  </a:lnTo>
                  <a:cubicBezTo>
                    <a:pt x="198" y="0"/>
                    <a:pt x="205" y="5"/>
                    <a:pt x="205" y="11"/>
                  </a:cubicBezTo>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498" name="Google Shape;1498;p74"/>
            <p:cNvSpPr/>
            <p:nvPr/>
          </p:nvSpPr>
          <p:spPr>
            <a:xfrm>
              <a:off x="12024030" y="4034575"/>
              <a:ext cx="43944" cy="43944"/>
            </a:xfrm>
            <a:custGeom>
              <a:rect b="b" l="l" r="r" t="t"/>
              <a:pathLst>
                <a:path extrusionOk="0" h="35" w="35">
                  <a:moveTo>
                    <a:pt x="0" y="17"/>
                  </a:moveTo>
                  <a:lnTo>
                    <a:pt x="0" y="17"/>
                  </a:lnTo>
                  <a:cubicBezTo>
                    <a:pt x="0" y="8"/>
                    <a:pt x="8" y="0"/>
                    <a:pt x="18" y="0"/>
                  </a:cubicBezTo>
                  <a:cubicBezTo>
                    <a:pt x="27" y="0"/>
                    <a:pt x="34" y="8"/>
                    <a:pt x="34" y="17"/>
                  </a:cubicBezTo>
                  <a:cubicBezTo>
                    <a:pt x="34" y="26"/>
                    <a:pt x="27" y="34"/>
                    <a:pt x="18" y="34"/>
                  </a:cubicBezTo>
                  <a:cubicBezTo>
                    <a:pt x="8" y="34"/>
                    <a:pt x="0" y="26"/>
                    <a:pt x="0" y="17"/>
                  </a:cubicBezTo>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499" name="Google Shape;1499;p74"/>
            <p:cNvSpPr/>
            <p:nvPr/>
          </p:nvSpPr>
          <p:spPr>
            <a:xfrm>
              <a:off x="12172347" y="3946690"/>
              <a:ext cx="32958" cy="38453"/>
            </a:xfrm>
            <a:custGeom>
              <a:rect b="b" l="l" r="r" t="t"/>
              <a:pathLst>
                <a:path extrusionOk="0" h="29" w="28">
                  <a:moveTo>
                    <a:pt x="0" y="14"/>
                  </a:moveTo>
                  <a:lnTo>
                    <a:pt x="0" y="14"/>
                  </a:lnTo>
                  <a:cubicBezTo>
                    <a:pt x="0" y="6"/>
                    <a:pt x="6" y="0"/>
                    <a:pt x="14" y="0"/>
                  </a:cubicBezTo>
                  <a:cubicBezTo>
                    <a:pt x="22" y="0"/>
                    <a:pt x="27" y="6"/>
                    <a:pt x="27" y="14"/>
                  </a:cubicBezTo>
                  <a:cubicBezTo>
                    <a:pt x="27" y="22"/>
                    <a:pt x="22" y="28"/>
                    <a:pt x="14" y="28"/>
                  </a:cubicBezTo>
                  <a:cubicBezTo>
                    <a:pt x="6" y="28"/>
                    <a:pt x="0" y="22"/>
                    <a:pt x="0" y="14"/>
                  </a:cubicBezTo>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500" name="Google Shape;1500;p74"/>
            <p:cNvSpPr/>
            <p:nvPr/>
          </p:nvSpPr>
          <p:spPr>
            <a:xfrm>
              <a:off x="12078960" y="6517432"/>
              <a:ext cx="219722" cy="225217"/>
            </a:xfrm>
            <a:custGeom>
              <a:rect b="b" l="l" r="r" t="t"/>
              <a:pathLst>
                <a:path extrusionOk="0" h="180" w="178">
                  <a:moveTo>
                    <a:pt x="89" y="179"/>
                  </a:moveTo>
                  <a:lnTo>
                    <a:pt x="89" y="179"/>
                  </a:lnTo>
                  <a:cubicBezTo>
                    <a:pt x="40" y="179"/>
                    <a:pt x="0" y="139"/>
                    <a:pt x="0" y="90"/>
                  </a:cubicBezTo>
                  <a:cubicBezTo>
                    <a:pt x="0" y="41"/>
                    <a:pt x="40" y="0"/>
                    <a:pt x="89" y="0"/>
                  </a:cubicBezTo>
                  <a:cubicBezTo>
                    <a:pt x="137" y="0"/>
                    <a:pt x="177" y="41"/>
                    <a:pt x="177" y="90"/>
                  </a:cubicBezTo>
                  <a:cubicBezTo>
                    <a:pt x="177" y="139"/>
                    <a:pt x="137" y="179"/>
                    <a:pt x="89" y="179"/>
                  </a:cubicBezTo>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501" name="Google Shape;1501;p74"/>
            <p:cNvSpPr/>
            <p:nvPr/>
          </p:nvSpPr>
          <p:spPr>
            <a:xfrm>
              <a:off x="12073472" y="6511940"/>
              <a:ext cx="230708" cy="236199"/>
            </a:xfrm>
            <a:custGeom>
              <a:rect b="b" l="l" r="r" t="t"/>
              <a:pathLst>
                <a:path extrusionOk="0" h="188" w="186">
                  <a:moveTo>
                    <a:pt x="93" y="0"/>
                  </a:moveTo>
                  <a:lnTo>
                    <a:pt x="93" y="0"/>
                  </a:lnTo>
                  <a:cubicBezTo>
                    <a:pt x="42" y="0"/>
                    <a:pt x="0" y="43"/>
                    <a:pt x="0" y="94"/>
                  </a:cubicBezTo>
                  <a:cubicBezTo>
                    <a:pt x="0" y="145"/>
                    <a:pt x="42" y="187"/>
                    <a:pt x="93" y="187"/>
                  </a:cubicBezTo>
                  <a:cubicBezTo>
                    <a:pt x="144" y="187"/>
                    <a:pt x="185" y="145"/>
                    <a:pt x="185" y="94"/>
                  </a:cubicBezTo>
                  <a:cubicBezTo>
                    <a:pt x="185" y="43"/>
                    <a:pt x="144" y="0"/>
                    <a:pt x="93" y="0"/>
                  </a:cubicBezTo>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502" name="Google Shape;1502;p74"/>
            <p:cNvSpPr/>
            <p:nvPr/>
          </p:nvSpPr>
          <p:spPr>
            <a:xfrm>
              <a:off x="11524164" y="4215847"/>
              <a:ext cx="1312837" cy="2241164"/>
            </a:xfrm>
            <a:custGeom>
              <a:rect b="b" l="l" r="r" t="t"/>
              <a:pathLst>
                <a:path extrusionOk="0" h="1801" w="1055">
                  <a:moveTo>
                    <a:pt x="1054" y="1800"/>
                  </a:moveTo>
                  <a:lnTo>
                    <a:pt x="0" y="1800"/>
                  </a:lnTo>
                  <a:lnTo>
                    <a:pt x="0" y="0"/>
                  </a:lnTo>
                  <a:lnTo>
                    <a:pt x="1054" y="0"/>
                  </a:lnTo>
                  <a:lnTo>
                    <a:pt x="1054" y="1800"/>
                  </a:lnTo>
                </a:path>
              </a:pathLst>
            </a:custGeom>
            <a:solidFill>
              <a:srgbClr val="DCF6F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503" name="Google Shape;1503;p74"/>
            <p:cNvSpPr/>
            <p:nvPr/>
          </p:nvSpPr>
          <p:spPr>
            <a:xfrm>
              <a:off x="11595572" y="5446289"/>
              <a:ext cx="109861" cy="109861"/>
            </a:xfrm>
            <a:custGeom>
              <a:rect b="b" l="l" r="r" t="t"/>
              <a:pathLst>
                <a:path extrusionOk="0" h="87" w="87">
                  <a:moveTo>
                    <a:pt x="86" y="44"/>
                  </a:moveTo>
                  <a:lnTo>
                    <a:pt x="86" y="44"/>
                  </a:lnTo>
                  <a:cubicBezTo>
                    <a:pt x="86" y="68"/>
                    <a:pt x="67" y="86"/>
                    <a:pt x="43" y="86"/>
                  </a:cubicBezTo>
                  <a:cubicBezTo>
                    <a:pt x="19" y="86"/>
                    <a:pt x="0" y="68"/>
                    <a:pt x="0" y="44"/>
                  </a:cubicBezTo>
                  <a:cubicBezTo>
                    <a:pt x="0" y="20"/>
                    <a:pt x="19" y="0"/>
                    <a:pt x="43" y="0"/>
                  </a:cubicBezTo>
                  <a:cubicBezTo>
                    <a:pt x="67" y="0"/>
                    <a:pt x="86" y="20"/>
                    <a:pt x="86" y="44"/>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504" name="Google Shape;1504;p74"/>
            <p:cNvSpPr/>
            <p:nvPr/>
          </p:nvSpPr>
          <p:spPr>
            <a:xfrm>
              <a:off x="11595572" y="4342185"/>
              <a:ext cx="109861" cy="109861"/>
            </a:xfrm>
            <a:custGeom>
              <a:rect b="b" l="l" r="r" t="t"/>
              <a:pathLst>
                <a:path extrusionOk="0" h="87" w="87">
                  <a:moveTo>
                    <a:pt x="86" y="43"/>
                  </a:moveTo>
                  <a:lnTo>
                    <a:pt x="86" y="43"/>
                  </a:lnTo>
                  <a:cubicBezTo>
                    <a:pt x="86" y="66"/>
                    <a:pt x="67" y="86"/>
                    <a:pt x="43" y="86"/>
                  </a:cubicBezTo>
                  <a:cubicBezTo>
                    <a:pt x="19" y="86"/>
                    <a:pt x="0" y="66"/>
                    <a:pt x="0" y="43"/>
                  </a:cubicBezTo>
                  <a:cubicBezTo>
                    <a:pt x="0" y="19"/>
                    <a:pt x="19" y="0"/>
                    <a:pt x="43" y="0"/>
                  </a:cubicBezTo>
                  <a:cubicBezTo>
                    <a:pt x="67" y="0"/>
                    <a:pt x="86" y="19"/>
                    <a:pt x="86" y="43"/>
                  </a:cubicBezTo>
                </a:path>
              </a:pathLst>
            </a:custGeom>
            <a:solidFill>
              <a:srgbClr val="2CB7A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505" name="Google Shape;1505;p74"/>
            <p:cNvSpPr/>
            <p:nvPr/>
          </p:nvSpPr>
          <p:spPr>
            <a:xfrm>
              <a:off x="11601067" y="4594866"/>
              <a:ext cx="1164526" cy="747053"/>
            </a:xfrm>
            <a:custGeom>
              <a:rect b="b" l="l" r="r" t="t"/>
              <a:pathLst>
                <a:path extrusionOk="0" h="599" w="933">
                  <a:moveTo>
                    <a:pt x="932" y="598"/>
                  </a:moveTo>
                  <a:lnTo>
                    <a:pt x="0" y="598"/>
                  </a:lnTo>
                  <a:lnTo>
                    <a:pt x="0" y="0"/>
                  </a:lnTo>
                  <a:lnTo>
                    <a:pt x="932" y="0"/>
                  </a:lnTo>
                  <a:lnTo>
                    <a:pt x="932" y="598"/>
                  </a:lnTo>
                </a:path>
              </a:pathLst>
            </a:custGeom>
            <a:solidFill>
              <a:srgbClr val="9AE6E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506" name="Google Shape;1506;p74"/>
            <p:cNvSpPr/>
            <p:nvPr/>
          </p:nvSpPr>
          <p:spPr>
            <a:xfrm>
              <a:off x="11595572" y="5781363"/>
              <a:ext cx="109861" cy="109861"/>
            </a:xfrm>
            <a:custGeom>
              <a:rect b="b" l="l" r="r" t="t"/>
              <a:pathLst>
                <a:path extrusionOk="0" h="88" w="87">
                  <a:moveTo>
                    <a:pt x="86" y="44"/>
                  </a:moveTo>
                  <a:lnTo>
                    <a:pt x="86" y="44"/>
                  </a:lnTo>
                  <a:cubicBezTo>
                    <a:pt x="86" y="68"/>
                    <a:pt x="67" y="87"/>
                    <a:pt x="43" y="87"/>
                  </a:cubicBezTo>
                  <a:cubicBezTo>
                    <a:pt x="19" y="87"/>
                    <a:pt x="0" y="68"/>
                    <a:pt x="0" y="44"/>
                  </a:cubicBezTo>
                  <a:cubicBezTo>
                    <a:pt x="0" y="20"/>
                    <a:pt x="19" y="0"/>
                    <a:pt x="43" y="0"/>
                  </a:cubicBezTo>
                  <a:cubicBezTo>
                    <a:pt x="67" y="0"/>
                    <a:pt x="86" y="20"/>
                    <a:pt x="86" y="44"/>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507" name="Google Shape;1507;p74"/>
            <p:cNvSpPr/>
            <p:nvPr/>
          </p:nvSpPr>
          <p:spPr>
            <a:xfrm>
              <a:off x="11743886" y="5797848"/>
              <a:ext cx="1032694" cy="76903"/>
            </a:xfrm>
            <a:custGeom>
              <a:rect b="b" l="l" r="r" t="t"/>
              <a:pathLst>
                <a:path extrusionOk="0" h="63" w="827">
                  <a:moveTo>
                    <a:pt x="794" y="0"/>
                  </a:moveTo>
                  <a:lnTo>
                    <a:pt x="31" y="0"/>
                  </a:lnTo>
                  <a:cubicBezTo>
                    <a:pt x="14" y="0"/>
                    <a:pt x="0" y="15"/>
                    <a:pt x="0" y="32"/>
                  </a:cubicBezTo>
                  <a:cubicBezTo>
                    <a:pt x="0" y="48"/>
                    <a:pt x="14" y="62"/>
                    <a:pt x="31" y="62"/>
                  </a:cubicBezTo>
                  <a:lnTo>
                    <a:pt x="794" y="62"/>
                  </a:lnTo>
                  <a:cubicBezTo>
                    <a:pt x="811" y="62"/>
                    <a:pt x="826" y="48"/>
                    <a:pt x="826" y="32"/>
                  </a:cubicBezTo>
                  <a:cubicBezTo>
                    <a:pt x="826" y="15"/>
                    <a:pt x="811" y="0"/>
                    <a:pt x="794" y="0"/>
                  </a:cubicBezTo>
                </a:path>
              </a:pathLst>
            </a:custGeom>
            <a:solidFill>
              <a:srgbClr val="9AE6E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508" name="Google Shape;1508;p74"/>
            <p:cNvSpPr/>
            <p:nvPr/>
          </p:nvSpPr>
          <p:spPr>
            <a:xfrm>
              <a:off x="11595576" y="5611084"/>
              <a:ext cx="1181008" cy="76903"/>
            </a:xfrm>
            <a:custGeom>
              <a:rect b="b" l="l" r="r" t="t"/>
              <a:pathLst>
                <a:path extrusionOk="0" h="62" w="946">
                  <a:moveTo>
                    <a:pt x="913" y="0"/>
                  </a:moveTo>
                  <a:lnTo>
                    <a:pt x="31" y="0"/>
                  </a:lnTo>
                  <a:cubicBezTo>
                    <a:pt x="13" y="0"/>
                    <a:pt x="0" y="13"/>
                    <a:pt x="0" y="30"/>
                  </a:cubicBezTo>
                  <a:cubicBezTo>
                    <a:pt x="0" y="48"/>
                    <a:pt x="13" y="61"/>
                    <a:pt x="31" y="61"/>
                  </a:cubicBezTo>
                  <a:lnTo>
                    <a:pt x="913" y="61"/>
                  </a:lnTo>
                  <a:cubicBezTo>
                    <a:pt x="930" y="61"/>
                    <a:pt x="945" y="48"/>
                    <a:pt x="945" y="30"/>
                  </a:cubicBezTo>
                  <a:cubicBezTo>
                    <a:pt x="945" y="13"/>
                    <a:pt x="930" y="0"/>
                    <a:pt x="913" y="0"/>
                  </a:cubicBezTo>
                </a:path>
              </a:pathLst>
            </a:custGeom>
            <a:solidFill>
              <a:srgbClr val="9AE6E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509" name="Google Shape;1509;p74"/>
            <p:cNvSpPr/>
            <p:nvPr/>
          </p:nvSpPr>
          <p:spPr>
            <a:xfrm>
              <a:off x="11743886" y="5462770"/>
              <a:ext cx="1032694" cy="76903"/>
            </a:xfrm>
            <a:custGeom>
              <a:rect b="b" l="l" r="r" t="t"/>
              <a:pathLst>
                <a:path extrusionOk="0" h="62" w="827">
                  <a:moveTo>
                    <a:pt x="794" y="0"/>
                  </a:moveTo>
                  <a:lnTo>
                    <a:pt x="31" y="0"/>
                  </a:lnTo>
                  <a:cubicBezTo>
                    <a:pt x="14" y="0"/>
                    <a:pt x="0" y="14"/>
                    <a:pt x="0" y="31"/>
                  </a:cubicBezTo>
                  <a:cubicBezTo>
                    <a:pt x="0" y="48"/>
                    <a:pt x="14" y="61"/>
                    <a:pt x="31" y="61"/>
                  </a:cubicBezTo>
                  <a:lnTo>
                    <a:pt x="794" y="61"/>
                  </a:lnTo>
                  <a:cubicBezTo>
                    <a:pt x="811" y="61"/>
                    <a:pt x="826" y="48"/>
                    <a:pt x="826" y="31"/>
                  </a:cubicBezTo>
                  <a:cubicBezTo>
                    <a:pt x="826" y="14"/>
                    <a:pt x="811" y="0"/>
                    <a:pt x="794" y="0"/>
                  </a:cubicBezTo>
                </a:path>
              </a:pathLst>
            </a:custGeom>
            <a:solidFill>
              <a:srgbClr val="9AE6E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510" name="Google Shape;1510;p74"/>
            <p:cNvSpPr/>
            <p:nvPr/>
          </p:nvSpPr>
          <p:spPr>
            <a:xfrm>
              <a:off x="11743886" y="4358670"/>
              <a:ext cx="1032694" cy="76903"/>
            </a:xfrm>
            <a:custGeom>
              <a:rect b="b" l="l" r="r" t="t"/>
              <a:pathLst>
                <a:path extrusionOk="0" h="62" w="827">
                  <a:moveTo>
                    <a:pt x="794" y="0"/>
                  </a:moveTo>
                  <a:lnTo>
                    <a:pt x="31" y="0"/>
                  </a:lnTo>
                  <a:cubicBezTo>
                    <a:pt x="14" y="0"/>
                    <a:pt x="0" y="13"/>
                    <a:pt x="0" y="31"/>
                  </a:cubicBezTo>
                  <a:cubicBezTo>
                    <a:pt x="0" y="48"/>
                    <a:pt x="14" y="61"/>
                    <a:pt x="31" y="61"/>
                  </a:cubicBezTo>
                  <a:lnTo>
                    <a:pt x="794" y="61"/>
                  </a:lnTo>
                  <a:cubicBezTo>
                    <a:pt x="811" y="61"/>
                    <a:pt x="826" y="48"/>
                    <a:pt x="826" y="31"/>
                  </a:cubicBezTo>
                  <a:cubicBezTo>
                    <a:pt x="826" y="13"/>
                    <a:pt x="811" y="0"/>
                    <a:pt x="794" y="0"/>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grpSp>
      <p:cxnSp>
        <p:nvCxnSpPr>
          <p:cNvPr id="1511" name="Google Shape;1511;p74"/>
          <p:cNvCxnSpPr/>
          <p:nvPr/>
        </p:nvCxnSpPr>
        <p:spPr>
          <a:xfrm>
            <a:off x="7381230" y="4842521"/>
            <a:ext cx="1917600" cy="0"/>
          </a:xfrm>
          <a:prstGeom prst="straightConnector1">
            <a:avLst/>
          </a:prstGeom>
          <a:noFill/>
          <a:ln cap="flat" cmpd="sng" w="63500">
            <a:solidFill>
              <a:srgbClr val="233048"/>
            </a:solidFill>
            <a:prstDash val="solid"/>
            <a:miter lim="800000"/>
            <a:headEnd len="med" w="med" type="none"/>
            <a:tailEnd len="med" w="med" type="none"/>
          </a:ln>
        </p:spPr>
      </p:cxnSp>
      <p:sp>
        <p:nvSpPr>
          <p:cNvPr id="1512" name="Google Shape;1512;p74"/>
          <p:cNvSpPr/>
          <p:nvPr/>
        </p:nvSpPr>
        <p:spPr>
          <a:xfrm flipH="1" rot="10800000">
            <a:off x="3853568" y="3919120"/>
            <a:ext cx="3504009" cy="2055376"/>
          </a:xfrm>
          <a:custGeom>
            <a:rect b="b" l="l" r="r" t="t"/>
            <a:pathLst>
              <a:path extrusionOk="0" h="1444904" w="1444952">
                <a:moveTo>
                  <a:pt x="722477" y="0"/>
                </a:moveTo>
                <a:lnTo>
                  <a:pt x="0" y="1444904"/>
                </a:lnTo>
                <a:lnTo>
                  <a:pt x="1444952" y="1444904"/>
                </a:lnTo>
                <a:lnTo>
                  <a:pt x="722477" y="0"/>
                </a:ln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513" name="Google Shape;1513;p74"/>
          <p:cNvSpPr/>
          <p:nvPr/>
        </p:nvSpPr>
        <p:spPr>
          <a:xfrm>
            <a:off x="5224262" y="4658633"/>
            <a:ext cx="763532" cy="576772"/>
          </a:xfrm>
          <a:custGeom>
            <a:rect b="b" l="l" r="r" t="t"/>
            <a:pathLst>
              <a:path extrusionOk="0" h="465" w="614">
                <a:moveTo>
                  <a:pt x="220" y="464"/>
                </a:moveTo>
                <a:lnTo>
                  <a:pt x="0" y="245"/>
                </a:lnTo>
                <a:lnTo>
                  <a:pt x="69" y="175"/>
                </a:lnTo>
                <a:lnTo>
                  <a:pt x="220" y="325"/>
                </a:lnTo>
                <a:lnTo>
                  <a:pt x="544" y="0"/>
                </a:lnTo>
                <a:lnTo>
                  <a:pt x="613" y="70"/>
                </a:lnTo>
                <a:lnTo>
                  <a:pt x="220" y="464"/>
                </a:lnTo>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514" name="Google Shape;1514;p74"/>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Results</a:t>
            </a:r>
            <a:endParaRPr/>
          </a:p>
        </p:txBody>
      </p:sp>
      <p:grpSp>
        <p:nvGrpSpPr>
          <p:cNvPr id="1515" name="Google Shape;1515;p74"/>
          <p:cNvGrpSpPr/>
          <p:nvPr/>
        </p:nvGrpSpPr>
        <p:grpSpPr>
          <a:xfrm>
            <a:off x="11610389" y="4141310"/>
            <a:ext cx="1156862" cy="830680"/>
            <a:chOff x="13834228" y="3998060"/>
            <a:chExt cx="8885268" cy="7896195"/>
          </a:xfrm>
        </p:grpSpPr>
        <p:grpSp>
          <p:nvGrpSpPr>
            <p:cNvPr id="1516" name="Google Shape;1516;p74"/>
            <p:cNvGrpSpPr/>
            <p:nvPr/>
          </p:nvGrpSpPr>
          <p:grpSpPr>
            <a:xfrm>
              <a:off x="13834228" y="3998060"/>
              <a:ext cx="8885268" cy="7896195"/>
              <a:chOff x="2654808" y="3191256"/>
              <a:chExt cx="9066600" cy="8881110"/>
            </a:xfrm>
          </p:grpSpPr>
          <p:cxnSp>
            <p:nvCxnSpPr>
              <p:cNvPr id="1517" name="Google Shape;1517;p74"/>
              <p:cNvCxnSpPr/>
              <p:nvPr/>
            </p:nvCxnSpPr>
            <p:spPr>
              <a:xfrm>
                <a:off x="2654808" y="3191256"/>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cxnSp>
            <p:nvCxnSpPr>
              <p:cNvPr id="1518" name="Google Shape;1518;p74"/>
              <p:cNvCxnSpPr/>
              <p:nvPr/>
            </p:nvCxnSpPr>
            <p:spPr>
              <a:xfrm>
                <a:off x="2654808" y="4671441"/>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cxnSp>
            <p:nvCxnSpPr>
              <p:cNvPr id="1519" name="Google Shape;1519;p74"/>
              <p:cNvCxnSpPr/>
              <p:nvPr/>
            </p:nvCxnSpPr>
            <p:spPr>
              <a:xfrm>
                <a:off x="2654808" y="6151626"/>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cxnSp>
            <p:nvCxnSpPr>
              <p:cNvPr id="1520" name="Google Shape;1520;p74"/>
              <p:cNvCxnSpPr/>
              <p:nvPr/>
            </p:nvCxnSpPr>
            <p:spPr>
              <a:xfrm>
                <a:off x="2654808" y="7631811"/>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cxnSp>
            <p:nvCxnSpPr>
              <p:cNvPr id="1521" name="Google Shape;1521;p74"/>
              <p:cNvCxnSpPr/>
              <p:nvPr/>
            </p:nvCxnSpPr>
            <p:spPr>
              <a:xfrm>
                <a:off x="2654808" y="9111996"/>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cxnSp>
            <p:nvCxnSpPr>
              <p:cNvPr id="1522" name="Google Shape;1522;p74"/>
              <p:cNvCxnSpPr/>
              <p:nvPr/>
            </p:nvCxnSpPr>
            <p:spPr>
              <a:xfrm>
                <a:off x="2654808" y="10592181"/>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cxnSp>
            <p:nvCxnSpPr>
              <p:cNvPr id="1523" name="Google Shape;1523;p74"/>
              <p:cNvCxnSpPr/>
              <p:nvPr/>
            </p:nvCxnSpPr>
            <p:spPr>
              <a:xfrm>
                <a:off x="2654808" y="12072366"/>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grpSp>
        <p:sp>
          <p:nvSpPr>
            <p:cNvPr id="1524" name="Google Shape;1524;p74"/>
            <p:cNvSpPr/>
            <p:nvPr/>
          </p:nvSpPr>
          <p:spPr>
            <a:xfrm>
              <a:off x="14425613" y="5313946"/>
              <a:ext cx="592800" cy="65748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1525" name="Google Shape;1525;p74"/>
            <p:cNvSpPr/>
            <p:nvPr/>
          </p:nvSpPr>
          <p:spPr>
            <a:xfrm>
              <a:off x="15018541" y="6629931"/>
              <a:ext cx="592800" cy="5259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1526" name="Google Shape;1526;p74"/>
            <p:cNvSpPr/>
            <p:nvPr/>
          </p:nvSpPr>
          <p:spPr>
            <a:xfrm>
              <a:off x="15611469" y="8610605"/>
              <a:ext cx="592800" cy="327810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1527" name="Google Shape;1527;p74"/>
            <p:cNvSpPr/>
            <p:nvPr/>
          </p:nvSpPr>
          <p:spPr>
            <a:xfrm>
              <a:off x="17386465" y="6629930"/>
              <a:ext cx="592800" cy="5259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1528" name="Google Shape;1528;p74"/>
            <p:cNvSpPr/>
            <p:nvPr/>
          </p:nvSpPr>
          <p:spPr>
            <a:xfrm>
              <a:off x="17979393" y="8610605"/>
              <a:ext cx="592800" cy="32781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1529" name="Google Shape;1529;p74"/>
            <p:cNvSpPr/>
            <p:nvPr/>
          </p:nvSpPr>
          <p:spPr>
            <a:xfrm>
              <a:off x="18572321" y="5319026"/>
              <a:ext cx="592800" cy="656970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1530" name="Google Shape;1530;p74"/>
            <p:cNvSpPr/>
            <p:nvPr/>
          </p:nvSpPr>
          <p:spPr>
            <a:xfrm>
              <a:off x="20348101" y="7950999"/>
              <a:ext cx="592800" cy="39378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1531" name="Google Shape;1531;p74"/>
            <p:cNvSpPr/>
            <p:nvPr/>
          </p:nvSpPr>
          <p:spPr>
            <a:xfrm>
              <a:off x="20941029" y="7284731"/>
              <a:ext cx="592800" cy="46041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1532" name="Google Shape;1532;p74"/>
            <p:cNvSpPr/>
            <p:nvPr/>
          </p:nvSpPr>
          <p:spPr>
            <a:xfrm>
              <a:off x="21535163" y="6629932"/>
              <a:ext cx="592800" cy="525900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gr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6" name="Shape 1536"/>
        <p:cNvGrpSpPr/>
        <p:nvPr/>
      </p:nvGrpSpPr>
      <p:grpSpPr>
        <a:xfrm>
          <a:off x="0" y="0"/>
          <a:ext cx="0" cy="0"/>
          <a:chOff x="0" y="0"/>
          <a:chExt cx="0" cy="0"/>
        </a:xfrm>
      </p:grpSpPr>
      <p:sp>
        <p:nvSpPr>
          <p:cNvPr id="1537" name="Google Shape;1537;p75"/>
          <p:cNvSpPr/>
          <p:nvPr/>
        </p:nvSpPr>
        <p:spPr>
          <a:xfrm rot="-5400000">
            <a:off x="-1227080" y="8425634"/>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nvGrpSpPr>
          <p:cNvPr id="1538" name="Google Shape;1538;p75"/>
          <p:cNvGrpSpPr/>
          <p:nvPr/>
        </p:nvGrpSpPr>
        <p:grpSpPr>
          <a:xfrm>
            <a:off x="2347416" y="6515100"/>
            <a:ext cx="1685741" cy="5062987"/>
            <a:chOff x="2347416" y="6515100"/>
            <a:chExt cx="1685741" cy="5062987"/>
          </a:xfrm>
        </p:grpSpPr>
        <p:sp>
          <p:nvSpPr>
            <p:cNvPr id="1539" name="Google Shape;1539;p75"/>
            <p:cNvSpPr/>
            <p:nvPr/>
          </p:nvSpPr>
          <p:spPr>
            <a:xfrm>
              <a:off x="2347416" y="6515100"/>
              <a:ext cx="1685741" cy="5062987"/>
            </a:xfrm>
            <a:custGeom>
              <a:rect b="b" l="l" r="r" t="t"/>
              <a:pathLst>
                <a:path extrusionOk="0" h="5062987" w="1685741">
                  <a:moveTo>
                    <a:pt x="608055" y="0"/>
                  </a:moveTo>
                  <a:cubicBezTo>
                    <a:pt x="410751" y="40821"/>
                    <a:pt x="213448" y="81643"/>
                    <a:pt x="134527" y="816429"/>
                  </a:cubicBezTo>
                  <a:cubicBezTo>
                    <a:pt x="55606" y="1551215"/>
                    <a:pt x="-124009" y="3703864"/>
                    <a:pt x="134527" y="4408714"/>
                  </a:cubicBezTo>
                  <a:cubicBezTo>
                    <a:pt x="393063" y="5113564"/>
                    <a:pt x="881381" y="5086705"/>
                    <a:pt x="1685741" y="5045529"/>
                  </a:cubicBezTo>
                </a:path>
              </a:pathLst>
            </a:custGeom>
            <a:noFill/>
            <a:ln cap="rnd" cmpd="sng" w="5080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Montserrat Light"/>
                <a:ea typeface="Montserrat Light"/>
                <a:cs typeface="Montserrat Light"/>
                <a:sym typeface="Montserrat Light"/>
              </a:endParaRPr>
            </a:p>
          </p:txBody>
        </p:sp>
        <p:sp>
          <p:nvSpPr>
            <p:cNvPr id="1540" name="Google Shape;1540;p75"/>
            <p:cNvSpPr/>
            <p:nvPr/>
          </p:nvSpPr>
          <p:spPr>
            <a:xfrm flipH="1">
              <a:off x="2349026" y="9614798"/>
              <a:ext cx="1640012" cy="1181044"/>
            </a:xfrm>
            <a:custGeom>
              <a:rect b="b" l="l" r="r" t="t"/>
              <a:pathLst>
                <a:path extrusionOk="0" h="1181044" w="1640012">
                  <a:moveTo>
                    <a:pt x="1640012" y="0"/>
                  </a:moveTo>
                  <a:cubicBezTo>
                    <a:pt x="1491374" y="781749"/>
                    <a:pt x="1460304" y="812154"/>
                    <a:pt x="1186969" y="978519"/>
                  </a:cubicBezTo>
                  <a:cubicBezTo>
                    <a:pt x="913634" y="1144884"/>
                    <a:pt x="107448" y="1003988"/>
                    <a:pt x="0" y="998191"/>
                  </a:cubicBezTo>
                  <a:cubicBezTo>
                    <a:pt x="0" y="998191"/>
                    <a:pt x="55418" y="1179472"/>
                    <a:pt x="45133" y="1181044"/>
                  </a:cubicBezTo>
                </a:path>
              </a:pathLst>
            </a:custGeom>
            <a:noFill/>
            <a:ln cap="rnd" cmpd="sng" w="5080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541" name="Google Shape;1541;p75"/>
            <p:cNvSpPr/>
            <p:nvPr/>
          </p:nvSpPr>
          <p:spPr>
            <a:xfrm flipH="1">
              <a:off x="3791078" y="10545702"/>
              <a:ext cx="197962" cy="45119"/>
            </a:xfrm>
            <a:custGeom>
              <a:rect b="b" l="l" r="r" t="t"/>
              <a:pathLst>
                <a:path extrusionOk="0" h="45119" w="197962">
                  <a:moveTo>
                    <a:pt x="197962" y="0"/>
                  </a:moveTo>
                  <a:cubicBezTo>
                    <a:pt x="197962" y="0"/>
                    <a:pt x="57728" y="18093"/>
                    <a:pt x="0" y="45119"/>
                  </a:cubicBezTo>
                </a:path>
              </a:pathLst>
            </a:custGeom>
            <a:noFill/>
            <a:ln cap="rnd" cmpd="sng" w="5080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542" name="Google Shape;1542;p75"/>
            <p:cNvSpPr/>
            <p:nvPr/>
          </p:nvSpPr>
          <p:spPr>
            <a:xfrm flipH="1">
              <a:off x="2390593" y="8426593"/>
              <a:ext cx="1594112" cy="1380774"/>
            </a:xfrm>
            <a:custGeom>
              <a:rect b="b" l="l" r="r" t="t"/>
              <a:pathLst>
                <a:path extrusionOk="0" h="1380774" w="1594112">
                  <a:moveTo>
                    <a:pt x="1594112" y="0"/>
                  </a:moveTo>
                  <a:cubicBezTo>
                    <a:pt x="1445474" y="781749"/>
                    <a:pt x="1386876" y="1102467"/>
                    <a:pt x="1121191" y="1306510"/>
                  </a:cubicBezTo>
                  <a:cubicBezTo>
                    <a:pt x="855506" y="1510553"/>
                    <a:pt x="107448" y="1230058"/>
                    <a:pt x="0" y="1224261"/>
                  </a:cubicBezTo>
                  <a:lnTo>
                    <a:pt x="103322" y="1373864"/>
                  </a:lnTo>
                </a:path>
              </a:pathLst>
            </a:custGeom>
            <a:noFill/>
            <a:ln cap="rnd" cmpd="sng" w="5080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543" name="Google Shape;1543;p75"/>
            <p:cNvSpPr/>
            <p:nvPr/>
          </p:nvSpPr>
          <p:spPr>
            <a:xfrm flipH="1">
              <a:off x="3793243" y="9582656"/>
              <a:ext cx="197962" cy="45119"/>
            </a:xfrm>
            <a:custGeom>
              <a:rect b="b" l="l" r="r" t="t"/>
              <a:pathLst>
                <a:path extrusionOk="0" h="45119" w="197962">
                  <a:moveTo>
                    <a:pt x="197962" y="0"/>
                  </a:moveTo>
                  <a:cubicBezTo>
                    <a:pt x="197962" y="0"/>
                    <a:pt x="57728" y="18093"/>
                    <a:pt x="0" y="45119"/>
                  </a:cubicBezTo>
                </a:path>
              </a:pathLst>
            </a:custGeom>
            <a:noFill/>
            <a:ln cap="rnd" cmpd="sng" w="5080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sp>
        <p:nvSpPr>
          <p:cNvPr id="1544" name="Google Shape;1544;p75"/>
          <p:cNvSpPr/>
          <p:nvPr/>
        </p:nvSpPr>
        <p:spPr>
          <a:xfrm rot="5400000">
            <a:off x="10098782" y="-4457791"/>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545" name="Google Shape;1545;p75"/>
          <p:cNvSpPr/>
          <p:nvPr/>
        </p:nvSpPr>
        <p:spPr>
          <a:xfrm>
            <a:off x="4425988" y="9341711"/>
            <a:ext cx="390005" cy="296624"/>
          </a:xfrm>
          <a:custGeom>
            <a:rect b="b" l="l" r="r" t="t"/>
            <a:pathLst>
              <a:path extrusionOk="0" h="238" w="315">
                <a:moveTo>
                  <a:pt x="112" y="237"/>
                </a:moveTo>
                <a:lnTo>
                  <a:pt x="0" y="125"/>
                </a:lnTo>
                <a:lnTo>
                  <a:pt x="35" y="89"/>
                </a:lnTo>
                <a:lnTo>
                  <a:pt x="112" y="166"/>
                </a:lnTo>
                <a:lnTo>
                  <a:pt x="278" y="0"/>
                </a:lnTo>
                <a:lnTo>
                  <a:pt x="314" y="36"/>
                </a:lnTo>
                <a:lnTo>
                  <a:pt x="112" y="237"/>
                </a:lnTo>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546" name="Google Shape;1546;p75"/>
          <p:cNvSpPr/>
          <p:nvPr/>
        </p:nvSpPr>
        <p:spPr>
          <a:xfrm>
            <a:off x="4425988" y="10760422"/>
            <a:ext cx="390005" cy="296624"/>
          </a:xfrm>
          <a:custGeom>
            <a:rect b="b" l="l" r="r" t="t"/>
            <a:pathLst>
              <a:path extrusionOk="0" h="238" w="315">
                <a:moveTo>
                  <a:pt x="112" y="237"/>
                </a:moveTo>
                <a:lnTo>
                  <a:pt x="0" y="125"/>
                </a:lnTo>
                <a:lnTo>
                  <a:pt x="35" y="89"/>
                </a:lnTo>
                <a:lnTo>
                  <a:pt x="112" y="166"/>
                </a:lnTo>
                <a:lnTo>
                  <a:pt x="278" y="0"/>
                </a:lnTo>
                <a:lnTo>
                  <a:pt x="314" y="36"/>
                </a:lnTo>
                <a:lnTo>
                  <a:pt x="112" y="237"/>
                </a:lnTo>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grpSp>
        <p:nvGrpSpPr>
          <p:cNvPr id="1547" name="Google Shape;1547;p75"/>
          <p:cNvGrpSpPr/>
          <p:nvPr/>
        </p:nvGrpSpPr>
        <p:grpSpPr>
          <a:xfrm flipH="1">
            <a:off x="20601940" y="6486184"/>
            <a:ext cx="1685741" cy="5062987"/>
            <a:chOff x="2347416" y="6515100"/>
            <a:chExt cx="1685741" cy="5062987"/>
          </a:xfrm>
        </p:grpSpPr>
        <p:sp>
          <p:nvSpPr>
            <p:cNvPr id="1548" name="Google Shape;1548;p75"/>
            <p:cNvSpPr/>
            <p:nvPr/>
          </p:nvSpPr>
          <p:spPr>
            <a:xfrm>
              <a:off x="2347416" y="6515100"/>
              <a:ext cx="1685741" cy="5062987"/>
            </a:xfrm>
            <a:custGeom>
              <a:rect b="b" l="l" r="r" t="t"/>
              <a:pathLst>
                <a:path extrusionOk="0" h="5062987" w="1685741">
                  <a:moveTo>
                    <a:pt x="608055" y="0"/>
                  </a:moveTo>
                  <a:cubicBezTo>
                    <a:pt x="410751" y="40821"/>
                    <a:pt x="213448" y="81643"/>
                    <a:pt x="134527" y="816429"/>
                  </a:cubicBezTo>
                  <a:cubicBezTo>
                    <a:pt x="55606" y="1551215"/>
                    <a:pt x="-124009" y="3703864"/>
                    <a:pt x="134527" y="4408714"/>
                  </a:cubicBezTo>
                  <a:cubicBezTo>
                    <a:pt x="393063" y="5113564"/>
                    <a:pt x="881381" y="5086705"/>
                    <a:pt x="1685741" y="5045529"/>
                  </a:cubicBezTo>
                </a:path>
              </a:pathLst>
            </a:custGeom>
            <a:noFill/>
            <a:ln cap="rnd" cmpd="sng" w="50800">
              <a:solidFill>
                <a:schemeClr val="accent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Montserrat Light"/>
                <a:ea typeface="Montserrat Light"/>
                <a:cs typeface="Montserrat Light"/>
                <a:sym typeface="Montserrat Light"/>
              </a:endParaRPr>
            </a:p>
          </p:txBody>
        </p:sp>
        <p:sp>
          <p:nvSpPr>
            <p:cNvPr id="1549" name="Google Shape;1549;p75"/>
            <p:cNvSpPr/>
            <p:nvPr/>
          </p:nvSpPr>
          <p:spPr>
            <a:xfrm flipH="1">
              <a:off x="2349026" y="9614798"/>
              <a:ext cx="1640012" cy="1181044"/>
            </a:xfrm>
            <a:custGeom>
              <a:rect b="b" l="l" r="r" t="t"/>
              <a:pathLst>
                <a:path extrusionOk="0" h="1181044" w="1640012">
                  <a:moveTo>
                    <a:pt x="1640012" y="0"/>
                  </a:moveTo>
                  <a:cubicBezTo>
                    <a:pt x="1491374" y="781749"/>
                    <a:pt x="1460304" y="812154"/>
                    <a:pt x="1186969" y="978519"/>
                  </a:cubicBezTo>
                  <a:cubicBezTo>
                    <a:pt x="913634" y="1144884"/>
                    <a:pt x="107448" y="1003988"/>
                    <a:pt x="0" y="998191"/>
                  </a:cubicBezTo>
                  <a:cubicBezTo>
                    <a:pt x="0" y="998191"/>
                    <a:pt x="55418" y="1179472"/>
                    <a:pt x="45133" y="1181044"/>
                  </a:cubicBezTo>
                </a:path>
              </a:pathLst>
            </a:custGeom>
            <a:noFill/>
            <a:ln cap="rnd" cmpd="sng" w="50800">
              <a:solidFill>
                <a:schemeClr val="accent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lt1"/>
                </a:solidFill>
                <a:latin typeface="Montserrat Light"/>
                <a:ea typeface="Montserrat Light"/>
                <a:cs typeface="Montserrat Light"/>
                <a:sym typeface="Montserrat Light"/>
              </a:endParaRPr>
            </a:p>
          </p:txBody>
        </p:sp>
        <p:sp>
          <p:nvSpPr>
            <p:cNvPr id="1550" name="Google Shape;1550;p75"/>
            <p:cNvSpPr/>
            <p:nvPr/>
          </p:nvSpPr>
          <p:spPr>
            <a:xfrm flipH="1">
              <a:off x="3791078" y="10545702"/>
              <a:ext cx="197962" cy="45119"/>
            </a:xfrm>
            <a:custGeom>
              <a:rect b="b" l="l" r="r" t="t"/>
              <a:pathLst>
                <a:path extrusionOk="0" h="45119" w="197962">
                  <a:moveTo>
                    <a:pt x="197962" y="0"/>
                  </a:moveTo>
                  <a:cubicBezTo>
                    <a:pt x="197962" y="0"/>
                    <a:pt x="57728" y="18093"/>
                    <a:pt x="0" y="45119"/>
                  </a:cubicBezTo>
                </a:path>
              </a:pathLst>
            </a:custGeom>
            <a:noFill/>
            <a:ln cap="rnd" cmpd="sng" w="50800">
              <a:solidFill>
                <a:schemeClr val="accent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lt1"/>
                </a:solidFill>
                <a:latin typeface="Montserrat Light"/>
                <a:ea typeface="Montserrat Light"/>
                <a:cs typeface="Montserrat Light"/>
                <a:sym typeface="Montserrat Light"/>
              </a:endParaRPr>
            </a:p>
          </p:txBody>
        </p:sp>
        <p:sp>
          <p:nvSpPr>
            <p:cNvPr id="1551" name="Google Shape;1551;p75"/>
            <p:cNvSpPr/>
            <p:nvPr/>
          </p:nvSpPr>
          <p:spPr>
            <a:xfrm flipH="1">
              <a:off x="2390593" y="8426593"/>
              <a:ext cx="1594112" cy="1380774"/>
            </a:xfrm>
            <a:custGeom>
              <a:rect b="b" l="l" r="r" t="t"/>
              <a:pathLst>
                <a:path extrusionOk="0" h="1380774" w="1594112">
                  <a:moveTo>
                    <a:pt x="1594112" y="0"/>
                  </a:moveTo>
                  <a:cubicBezTo>
                    <a:pt x="1445474" y="781749"/>
                    <a:pt x="1386876" y="1102467"/>
                    <a:pt x="1121191" y="1306510"/>
                  </a:cubicBezTo>
                  <a:cubicBezTo>
                    <a:pt x="855506" y="1510553"/>
                    <a:pt x="107448" y="1230058"/>
                    <a:pt x="0" y="1224261"/>
                  </a:cubicBezTo>
                  <a:lnTo>
                    <a:pt x="103322" y="1373864"/>
                  </a:lnTo>
                </a:path>
              </a:pathLst>
            </a:custGeom>
            <a:noFill/>
            <a:ln cap="rnd" cmpd="sng" w="50800">
              <a:solidFill>
                <a:schemeClr val="accent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lt1"/>
                </a:solidFill>
                <a:latin typeface="Montserrat Light"/>
                <a:ea typeface="Montserrat Light"/>
                <a:cs typeface="Montserrat Light"/>
                <a:sym typeface="Montserrat Light"/>
              </a:endParaRPr>
            </a:p>
          </p:txBody>
        </p:sp>
        <p:sp>
          <p:nvSpPr>
            <p:cNvPr id="1552" name="Google Shape;1552;p75"/>
            <p:cNvSpPr/>
            <p:nvPr/>
          </p:nvSpPr>
          <p:spPr>
            <a:xfrm flipH="1">
              <a:off x="3793243" y="9582656"/>
              <a:ext cx="197962" cy="45119"/>
            </a:xfrm>
            <a:custGeom>
              <a:rect b="b" l="l" r="r" t="t"/>
              <a:pathLst>
                <a:path extrusionOk="0" h="45119" w="197962">
                  <a:moveTo>
                    <a:pt x="197962" y="0"/>
                  </a:moveTo>
                  <a:cubicBezTo>
                    <a:pt x="197962" y="0"/>
                    <a:pt x="57728" y="18093"/>
                    <a:pt x="0" y="45119"/>
                  </a:cubicBezTo>
                </a:path>
              </a:pathLst>
            </a:custGeom>
            <a:noFill/>
            <a:ln cap="rnd" cmpd="sng" w="50800">
              <a:solidFill>
                <a:schemeClr val="accent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lt1"/>
                </a:solidFill>
                <a:latin typeface="Montserrat Light"/>
                <a:ea typeface="Montserrat Light"/>
                <a:cs typeface="Montserrat Light"/>
                <a:sym typeface="Montserrat Light"/>
              </a:endParaRPr>
            </a:p>
          </p:txBody>
        </p:sp>
      </p:grpSp>
      <p:sp>
        <p:nvSpPr>
          <p:cNvPr id="1553" name="Google Shape;1553;p75"/>
          <p:cNvSpPr txBox="1"/>
          <p:nvPr/>
        </p:nvSpPr>
        <p:spPr>
          <a:xfrm>
            <a:off x="2757672" y="6044538"/>
            <a:ext cx="5696700" cy="831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chemeClr val="accent5"/>
                </a:solidFill>
                <a:latin typeface="Playfair Display"/>
                <a:ea typeface="Playfair Display"/>
                <a:cs typeface="Playfair Display"/>
                <a:sym typeface="Playfair Display"/>
              </a:rPr>
              <a:t>What worked</a:t>
            </a:r>
            <a:endParaRPr/>
          </a:p>
        </p:txBody>
      </p:sp>
      <p:sp>
        <p:nvSpPr>
          <p:cNvPr id="1554" name="Google Shape;1554;p75"/>
          <p:cNvSpPr txBox="1"/>
          <p:nvPr/>
        </p:nvSpPr>
        <p:spPr>
          <a:xfrm flipH="1">
            <a:off x="15923279" y="6044538"/>
            <a:ext cx="5696700" cy="831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chemeClr val="accent3"/>
                </a:solidFill>
                <a:latin typeface="Playfair Display"/>
                <a:ea typeface="Playfair Display"/>
                <a:cs typeface="Playfair Display"/>
                <a:sym typeface="Playfair Display"/>
              </a:rPr>
              <a:t>What didn’t work</a:t>
            </a:r>
            <a:endParaRPr/>
          </a:p>
        </p:txBody>
      </p:sp>
      <p:sp>
        <p:nvSpPr>
          <p:cNvPr id="1555" name="Google Shape;1555;p75"/>
          <p:cNvSpPr txBox="1"/>
          <p:nvPr/>
        </p:nvSpPr>
        <p:spPr>
          <a:xfrm>
            <a:off x="4911714" y="10320744"/>
            <a:ext cx="6400800" cy="1767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Most do reach out to close friends in everyday life to watch shows to some extent</a:t>
            </a:r>
            <a:endParaRPr>
              <a:solidFill>
                <a:schemeClr val="lt1"/>
              </a:solidFill>
            </a:endParaRPr>
          </a:p>
        </p:txBody>
      </p:sp>
      <p:sp>
        <p:nvSpPr>
          <p:cNvPr id="1556" name="Google Shape;1556;p75"/>
          <p:cNvSpPr txBox="1"/>
          <p:nvPr/>
        </p:nvSpPr>
        <p:spPr>
          <a:xfrm>
            <a:off x="4911725" y="8909975"/>
            <a:ext cx="8283600" cy="11760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Most felt comfortable reaching out to friends to schedule watch session</a:t>
            </a:r>
            <a:endParaRPr sz="3200">
              <a:solidFill>
                <a:schemeClr val="lt1"/>
              </a:solidFill>
              <a:latin typeface="Montserrat Light"/>
              <a:ea typeface="Montserrat Light"/>
              <a:cs typeface="Montserrat Light"/>
              <a:sym typeface="Montserrat Light"/>
            </a:endParaRPr>
          </a:p>
        </p:txBody>
      </p:sp>
      <p:sp>
        <p:nvSpPr>
          <p:cNvPr id="1557" name="Google Shape;1557;p75"/>
          <p:cNvSpPr/>
          <p:nvPr/>
        </p:nvSpPr>
        <p:spPr>
          <a:xfrm flipH="1">
            <a:off x="19686671" y="10085608"/>
            <a:ext cx="274652" cy="274652"/>
          </a:xfrm>
          <a:custGeom>
            <a:rect b="b" l="l" r="r" t="t"/>
            <a:pathLst>
              <a:path extrusionOk="0" h="220" w="220">
                <a:moveTo>
                  <a:pt x="219" y="36"/>
                </a:moveTo>
                <a:lnTo>
                  <a:pt x="183" y="0"/>
                </a:lnTo>
                <a:lnTo>
                  <a:pt x="109" y="74"/>
                </a:lnTo>
                <a:lnTo>
                  <a:pt x="35" y="0"/>
                </a:lnTo>
                <a:lnTo>
                  <a:pt x="0" y="36"/>
                </a:lnTo>
                <a:lnTo>
                  <a:pt x="74" y="110"/>
                </a:lnTo>
                <a:lnTo>
                  <a:pt x="0" y="184"/>
                </a:lnTo>
                <a:lnTo>
                  <a:pt x="35" y="219"/>
                </a:lnTo>
                <a:lnTo>
                  <a:pt x="109" y="146"/>
                </a:lnTo>
                <a:lnTo>
                  <a:pt x="183" y="219"/>
                </a:lnTo>
                <a:lnTo>
                  <a:pt x="219" y="184"/>
                </a:lnTo>
                <a:lnTo>
                  <a:pt x="144" y="110"/>
                </a:lnTo>
                <a:lnTo>
                  <a:pt x="219" y="36"/>
                </a:lnTo>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558" name="Google Shape;1558;p75"/>
          <p:cNvSpPr/>
          <p:nvPr/>
        </p:nvSpPr>
        <p:spPr>
          <a:xfrm rot="10800000">
            <a:off x="18170810" y="-561151"/>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559" name="Google Shape;1559;p75"/>
          <p:cNvSpPr/>
          <p:nvPr/>
        </p:nvSpPr>
        <p:spPr>
          <a:xfrm>
            <a:off x="19703848" y="1149687"/>
            <a:ext cx="4083552" cy="1134659"/>
          </a:xfrm>
          <a:custGeom>
            <a:rect b="b" l="l" r="r" t="t"/>
            <a:pathLst>
              <a:path extrusionOk="0" h="1134659" w="4083552">
                <a:moveTo>
                  <a:pt x="4083553" y="21372"/>
                </a:moveTo>
                <a:cubicBezTo>
                  <a:pt x="4026719" y="6821"/>
                  <a:pt x="3969247" y="-663"/>
                  <a:pt x="3910502" y="46"/>
                </a:cubicBezTo>
                <a:cubicBezTo>
                  <a:pt x="3662795" y="3041"/>
                  <a:pt x="3436857" y="137432"/>
                  <a:pt x="3228523" y="256345"/>
                </a:cubicBezTo>
                <a:cubicBezTo>
                  <a:pt x="3007464" y="382515"/>
                  <a:pt x="2780166" y="518096"/>
                  <a:pt x="2523966" y="556977"/>
                </a:cubicBezTo>
                <a:cubicBezTo>
                  <a:pt x="2228622" y="601803"/>
                  <a:pt x="1934580" y="530748"/>
                  <a:pt x="1646720" y="471494"/>
                </a:cubicBezTo>
                <a:cubicBezTo>
                  <a:pt x="1351661" y="410757"/>
                  <a:pt x="1059912" y="371686"/>
                  <a:pt x="764786" y="453551"/>
                </a:cubicBezTo>
                <a:cubicBezTo>
                  <a:pt x="498296" y="527469"/>
                  <a:pt x="254849" y="662530"/>
                  <a:pt x="0" y="766438"/>
                </a:cubicBezTo>
                <a:moveTo>
                  <a:pt x="4083553" y="389592"/>
                </a:moveTo>
                <a:cubicBezTo>
                  <a:pt x="4026719" y="375031"/>
                  <a:pt x="3969247" y="367548"/>
                  <a:pt x="3910502" y="368266"/>
                </a:cubicBezTo>
                <a:cubicBezTo>
                  <a:pt x="3662795" y="371261"/>
                  <a:pt x="3436857" y="505652"/>
                  <a:pt x="3228523" y="624555"/>
                </a:cubicBezTo>
                <a:cubicBezTo>
                  <a:pt x="3007464" y="750735"/>
                  <a:pt x="2780166" y="886315"/>
                  <a:pt x="2523966" y="925198"/>
                </a:cubicBezTo>
                <a:cubicBezTo>
                  <a:pt x="2228622" y="970023"/>
                  <a:pt x="1934580" y="898967"/>
                  <a:pt x="1646720" y="839714"/>
                </a:cubicBezTo>
                <a:cubicBezTo>
                  <a:pt x="1351661" y="778977"/>
                  <a:pt x="1059912" y="739906"/>
                  <a:pt x="764786" y="821761"/>
                </a:cubicBezTo>
                <a:cubicBezTo>
                  <a:pt x="498296" y="895679"/>
                  <a:pt x="254849" y="1030751"/>
                  <a:pt x="0" y="1134659"/>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560" name="Google Shape;1560;p75"/>
          <p:cNvSpPr/>
          <p:nvPr/>
        </p:nvSpPr>
        <p:spPr>
          <a:xfrm rot="10800000">
            <a:off x="-11160422" y="-13308597"/>
            <a:ext cx="15378657" cy="18499410"/>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561" name="Google Shape;1561;p75"/>
          <p:cNvSpPr/>
          <p:nvPr/>
        </p:nvSpPr>
        <p:spPr>
          <a:xfrm>
            <a:off x="10208354" y="2837542"/>
            <a:ext cx="3959700" cy="4046598"/>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rgbClr val="2330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nvGrpSpPr>
          <p:cNvPr id="1562" name="Google Shape;1562;p75"/>
          <p:cNvGrpSpPr/>
          <p:nvPr/>
        </p:nvGrpSpPr>
        <p:grpSpPr>
          <a:xfrm>
            <a:off x="11480222" y="3370381"/>
            <a:ext cx="1417205" cy="2944273"/>
            <a:chOff x="11480223" y="3864292"/>
            <a:chExt cx="1417205" cy="2944273"/>
          </a:xfrm>
        </p:grpSpPr>
        <p:sp>
          <p:nvSpPr>
            <p:cNvPr id="1563" name="Google Shape;1563;p75"/>
            <p:cNvSpPr/>
            <p:nvPr/>
          </p:nvSpPr>
          <p:spPr>
            <a:xfrm>
              <a:off x="11480223" y="3864292"/>
              <a:ext cx="1417205" cy="2944273"/>
            </a:xfrm>
            <a:custGeom>
              <a:rect b="b" l="l" r="r" t="t"/>
              <a:pathLst>
                <a:path extrusionOk="0" h="2364" w="1138">
                  <a:moveTo>
                    <a:pt x="1042" y="0"/>
                  </a:moveTo>
                  <a:lnTo>
                    <a:pt x="95" y="0"/>
                  </a:lnTo>
                  <a:cubicBezTo>
                    <a:pt x="42" y="0"/>
                    <a:pt x="0" y="42"/>
                    <a:pt x="0" y="95"/>
                  </a:cubicBezTo>
                  <a:lnTo>
                    <a:pt x="0" y="2267"/>
                  </a:lnTo>
                  <a:cubicBezTo>
                    <a:pt x="0" y="2320"/>
                    <a:pt x="42" y="2363"/>
                    <a:pt x="95" y="2363"/>
                  </a:cubicBezTo>
                  <a:lnTo>
                    <a:pt x="1042" y="2363"/>
                  </a:lnTo>
                  <a:cubicBezTo>
                    <a:pt x="1095" y="2363"/>
                    <a:pt x="1137" y="2320"/>
                    <a:pt x="1137" y="2267"/>
                  </a:cubicBezTo>
                  <a:lnTo>
                    <a:pt x="1137" y="95"/>
                  </a:lnTo>
                  <a:cubicBezTo>
                    <a:pt x="1137" y="42"/>
                    <a:pt x="1095" y="0"/>
                    <a:pt x="1042" y="0"/>
                  </a:cubicBezTo>
                </a:path>
              </a:pathLst>
            </a:custGeom>
            <a:solidFill>
              <a:srgbClr val="767DD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564" name="Google Shape;1564;p75"/>
            <p:cNvSpPr/>
            <p:nvPr/>
          </p:nvSpPr>
          <p:spPr>
            <a:xfrm>
              <a:off x="12095441" y="4040073"/>
              <a:ext cx="258171" cy="27464"/>
            </a:xfrm>
            <a:custGeom>
              <a:rect b="b" l="l" r="r" t="t"/>
              <a:pathLst>
                <a:path extrusionOk="0" h="23" w="206">
                  <a:moveTo>
                    <a:pt x="205" y="11"/>
                  </a:moveTo>
                  <a:lnTo>
                    <a:pt x="205" y="11"/>
                  </a:lnTo>
                  <a:cubicBezTo>
                    <a:pt x="205" y="17"/>
                    <a:pt x="198" y="22"/>
                    <a:pt x="190" y="22"/>
                  </a:cubicBezTo>
                  <a:lnTo>
                    <a:pt x="15" y="22"/>
                  </a:lnTo>
                  <a:cubicBezTo>
                    <a:pt x="6" y="22"/>
                    <a:pt x="0" y="17"/>
                    <a:pt x="0" y="11"/>
                  </a:cubicBezTo>
                  <a:cubicBezTo>
                    <a:pt x="0" y="5"/>
                    <a:pt x="6" y="0"/>
                    <a:pt x="15" y="0"/>
                  </a:cubicBezTo>
                  <a:lnTo>
                    <a:pt x="190" y="0"/>
                  </a:lnTo>
                  <a:cubicBezTo>
                    <a:pt x="198" y="0"/>
                    <a:pt x="205" y="5"/>
                    <a:pt x="205" y="11"/>
                  </a:cubicBezTo>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565" name="Google Shape;1565;p75"/>
            <p:cNvSpPr/>
            <p:nvPr/>
          </p:nvSpPr>
          <p:spPr>
            <a:xfrm>
              <a:off x="12024030" y="4034575"/>
              <a:ext cx="43944" cy="43944"/>
            </a:xfrm>
            <a:custGeom>
              <a:rect b="b" l="l" r="r" t="t"/>
              <a:pathLst>
                <a:path extrusionOk="0" h="35" w="35">
                  <a:moveTo>
                    <a:pt x="0" y="17"/>
                  </a:moveTo>
                  <a:lnTo>
                    <a:pt x="0" y="17"/>
                  </a:lnTo>
                  <a:cubicBezTo>
                    <a:pt x="0" y="8"/>
                    <a:pt x="8" y="0"/>
                    <a:pt x="18" y="0"/>
                  </a:cubicBezTo>
                  <a:cubicBezTo>
                    <a:pt x="27" y="0"/>
                    <a:pt x="34" y="8"/>
                    <a:pt x="34" y="17"/>
                  </a:cubicBezTo>
                  <a:cubicBezTo>
                    <a:pt x="34" y="26"/>
                    <a:pt x="27" y="34"/>
                    <a:pt x="18" y="34"/>
                  </a:cubicBezTo>
                  <a:cubicBezTo>
                    <a:pt x="8" y="34"/>
                    <a:pt x="0" y="26"/>
                    <a:pt x="0" y="17"/>
                  </a:cubicBezTo>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566" name="Google Shape;1566;p75"/>
            <p:cNvSpPr/>
            <p:nvPr/>
          </p:nvSpPr>
          <p:spPr>
            <a:xfrm>
              <a:off x="12172347" y="3946690"/>
              <a:ext cx="32958" cy="38453"/>
            </a:xfrm>
            <a:custGeom>
              <a:rect b="b" l="l" r="r" t="t"/>
              <a:pathLst>
                <a:path extrusionOk="0" h="29" w="28">
                  <a:moveTo>
                    <a:pt x="0" y="14"/>
                  </a:moveTo>
                  <a:lnTo>
                    <a:pt x="0" y="14"/>
                  </a:lnTo>
                  <a:cubicBezTo>
                    <a:pt x="0" y="6"/>
                    <a:pt x="6" y="0"/>
                    <a:pt x="14" y="0"/>
                  </a:cubicBezTo>
                  <a:cubicBezTo>
                    <a:pt x="22" y="0"/>
                    <a:pt x="27" y="6"/>
                    <a:pt x="27" y="14"/>
                  </a:cubicBezTo>
                  <a:cubicBezTo>
                    <a:pt x="27" y="22"/>
                    <a:pt x="22" y="28"/>
                    <a:pt x="14" y="28"/>
                  </a:cubicBezTo>
                  <a:cubicBezTo>
                    <a:pt x="6" y="28"/>
                    <a:pt x="0" y="22"/>
                    <a:pt x="0" y="14"/>
                  </a:cubicBezTo>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567" name="Google Shape;1567;p75"/>
            <p:cNvSpPr/>
            <p:nvPr/>
          </p:nvSpPr>
          <p:spPr>
            <a:xfrm>
              <a:off x="12078960" y="6517432"/>
              <a:ext cx="219722" cy="225217"/>
            </a:xfrm>
            <a:custGeom>
              <a:rect b="b" l="l" r="r" t="t"/>
              <a:pathLst>
                <a:path extrusionOk="0" h="180" w="178">
                  <a:moveTo>
                    <a:pt x="89" y="179"/>
                  </a:moveTo>
                  <a:lnTo>
                    <a:pt x="89" y="179"/>
                  </a:lnTo>
                  <a:cubicBezTo>
                    <a:pt x="40" y="179"/>
                    <a:pt x="0" y="139"/>
                    <a:pt x="0" y="90"/>
                  </a:cubicBezTo>
                  <a:cubicBezTo>
                    <a:pt x="0" y="41"/>
                    <a:pt x="40" y="0"/>
                    <a:pt x="89" y="0"/>
                  </a:cubicBezTo>
                  <a:cubicBezTo>
                    <a:pt x="137" y="0"/>
                    <a:pt x="177" y="41"/>
                    <a:pt x="177" y="90"/>
                  </a:cubicBezTo>
                  <a:cubicBezTo>
                    <a:pt x="177" y="139"/>
                    <a:pt x="137" y="179"/>
                    <a:pt x="89" y="179"/>
                  </a:cubicBezTo>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568" name="Google Shape;1568;p75"/>
            <p:cNvSpPr/>
            <p:nvPr/>
          </p:nvSpPr>
          <p:spPr>
            <a:xfrm>
              <a:off x="12073472" y="6511940"/>
              <a:ext cx="230708" cy="236199"/>
            </a:xfrm>
            <a:custGeom>
              <a:rect b="b" l="l" r="r" t="t"/>
              <a:pathLst>
                <a:path extrusionOk="0" h="188" w="186">
                  <a:moveTo>
                    <a:pt x="93" y="0"/>
                  </a:moveTo>
                  <a:lnTo>
                    <a:pt x="93" y="0"/>
                  </a:lnTo>
                  <a:cubicBezTo>
                    <a:pt x="42" y="0"/>
                    <a:pt x="0" y="43"/>
                    <a:pt x="0" y="94"/>
                  </a:cubicBezTo>
                  <a:cubicBezTo>
                    <a:pt x="0" y="145"/>
                    <a:pt x="42" y="187"/>
                    <a:pt x="93" y="187"/>
                  </a:cubicBezTo>
                  <a:cubicBezTo>
                    <a:pt x="144" y="187"/>
                    <a:pt x="185" y="145"/>
                    <a:pt x="185" y="94"/>
                  </a:cubicBezTo>
                  <a:cubicBezTo>
                    <a:pt x="185" y="43"/>
                    <a:pt x="144" y="0"/>
                    <a:pt x="93" y="0"/>
                  </a:cubicBezTo>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569" name="Google Shape;1569;p75"/>
            <p:cNvSpPr/>
            <p:nvPr/>
          </p:nvSpPr>
          <p:spPr>
            <a:xfrm>
              <a:off x="11524164" y="4215847"/>
              <a:ext cx="1312837" cy="2241164"/>
            </a:xfrm>
            <a:custGeom>
              <a:rect b="b" l="l" r="r" t="t"/>
              <a:pathLst>
                <a:path extrusionOk="0" h="1801" w="1055">
                  <a:moveTo>
                    <a:pt x="1054" y="1800"/>
                  </a:moveTo>
                  <a:lnTo>
                    <a:pt x="0" y="1800"/>
                  </a:lnTo>
                  <a:lnTo>
                    <a:pt x="0" y="0"/>
                  </a:lnTo>
                  <a:lnTo>
                    <a:pt x="1054" y="0"/>
                  </a:lnTo>
                  <a:lnTo>
                    <a:pt x="1054" y="1800"/>
                  </a:lnTo>
                </a:path>
              </a:pathLst>
            </a:custGeom>
            <a:solidFill>
              <a:srgbClr val="DCF6F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570" name="Google Shape;1570;p75"/>
            <p:cNvSpPr/>
            <p:nvPr/>
          </p:nvSpPr>
          <p:spPr>
            <a:xfrm>
              <a:off x="11595572" y="5446289"/>
              <a:ext cx="109861" cy="109861"/>
            </a:xfrm>
            <a:custGeom>
              <a:rect b="b" l="l" r="r" t="t"/>
              <a:pathLst>
                <a:path extrusionOk="0" h="87" w="87">
                  <a:moveTo>
                    <a:pt x="86" y="44"/>
                  </a:moveTo>
                  <a:lnTo>
                    <a:pt x="86" y="44"/>
                  </a:lnTo>
                  <a:cubicBezTo>
                    <a:pt x="86" y="68"/>
                    <a:pt x="67" y="86"/>
                    <a:pt x="43" y="86"/>
                  </a:cubicBezTo>
                  <a:cubicBezTo>
                    <a:pt x="19" y="86"/>
                    <a:pt x="0" y="68"/>
                    <a:pt x="0" y="44"/>
                  </a:cubicBezTo>
                  <a:cubicBezTo>
                    <a:pt x="0" y="20"/>
                    <a:pt x="19" y="0"/>
                    <a:pt x="43" y="0"/>
                  </a:cubicBezTo>
                  <a:cubicBezTo>
                    <a:pt x="67" y="0"/>
                    <a:pt x="86" y="20"/>
                    <a:pt x="86" y="44"/>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571" name="Google Shape;1571;p75"/>
            <p:cNvSpPr/>
            <p:nvPr/>
          </p:nvSpPr>
          <p:spPr>
            <a:xfrm>
              <a:off x="11595572" y="4342185"/>
              <a:ext cx="109861" cy="109861"/>
            </a:xfrm>
            <a:custGeom>
              <a:rect b="b" l="l" r="r" t="t"/>
              <a:pathLst>
                <a:path extrusionOk="0" h="87" w="87">
                  <a:moveTo>
                    <a:pt x="86" y="43"/>
                  </a:moveTo>
                  <a:lnTo>
                    <a:pt x="86" y="43"/>
                  </a:lnTo>
                  <a:cubicBezTo>
                    <a:pt x="86" y="66"/>
                    <a:pt x="67" y="86"/>
                    <a:pt x="43" y="86"/>
                  </a:cubicBezTo>
                  <a:cubicBezTo>
                    <a:pt x="19" y="86"/>
                    <a:pt x="0" y="66"/>
                    <a:pt x="0" y="43"/>
                  </a:cubicBezTo>
                  <a:cubicBezTo>
                    <a:pt x="0" y="19"/>
                    <a:pt x="19" y="0"/>
                    <a:pt x="43" y="0"/>
                  </a:cubicBezTo>
                  <a:cubicBezTo>
                    <a:pt x="67" y="0"/>
                    <a:pt x="86" y="19"/>
                    <a:pt x="86" y="43"/>
                  </a:cubicBezTo>
                </a:path>
              </a:pathLst>
            </a:custGeom>
            <a:solidFill>
              <a:srgbClr val="2CB7A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572" name="Google Shape;1572;p75"/>
            <p:cNvSpPr/>
            <p:nvPr/>
          </p:nvSpPr>
          <p:spPr>
            <a:xfrm>
              <a:off x="11601067" y="4594866"/>
              <a:ext cx="1164526" cy="747053"/>
            </a:xfrm>
            <a:custGeom>
              <a:rect b="b" l="l" r="r" t="t"/>
              <a:pathLst>
                <a:path extrusionOk="0" h="599" w="933">
                  <a:moveTo>
                    <a:pt x="932" y="598"/>
                  </a:moveTo>
                  <a:lnTo>
                    <a:pt x="0" y="598"/>
                  </a:lnTo>
                  <a:lnTo>
                    <a:pt x="0" y="0"/>
                  </a:lnTo>
                  <a:lnTo>
                    <a:pt x="932" y="0"/>
                  </a:lnTo>
                  <a:lnTo>
                    <a:pt x="932" y="598"/>
                  </a:lnTo>
                </a:path>
              </a:pathLst>
            </a:custGeom>
            <a:solidFill>
              <a:srgbClr val="9AE6E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573" name="Google Shape;1573;p75"/>
            <p:cNvSpPr/>
            <p:nvPr/>
          </p:nvSpPr>
          <p:spPr>
            <a:xfrm>
              <a:off x="11595572" y="5781363"/>
              <a:ext cx="109861" cy="109861"/>
            </a:xfrm>
            <a:custGeom>
              <a:rect b="b" l="l" r="r" t="t"/>
              <a:pathLst>
                <a:path extrusionOk="0" h="88" w="87">
                  <a:moveTo>
                    <a:pt x="86" y="44"/>
                  </a:moveTo>
                  <a:lnTo>
                    <a:pt x="86" y="44"/>
                  </a:lnTo>
                  <a:cubicBezTo>
                    <a:pt x="86" y="68"/>
                    <a:pt x="67" y="87"/>
                    <a:pt x="43" y="87"/>
                  </a:cubicBezTo>
                  <a:cubicBezTo>
                    <a:pt x="19" y="87"/>
                    <a:pt x="0" y="68"/>
                    <a:pt x="0" y="44"/>
                  </a:cubicBezTo>
                  <a:cubicBezTo>
                    <a:pt x="0" y="20"/>
                    <a:pt x="19" y="0"/>
                    <a:pt x="43" y="0"/>
                  </a:cubicBezTo>
                  <a:cubicBezTo>
                    <a:pt x="67" y="0"/>
                    <a:pt x="86" y="20"/>
                    <a:pt x="86" y="44"/>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574" name="Google Shape;1574;p75"/>
            <p:cNvSpPr/>
            <p:nvPr/>
          </p:nvSpPr>
          <p:spPr>
            <a:xfrm>
              <a:off x="11743886" y="5797848"/>
              <a:ext cx="1032694" cy="76903"/>
            </a:xfrm>
            <a:custGeom>
              <a:rect b="b" l="l" r="r" t="t"/>
              <a:pathLst>
                <a:path extrusionOk="0" h="63" w="827">
                  <a:moveTo>
                    <a:pt x="794" y="0"/>
                  </a:moveTo>
                  <a:lnTo>
                    <a:pt x="31" y="0"/>
                  </a:lnTo>
                  <a:cubicBezTo>
                    <a:pt x="14" y="0"/>
                    <a:pt x="0" y="15"/>
                    <a:pt x="0" y="32"/>
                  </a:cubicBezTo>
                  <a:cubicBezTo>
                    <a:pt x="0" y="48"/>
                    <a:pt x="14" y="62"/>
                    <a:pt x="31" y="62"/>
                  </a:cubicBezTo>
                  <a:lnTo>
                    <a:pt x="794" y="62"/>
                  </a:lnTo>
                  <a:cubicBezTo>
                    <a:pt x="811" y="62"/>
                    <a:pt x="826" y="48"/>
                    <a:pt x="826" y="32"/>
                  </a:cubicBezTo>
                  <a:cubicBezTo>
                    <a:pt x="826" y="15"/>
                    <a:pt x="811" y="0"/>
                    <a:pt x="794" y="0"/>
                  </a:cubicBezTo>
                </a:path>
              </a:pathLst>
            </a:custGeom>
            <a:solidFill>
              <a:srgbClr val="9AE6E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575" name="Google Shape;1575;p75"/>
            <p:cNvSpPr/>
            <p:nvPr/>
          </p:nvSpPr>
          <p:spPr>
            <a:xfrm>
              <a:off x="11595576" y="5611084"/>
              <a:ext cx="1181008" cy="76903"/>
            </a:xfrm>
            <a:custGeom>
              <a:rect b="b" l="l" r="r" t="t"/>
              <a:pathLst>
                <a:path extrusionOk="0" h="62" w="946">
                  <a:moveTo>
                    <a:pt x="913" y="0"/>
                  </a:moveTo>
                  <a:lnTo>
                    <a:pt x="31" y="0"/>
                  </a:lnTo>
                  <a:cubicBezTo>
                    <a:pt x="13" y="0"/>
                    <a:pt x="0" y="13"/>
                    <a:pt x="0" y="30"/>
                  </a:cubicBezTo>
                  <a:cubicBezTo>
                    <a:pt x="0" y="48"/>
                    <a:pt x="13" y="61"/>
                    <a:pt x="31" y="61"/>
                  </a:cubicBezTo>
                  <a:lnTo>
                    <a:pt x="913" y="61"/>
                  </a:lnTo>
                  <a:cubicBezTo>
                    <a:pt x="930" y="61"/>
                    <a:pt x="945" y="48"/>
                    <a:pt x="945" y="30"/>
                  </a:cubicBezTo>
                  <a:cubicBezTo>
                    <a:pt x="945" y="13"/>
                    <a:pt x="930" y="0"/>
                    <a:pt x="913" y="0"/>
                  </a:cubicBezTo>
                </a:path>
              </a:pathLst>
            </a:custGeom>
            <a:solidFill>
              <a:srgbClr val="9AE6E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576" name="Google Shape;1576;p75"/>
            <p:cNvSpPr/>
            <p:nvPr/>
          </p:nvSpPr>
          <p:spPr>
            <a:xfrm>
              <a:off x="11743886" y="5462770"/>
              <a:ext cx="1032694" cy="76903"/>
            </a:xfrm>
            <a:custGeom>
              <a:rect b="b" l="l" r="r" t="t"/>
              <a:pathLst>
                <a:path extrusionOk="0" h="62" w="827">
                  <a:moveTo>
                    <a:pt x="794" y="0"/>
                  </a:moveTo>
                  <a:lnTo>
                    <a:pt x="31" y="0"/>
                  </a:lnTo>
                  <a:cubicBezTo>
                    <a:pt x="14" y="0"/>
                    <a:pt x="0" y="14"/>
                    <a:pt x="0" y="31"/>
                  </a:cubicBezTo>
                  <a:cubicBezTo>
                    <a:pt x="0" y="48"/>
                    <a:pt x="14" y="61"/>
                    <a:pt x="31" y="61"/>
                  </a:cubicBezTo>
                  <a:lnTo>
                    <a:pt x="794" y="61"/>
                  </a:lnTo>
                  <a:cubicBezTo>
                    <a:pt x="811" y="61"/>
                    <a:pt x="826" y="48"/>
                    <a:pt x="826" y="31"/>
                  </a:cubicBezTo>
                  <a:cubicBezTo>
                    <a:pt x="826" y="14"/>
                    <a:pt x="811" y="0"/>
                    <a:pt x="794" y="0"/>
                  </a:cubicBezTo>
                </a:path>
              </a:pathLst>
            </a:custGeom>
            <a:solidFill>
              <a:srgbClr val="9AE6E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577" name="Google Shape;1577;p75"/>
            <p:cNvSpPr/>
            <p:nvPr/>
          </p:nvSpPr>
          <p:spPr>
            <a:xfrm>
              <a:off x="11743886" y="4358670"/>
              <a:ext cx="1032694" cy="76903"/>
            </a:xfrm>
            <a:custGeom>
              <a:rect b="b" l="l" r="r" t="t"/>
              <a:pathLst>
                <a:path extrusionOk="0" h="62" w="827">
                  <a:moveTo>
                    <a:pt x="794" y="0"/>
                  </a:moveTo>
                  <a:lnTo>
                    <a:pt x="31" y="0"/>
                  </a:lnTo>
                  <a:cubicBezTo>
                    <a:pt x="14" y="0"/>
                    <a:pt x="0" y="13"/>
                    <a:pt x="0" y="31"/>
                  </a:cubicBezTo>
                  <a:cubicBezTo>
                    <a:pt x="0" y="48"/>
                    <a:pt x="14" y="61"/>
                    <a:pt x="31" y="61"/>
                  </a:cubicBezTo>
                  <a:lnTo>
                    <a:pt x="794" y="61"/>
                  </a:lnTo>
                  <a:cubicBezTo>
                    <a:pt x="811" y="61"/>
                    <a:pt x="826" y="48"/>
                    <a:pt x="826" y="31"/>
                  </a:cubicBezTo>
                  <a:cubicBezTo>
                    <a:pt x="826" y="13"/>
                    <a:pt x="811" y="0"/>
                    <a:pt x="794" y="0"/>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grpSp>
      <p:cxnSp>
        <p:nvCxnSpPr>
          <p:cNvPr id="1578" name="Google Shape;1578;p75"/>
          <p:cNvCxnSpPr/>
          <p:nvPr/>
        </p:nvCxnSpPr>
        <p:spPr>
          <a:xfrm rot="10800000">
            <a:off x="14414600" y="4842521"/>
            <a:ext cx="1917600" cy="0"/>
          </a:xfrm>
          <a:prstGeom prst="straightConnector1">
            <a:avLst/>
          </a:prstGeom>
          <a:noFill/>
          <a:ln cap="flat" cmpd="sng" w="63500">
            <a:solidFill>
              <a:srgbClr val="233048"/>
            </a:solidFill>
            <a:prstDash val="solid"/>
            <a:miter lim="800000"/>
            <a:headEnd len="med" w="med" type="none"/>
            <a:tailEnd len="med" w="med" type="none"/>
          </a:ln>
        </p:spPr>
      </p:cxnSp>
      <p:cxnSp>
        <p:nvCxnSpPr>
          <p:cNvPr id="1579" name="Google Shape;1579;p75"/>
          <p:cNvCxnSpPr/>
          <p:nvPr/>
        </p:nvCxnSpPr>
        <p:spPr>
          <a:xfrm>
            <a:off x="7381230" y="4842521"/>
            <a:ext cx="1917600" cy="0"/>
          </a:xfrm>
          <a:prstGeom prst="straightConnector1">
            <a:avLst/>
          </a:prstGeom>
          <a:noFill/>
          <a:ln cap="flat" cmpd="sng" w="63500">
            <a:solidFill>
              <a:srgbClr val="233048"/>
            </a:solidFill>
            <a:prstDash val="solid"/>
            <a:miter lim="800000"/>
            <a:headEnd len="med" w="med" type="none"/>
            <a:tailEnd len="med" w="med" type="none"/>
          </a:ln>
        </p:spPr>
      </p:cxnSp>
      <p:sp>
        <p:nvSpPr>
          <p:cNvPr id="1580" name="Google Shape;1580;p75"/>
          <p:cNvSpPr/>
          <p:nvPr/>
        </p:nvSpPr>
        <p:spPr>
          <a:xfrm rot="10800000">
            <a:off x="17020075" y="3919120"/>
            <a:ext cx="3504009" cy="2055376"/>
          </a:xfrm>
          <a:custGeom>
            <a:rect b="b" l="l" r="r" t="t"/>
            <a:pathLst>
              <a:path extrusionOk="0" h="1444904" w="1444952">
                <a:moveTo>
                  <a:pt x="722477" y="0"/>
                </a:moveTo>
                <a:lnTo>
                  <a:pt x="0" y="1444904"/>
                </a:lnTo>
                <a:lnTo>
                  <a:pt x="1444952" y="1444904"/>
                </a:lnTo>
                <a:lnTo>
                  <a:pt x="722477" y="0"/>
                </a:ln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581" name="Google Shape;1581;p75"/>
          <p:cNvSpPr/>
          <p:nvPr/>
        </p:nvSpPr>
        <p:spPr>
          <a:xfrm>
            <a:off x="18505211" y="4680606"/>
            <a:ext cx="532824" cy="532827"/>
          </a:xfrm>
          <a:custGeom>
            <a:rect b="b" l="l" r="r" t="t"/>
            <a:pathLst>
              <a:path extrusionOk="0" h="429" w="429">
                <a:moveTo>
                  <a:pt x="428" y="69"/>
                </a:moveTo>
                <a:lnTo>
                  <a:pt x="359" y="0"/>
                </a:lnTo>
                <a:lnTo>
                  <a:pt x="214" y="144"/>
                </a:lnTo>
                <a:lnTo>
                  <a:pt x="69" y="0"/>
                </a:lnTo>
                <a:lnTo>
                  <a:pt x="0" y="69"/>
                </a:lnTo>
                <a:lnTo>
                  <a:pt x="144" y="214"/>
                </a:lnTo>
                <a:lnTo>
                  <a:pt x="0" y="359"/>
                </a:lnTo>
                <a:lnTo>
                  <a:pt x="69" y="428"/>
                </a:lnTo>
                <a:lnTo>
                  <a:pt x="214" y="283"/>
                </a:lnTo>
                <a:lnTo>
                  <a:pt x="359" y="428"/>
                </a:lnTo>
                <a:lnTo>
                  <a:pt x="428" y="359"/>
                </a:lnTo>
                <a:lnTo>
                  <a:pt x="283" y="214"/>
                </a:lnTo>
                <a:lnTo>
                  <a:pt x="428" y="69"/>
                </a:lnTo>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582" name="Google Shape;1582;p75"/>
          <p:cNvSpPr/>
          <p:nvPr/>
        </p:nvSpPr>
        <p:spPr>
          <a:xfrm flipH="1" rot="10800000">
            <a:off x="3853568" y="3919120"/>
            <a:ext cx="3504009" cy="2055376"/>
          </a:xfrm>
          <a:custGeom>
            <a:rect b="b" l="l" r="r" t="t"/>
            <a:pathLst>
              <a:path extrusionOk="0" h="1444904" w="1444952">
                <a:moveTo>
                  <a:pt x="722477" y="0"/>
                </a:moveTo>
                <a:lnTo>
                  <a:pt x="0" y="1444904"/>
                </a:lnTo>
                <a:lnTo>
                  <a:pt x="1444952" y="1444904"/>
                </a:lnTo>
                <a:lnTo>
                  <a:pt x="722477" y="0"/>
                </a:ln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583" name="Google Shape;1583;p75"/>
          <p:cNvSpPr/>
          <p:nvPr/>
        </p:nvSpPr>
        <p:spPr>
          <a:xfrm>
            <a:off x="5224262" y="4658633"/>
            <a:ext cx="763532" cy="576772"/>
          </a:xfrm>
          <a:custGeom>
            <a:rect b="b" l="l" r="r" t="t"/>
            <a:pathLst>
              <a:path extrusionOk="0" h="465" w="614">
                <a:moveTo>
                  <a:pt x="220" y="464"/>
                </a:moveTo>
                <a:lnTo>
                  <a:pt x="0" y="245"/>
                </a:lnTo>
                <a:lnTo>
                  <a:pt x="69" y="175"/>
                </a:lnTo>
                <a:lnTo>
                  <a:pt x="220" y="325"/>
                </a:lnTo>
                <a:lnTo>
                  <a:pt x="544" y="0"/>
                </a:lnTo>
                <a:lnTo>
                  <a:pt x="613" y="70"/>
                </a:lnTo>
                <a:lnTo>
                  <a:pt x="220" y="464"/>
                </a:lnTo>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584" name="Google Shape;1584;p75"/>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Results</a:t>
            </a:r>
            <a:endParaRPr/>
          </a:p>
        </p:txBody>
      </p:sp>
      <p:sp>
        <p:nvSpPr>
          <p:cNvPr id="1585" name="Google Shape;1585;p75"/>
          <p:cNvSpPr txBox="1"/>
          <p:nvPr/>
        </p:nvSpPr>
        <p:spPr>
          <a:xfrm flipH="1">
            <a:off x="13241975" y="8915775"/>
            <a:ext cx="6400800" cy="2949000"/>
          </a:xfrm>
          <a:prstGeom prst="rect">
            <a:avLst/>
          </a:prstGeom>
          <a:noFill/>
          <a:ln>
            <a:noFill/>
          </a:ln>
        </p:spPr>
        <p:txBody>
          <a:bodyPr anchorCtr="0" anchor="t" bIns="45700" lIns="91425" spcFirstLastPara="1" rIns="91425" wrap="square" tIns="45700">
            <a:spAutoFit/>
          </a:bodyPr>
          <a:lstStyle/>
          <a:p>
            <a:pPr indent="0" lvl="0" marL="0" marR="0" rtl="0" algn="r">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People only chose people they were most comfortable with even though they may have wanted to reach out to someone else</a:t>
            </a:r>
            <a:endParaRPr>
              <a:solidFill>
                <a:schemeClr val="lt1"/>
              </a:solidFill>
            </a:endParaRPr>
          </a:p>
        </p:txBody>
      </p:sp>
      <p:grpSp>
        <p:nvGrpSpPr>
          <p:cNvPr id="1586" name="Google Shape;1586;p75"/>
          <p:cNvGrpSpPr/>
          <p:nvPr/>
        </p:nvGrpSpPr>
        <p:grpSpPr>
          <a:xfrm>
            <a:off x="11610389" y="4141310"/>
            <a:ext cx="1156862" cy="830680"/>
            <a:chOff x="13834228" y="3998060"/>
            <a:chExt cx="8885268" cy="7896195"/>
          </a:xfrm>
        </p:grpSpPr>
        <p:grpSp>
          <p:nvGrpSpPr>
            <p:cNvPr id="1587" name="Google Shape;1587;p75"/>
            <p:cNvGrpSpPr/>
            <p:nvPr/>
          </p:nvGrpSpPr>
          <p:grpSpPr>
            <a:xfrm>
              <a:off x="13834228" y="3998060"/>
              <a:ext cx="8885268" cy="7896195"/>
              <a:chOff x="2654808" y="3191256"/>
              <a:chExt cx="9066600" cy="8881110"/>
            </a:xfrm>
          </p:grpSpPr>
          <p:cxnSp>
            <p:nvCxnSpPr>
              <p:cNvPr id="1588" name="Google Shape;1588;p75"/>
              <p:cNvCxnSpPr/>
              <p:nvPr/>
            </p:nvCxnSpPr>
            <p:spPr>
              <a:xfrm>
                <a:off x="2654808" y="3191256"/>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cxnSp>
            <p:nvCxnSpPr>
              <p:cNvPr id="1589" name="Google Shape;1589;p75"/>
              <p:cNvCxnSpPr/>
              <p:nvPr/>
            </p:nvCxnSpPr>
            <p:spPr>
              <a:xfrm>
                <a:off x="2654808" y="4671441"/>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cxnSp>
            <p:nvCxnSpPr>
              <p:cNvPr id="1590" name="Google Shape;1590;p75"/>
              <p:cNvCxnSpPr/>
              <p:nvPr/>
            </p:nvCxnSpPr>
            <p:spPr>
              <a:xfrm>
                <a:off x="2654808" y="6151626"/>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cxnSp>
            <p:nvCxnSpPr>
              <p:cNvPr id="1591" name="Google Shape;1591;p75"/>
              <p:cNvCxnSpPr/>
              <p:nvPr/>
            </p:nvCxnSpPr>
            <p:spPr>
              <a:xfrm>
                <a:off x="2654808" y="7631811"/>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cxnSp>
            <p:nvCxnSpPr>
              <p:cNvPr id="1592" name="Google Shape;1592;p75"/>
              <p:cNvCxnSpPr/>
              <p:nvPr/>
            </p:nvCxnSpPr>
            <p:spPr>
              <a:xfrm>
                <a:off x="2654808" y="9111996"/>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cxnSp>
            <p:nvCxnSpPr>
              <p:cNvPr id="1593" name="Google Shape;1593;p75"/>
              <p:cNvCxnSpPr/>
              <p:nvPr/>
            </p:nvCxnSpPr>
            <p:spPr>
              <a:xfrm>
                <a:off x="2654808" y="10592181"/>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cxnSp>
            <p:nvCxnSpPr>
              <p:cNvPr id="1594" name="Google Shape;1594;p75"/>
              <p:cNvCxnSpPr/>
              <p:nvPr/>
            </p:nvCxnSpPr>
            <p:spPr>
              <a:xfrm>
                <a:off x="2654808" y="12072366"/>
                <a:ext cx="9066600" cy="0"/>
              </a:xfrm>
              <a:prstGeom prst="straightConnector1">
                <a:avLst/>
              </a:prstGeom>
              <a:noFill/>
              <a:ln cap="flat" cmpd="sng" w="38100">
                <a:solidFill>
                  <a:schemeClr val="accent6">
                    <a:alpha val="49800"/>
                  </a:schemeClr>
                </a:solidFill>
                <a:prstDash val="solid"/>
                <a:miter lim="800000"/>
                <a:headEnd len="sm" w="sm" type="none"/>
                <a:tailEnd len="sm" w="sm" type="none"/>
              </a:ln>
            </p:spPr>
          </p:cxnSp>
        </p:grpSp>
        <p:sp>
          <p:nvSpPr>
            <p:cNvPr id="1595" name="Google Shape;1595;p75"/>
            <p:cNvSpPr/>
            <p:nvPr/>
          </p:nvSpPr>
          <p:spPr>
            <a:xfrm>
              <a:off x="14425613" y="5313946"/>
              <a:ext cx="592800" cy="65748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1596" name="Google Shape;1596;p75"/>
            <p:cNvSpPr/>
            <p:nvPr/>
          </p:nvSpPr>
          <p:spPr>
            <a:xfrm>
              <a:off x="15018541" y="6629931"/>
              <a:ext cx="592800" cy="5259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1597" name="Google Shape;1597;p75"/>
            <p:cNvSpPr/>
            <p:nvPr/>
          </p:nvSpPr>
          <p:spPr>
            <a:xfrm>
              <a:off x="15611469" y="8610605"/>
              <a:ext cx="592800" cy="327810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1598" name="Google Shape;1598;p75"/>
            <p:cNvSpPr/>
            <p:nvPr/>
          </p:nvSpPr>
          <p:spPr>
            <a:xfrm>
              <a:off x="17386465" y="6629930"/>
              <a:ext cx="592800" cy="5259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1599" name="Google Shape;1599;p75"/>
            <p:cNvSpPr/>
            <p:nvPr/>
          </p:nvSpPr>
          <p:spPr>
            <a:xfrm>
              <a:off x="17979393" y="8610605"/>
              <a:ext cx="592800" cy="32781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1600" name="Google Shape;1600;p75"/>
            <p:cNvSpPr/>
            <p:nvPr/>
          </p:nvSpPr>
          <p:spPr>
            <a:xfrm>
              <a:off x="18572321" y="5319026"/>
              <a:ext cx="592800" cy="656970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1601" name="Google Shape;1601;p75"/>
            <p:cNvSpPr/>
            <p:nvPr/>
          </p:nvSpPr>
          <p:spPr>
            <a:xfrm>
              <a:off x="20348101" y="7950999"/>
              <a:ext cx="592800" cy="39378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1602" name="Google Shape;1602;p75"/>
            <p:cNvSpPr/>
            <p:nvPr/>
          </p:nvSpPr>
          <p:spPr>
            <a:xfrm>
              <a:off x="20941029" y="7284731"/>
              <a:ext cx="592800" cy="46041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sp>
          <p:nvSpPr>
            <p:cNvPr id="1603" name="Google Shape;1603;p75"/>
            <p:cNvSpPr/>
            <p:nvPr/>
          </p:nvSpPr>
          <p:spPr>
            <a:xfrm>
              <a:off x="21535163" y="6629932"/>
              <a:ext cx="592800" cy="525900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Montserrat Light"/>
                <a:ea typeface="Montserrat Light"/>
                <a:cs typeface="Montserrat Light"/>
                <a:sym typeface="Montserrat Light"/>
              </a:endParaRPr>
            </a:p>
          </p:txBody>
        </p:sp>
      </p:gr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7" name="Shape 1607"/>
        <p:cNvGrpSpPr/>
        <p:nvPr/>
      </p:nvGrpSpPr>
      <p:grpSpPr>
        <a:xfrm>
          <a:off x="0" y="0"/>
          <a:ext cx="0" cy="0"/>
          <a:chOff x="0" y="0"/>
          <a:chExt cx="0" cy="0"/>
        </a:xfrm>
      </p:grpSpPr>
      <p:sp>
        <p:nvSpPr>
          <p:cNvPr id="1608" name="Google Shape;1608;p76"/>
          <p:cNvSpPr/>
          <p:nvPr/>
        </p:nvSpPr>
        <p:spPr>
          <a:xfrm rot="10800000">
            <a:off x="10436837" y="5394892"/>
            <a:ext cx="18305106" cy="11715955"/>
          </a:xfrm>
          <a:custGeom>
            <a:rect b="b" l="l" r="r" t="t"/>
            <a:pathLst>
              <a:path extrusionOk="0" h="4283713" w="6692909">
                <a:moveTo>
                  <a:pt x="2456" y="4283714"/>
                </a:moveTo>
                <a:cubicBezTo>
                  <a:pt x="342395" y="4186208"/>
                  <a:pt x="511583" y="3648948"/>
                  <a:pt x="943680" y="3239095"/>
                </a:cubicBezTo>
                <a:cubicBezTo>
                  <a:pt x="1432062" y="2775867"/>
                  <a:pt x="2164987" y="2677734"/>
                  <a:pt x="3126974" y="2600791"/>
                </a:cubicBezTo>
                <a:cubicBezTo>
                  <a:pt x="4088962" y="2523857"/>
                  <a:pt x="3935987" y="2050329"/>
                  <a:pt x="4470029" y="1323402"/>
                </a:cubicBezTo>
                <a:cubicBezTo>
                  <a:pt x="5004071" y="596466"/>
                  <a:pt x="5141566" y="705185"/>
                  <a:pt x="5263647" y="567667"/>
                </a:cubicBezTo>
                <a:cubicBezTo>
                  <a:pt x="5385738" y="430149"/>
                  <a:pt x="6558709" y="154362"/>
                  <a:pt x="6558709" y="154362"/>
                </a:cubicBezTo>
                <a:lnTo>
                  <a:pt x="6692910" y="0"/>
                </a:lnTo>
                <a:lnTo>
                  <a:pt x="0" y="3833"/>
                </a:lnTo>
                <a:lnTo>
                  <a:pt x="2456" y="4283714"/>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accent1"/>
              </a:solidFill>
              <a:latin typeface="Montserrat Light"/>
              <a:ea typeface="Montserrat Light"/>
              <a:cs typeface="Montserrat Light"/>
              <a:sym typeface="Montserrat Light"/>
            </a:endParaRPr>
          </a:p>
        </p:txBody>
      </p:sp>
      <p:sp>
        <p:nvSpPr>
          <p:cNvPr id="1609" name="Google Shape;1609;p76"/>
          <p:cNvSpPr/>
          <p:nvPr/>
        </p:nvSpPr>
        <p:spPr>
          <a:xfrm rot="-7199224">
            <a:off x="19940903" y="-13651275"/>
            <a:ext cx="15377395" cy="18497891"/>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5">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nvGrpSpPr>
          <p:cNvPr id="1610" name="Google Shape;1610;p76"/>
          <p:cNvGrpSpPr/>
          <p:nvPr/>
        </p:nvGrpSpPr>
        <p:grpSpPr>
          <a:xfrm>
            <a:off x="16711066" y="599106"/>
            <a:ext cx="1461110" cy="1317528"/>
            <a:chOff x="13668051" y="2148234"/>
            <a:chExt cx="1461110" cy="1317528"/>
          </a:xfrm>
        </p:grpSpPr>
        <p:sp>
          <p:nvSpPr>
            <p:cNvPr id="1611" name="Google Shape;1611;p76"/>
            <p:cNvSpPr/>
            <p:nvPr/>
          </p:nvSpPr>
          <p:spPr>
            <a:xfrm>
              <a:off x="13668053" y="2148234"/>
              <a:ext cx="1461108" cy="1317528"/>
            </a:xfrm>
            <a:custGeom>
              <a:rect b="b" l="l" r="r" t="t"/>
              <a:pathLst>
                <a:path extrusionOk="0" h="1317528" w="1461108">
                  <a:moveTo>
                    <a:pt x="1461108" y="0"/>
                  </a:moveTo>
                  <a:cubicBezTo>
                    <a:pt x="1312470" y="781749"/>
                    <a:pt x="1279340" y="1253957"/>
                    <a:pt x="988187" y="1306510"/>
                  </a:cubicBezTo>
                  <a:cubicBezTo>
                    <a:pt x="550460" y="1385519"/>
                    <a:pt x="107448" y="1013927"/>
                    <a:pt x="0" y="1008130"/>
                  </a:cubicBezTo>
                  <a:cubicBezTo>
                    <a:pt x="0" y="1008130"/>
                    <a:pt x="55418" y="1189411"/>
                    <a:pt x="45133" y="1190983"/>
                  </a:cubicBezTo>
                </a:path>
              </a:pathLst>
            </a:custGeom>
            <a:noFill/>
            <a:ln cap="rnd" cmpd="sng" w="508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612" name="Google Shape;1612;p76"/>
            <p:cNvSpPr/>
            <p:nvPr/>
          </p:nvSpPr>
          <p:spPr>
            <a:xfrm>
              <a:off x="13668051" y="3089077"/>
              <a:ext cx="197962" cy="45119"/>
            </a:xfrm>
            <a:custGeom>
              <a:rect b="b" l="l" r="r" t="t"/>
              <a:pathLst>
                <a:path extrusionOk="0" h="45119" w="197962">
                  <a:moveTo>
                    <a:pt x="197962" y="0"/>
                  </a:moveTo>
                  <a:cubicBezTo>
                    <a:pt x="197962" y="0"/>
                    <a:pt x="57728" y="18093"/>
                    <a:pt x="0" y="45119"/>
                  </a:cubicBezTo>
                </a:path>
              </a:pathLst>
            </a:custGeom>
            <a:noFill/>
            <a:ln cap="rnd" cmpd="sng" w="508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sp>
        <p:nvSpPr>
          <p:cNvPr id="1613" name="Google Shape;1613;p76"/>
          <p:cNvSpPr/>
          <p:nvPr/>
        </p:nvSpPr>
        <p:spPr>
          <a:xfrm>
            <a:off x="1520825" y="997539"/>
            <a:ext cx="4083552" cy="1134659"/>
          </a:xfrm>
          <a:custGeom>
            <a:rect b="b" l="l" r="r" t="t"/>
            <a:pathLst>
              <a:path extrusionOk="0" h="1134659" w="4083552">
                <a:moveTo>
                  <a:pt x="4083553" y="21372"/>
                </a:moveTo>
                <a:cubicBezTo>
                  <a:pt x="4026719" y="6821"/>
                  <a:pt x="3969247" y="-663"/>
                  <a:pt x="3910502" y="46"/>
                </a:cubicBezTo>
                <a:cubicBezTo>
                  <a:pt x="3662795" y="3041"/>
                  <a:pt x="3436857" y="137432"/>
                  <a:pt x="3228523" y="256345"/>
                </a:cubicBezTo>
                <a:cubicBezTo>
                  <a:pt x="3007464" y="382515"/>
                  <a:pt x="2780166" y="518096"/>
                  <a:pt x="2523966" y="556977"/>
                </a:cubicBezTo>
                <a:cubicBezTo>
                  <a:pt x="2228622" y="601803"/>
                  <a:pt x="1934580" y="530748"/>
                  <a:pt x="1646720" y="471494"/>
                </a:cubicBezTo>
                <a:cubicBezTo>
                  <a:pt x="1351661" y="410757"/>
                  <a:pt x="1059912" y="371686"/>
                  <a:pt x="764786" y="453551"/>
                </a:cubicBezTo>
                <a:cubicBezTo>
                  <a:pt x="498296" y="527469"/>
                  <a:pt x="254849" y="662530"/>
                  <a:pt x="0" y="766438"/>
                </a:cubicBezTo>
                <a:moveTo>
                  <a:pt x="4083553" y="389592"/>
                </a:moveTo>
                <a:cubicBezTo>
                  <a:pt x="4026719" y="375031"/>
                  <a:pt x="3969247" y="367548"/>
                  <a:pt x="3910502" y="368266"/>
                </a:cubicBezTo>
                <a:cubicBezTo>
                  <a:pt x="3662795" y="371261"/>
                  <a:pt x="3436857" y="505652"/>
                  <a:pt x="3228523" y="624555"/>
                </a:cubicBezTo>
                <a:cubicBezTo>
                  <a:pt x="3007464" y="750735"/>
                  <a:pt x="2780166" y="886315"/>
                  <a:pt x="2523966" y="925198"/>
                </a:cubicBezTo>
                <a:cubicBezTo>
                  <a:pt x="2228622" y="970023"/>
                  <a:pt x="1934580" y="898967"/>
                  <a:pt x="1646720" y="839714"/>
                </a:cubicBezTo>
                <a:cubicBezTo>
                  <a:pt x="1351661" y="778977"/>
                  <a:pt x="1059912" y="739906"/>
                  <a:pt x="764786" y="821761"/>
                </a:cubicBezTo>
                <a:cubicBezTo>
                  <a:pt x="498296" y="895679"/>
                  <a:pt x="254849" y="1030751"/>
                  <a:pt x="0" y="1134659"/>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614" name="Google Shape;1614;p76"/>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Results</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8" name="Shape 1618"/>
        <p:cNvGrpSpPr/>
        <p:nvPr/>
      </p:nvGrpSpPr>
      <p:grpSpPr>
        <a:xfrm>
          <a:off x="0" y="0"/>
          <a:ext cx="0" cy="0"/>
          <a:chOff x="0" y="0"/>
          <a:chExt cx="0" cy="0"/>
        </a:xfrm>
      </p:grpSpPr>
      <p:sp>
        <p:nvSpPr>
          <p:cNvPr id="1619" name="Google Shape;1619;p77"/>
          <p:cNvSpPr/>
          <p:nvPr/>
        </p:nvSpPr>
        <p:spPr>
          <a:xfrm>
            <a:off x="1073225" y="3665200"/>
            <a:ext cx="10277100" cy="5432700"/>
          </a:xfrm>
          <a:prstGeom prst="roundRect">
            <a:avLst>
              <a:gd fmla="val 16667" name="adj"/>
            </a:avLst>
          </a:prstGeom>
          <a:solidFill>
            <a:srgbClr val="305391">
              <a:alpha val="265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1620" name="Google Shape;1620;p77"/>
          <p:cNvSpPr/>
          <p:nvPr/>
        </p:nvSpPr>
        <p:spPr>
          <a:xfrm rot="10800000">
            <a:off x="10436837" y="5394892"/>
            <a:ext cx="18305106" cy="11715955"/>
          </a:xfrm>
          <a:custGeom>
            <a:rect b="b" l="l" r="r" t="t"/>
            <a:pathLst>
              <a:path extrusionOk="0" h="4283713" w="6692909">
                <a:moveTo>
                  <a:pt x="2456" y="4283714"/>
                </a:moveTo>
                <a:cubicBezTo>
                  <a:pt x="342395" y="4186208"/>
                  <a:pt x="511583" y="3648948"/>
                  <a:pt x="943680" y="3239095"/>
                </a:cubicBezTo>
                <a:cubicBezTo>
                  <a:pt x="1432062" y="2775867"/>
                  <a:pt x="2164987" y="2677734"/>
                  <a:pt x="3126974" y="2600791"/>
                </a:cubicBezTo>
                <a:cubicBezTo>
                  <a:pt x="4088962" y="2523857"/>
                  <a:pt x="3935987" y="2050329"/>
                  <a:pt x="4470029" y="1323402"/>
                </a:cubicBezTo>
                <a:cubicBezTo>
                  <a:pt x="5004071" y="596466"/>
                  <a:pt x="5141566" y="705185"/>
                  <a:pt x="5263647" y="567667"/>
                </a:cubicBezTo>
                <a:cubicBezTo>
                  <a:pt x="5385738" y="430149"/>
                  <a:pt x="6558709" y="154362"/>
                  <a:pt x="6558709" y="154362"/>
                </a:cubicBezTo>
                <a:lnTo>
                  <a:pt x="6692910" y="0"/>
                </a:lnTo>
                <a:lnTo>
                  <a:pt x="0" y="3833"/>
                </a:lnTo>
                <a:lnTo>
                  <a:pt x="2456" y="4283714"/>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accent1"/>
              </a:solidFill>
              <a:latin typeface="Montserrat Light"/>
              <a:ea typeface="Montserrat Light"/>
              <a:cs typeface="Montserrat Light"/>
              <a:sym typeface="Montserrat Light"/>
            </a:endParaRPr>
          </a:p>
        </p:txBody>
      </p:sp>
      <p:sp>
        <p:nvSpPr>
          <p:cNvPr id="1621" name="Google Shape;1621;p77"/>
          <p:cNvSpPr/>
          <p:nvPr/>
        </p:nvSpPr>
        <p:spPr>
          <a:xfrm rot="-7199224">
            <a:off x="19940903" y="-13651275"/>
            <a:ext cx="15377395" cy="18497891"/>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5">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nvGrpSpPr>
          <p:cNvPr id="1622" name="Google Shape;1622;p77"/>
          <p:cNvGrpSpPr/>
          <p:nvPr/>
        </p:nvGrpSpPr>
        <p:grpSpPr>
          <a:xfrm>
            <a:off x="16711066" y="599106"/>
            <a:ext cx="1461110" cy="1317528"/>
            <a:chOff x="13668051" y="2148234"/>
            <a:chExt cx="1461110" cy="1317528"/>
          </a:xfrm>
        </p:grpSpPr>
        <p:sp>
          <p:nvSpPr>
            <p:cNvPr id="1623" name="Google Shape;1623;p77"/>
            <p:cNvSpPr/>
            <p:nvPr/>
          </p:nvSpPr>
          <p:spPr>
            <a:xfrm>
              <a:off x="13668053" y="2148234"/>
              <a:ext cx="1461108" cy="1317528"/>
            </a:xfrm>
            <a:custGeom>
              <a:rect b="b" l="l" r="r" t="t"/>
              <a:pathLst>
                <a:path extrusionOk="0" h="1317528" w="1461108">
                  <a:moveTo>
                    <a:pt x="1461108" y="0"/>
                  </a:moveTo>
                  <a:cubicBezTo>
                    <a:pt x="1312470" y="781749"/>
                    <a:pt x="1279340" y="1253957"/>
                    <a:pt x="988187" y="1306510"/>
                  </a:cubicBezTo>
                  <a:cubicBezTo>
                    <a:pt x="550460" y="1385519"/>
                    <a:pt x="107448" y="1013927"/>
                    <a:pt x="0" y="1008130"/>
                  </a:cubicBezTo>
                  <a:cubicBezTo>
                    <a:pt x="0" y="1008130"/>
                    <a:pt x="55418" y="1189411"/>
                    <a:pt x="45133" y="1190983"/>
                  </a:cubicBezTo>
                </a:path>
              </a:pathLst>
            </a:custGeom>
            <a:noFill/>
            <a:ln cap="rnd" cmpd="sng" w="508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624" name="Google Shape;1624;p77"/>
            <p:cNvSpPr/>
            <p:nvPr/>
          </p:nvSpPr>
          <p:spPr>
            <a:xfrm>
              <a:off x="13668051" y="3089077"/>
              <a:ext cx="197962" cy="45119"/>
            </a:xfrm>
            <a:custGeom>
              <a:rect b="b" l="l" r="r" t="t"/>
              <a:pathLst>
                <a:path extrusionOk="0" h="45119" w="197962">
                  <a:moveTo>
                    <a:pt x="197962" y="0"/>
                  </a:moveTo>
                  <a:cubicBezTo>
                    <a:pt x="197962" y="0"/>
                    <a:pt x="57728" y="18093"/>
                    <a:pt x="0" y="45119"/>
                  </a:cubicBezTo>
                </a:path>
              </a:pathLst>
            </a:custGeom>
            <a:noFill/>
            <a:ln cap="rnd" cmpd="sng" w="508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sp>
        <p:nvSpPr>
          <p:cNvPr id="1625" name="Google Shape;1625;p77"/>
          <p:cNvSpPr/>
          <p:nvPr/>
        </p:nvSpPr>
        <p:spPr>
          <a:xfrm>
            <a:off x="1520825" y="997539"/>
            <a:ext cx="4083552" cy="1134659"/>
          </a:xfrm>
          <a:custGeom>
            <a:rect b="b" l="l" r="r" t="t"/>
            <a:pathLst>
              <a:path extrusionOk="0" h="1134659" w="4083552">
                <a:moveTo>
                  <a:pt x="4083553" y="21372"/>
                </a:moveTo>
                <a:cubicBezTo>
                  <a:pt x="4026719" y="6821"/>
                  <a:pt x="3969247" y="-663"/>
                  <a:pt x="3910502" y="46"/>
                </a:cubicBezTo>
                <a:cubicBezTo>
                  <a:pt x="3662795" y="3041"/>
                  <a:pt x="3436857" y="137432"/>
                  <a:pt x="3228523" y="256345"/>
                </a:cubicBezTo>
                <a:cubicBezTo>
                  <a:pt x="3007464" y="382515"/>
                  <a:pt x="2780166" y="518096"/>
                  <a:pt x="2523966" y="556977"/>
                </a:cubicBezTo>
                <a:cubicBezTo>
                  <a:pt x="2228622" y="601803"/>
                  <a:pt x="1934580" y="530748"/>
                  <a:pt x="1646720" y="471494"/>
                </a:cubicBezTo>
                <a:cubicBezTo>
                  <a:pt x="1351661" y="410757"/>
                  <a:pt x="1059912" y="371686"/>
                  <a:pt x="764786" y="453551"/>
                </a:cubicBezTo>
                <a:cubicBezTo>
                  <a:pt x="498296" y="527469"/>
                  <a:pt x="254849" y="662530"/>
                  <a:pt x="0" y="766438"/>
                </a:cubicBezTo>
                <a:moveTo>
                  <a:pt x="4083553" y="389592"/>
                </a:moveTo>
                <a:cubicBezTo>
                  <a:pt x="4026719" y="375031"/>
                  <a:pt x="3969247" y="367548"/>
                  <a:pt x="3910502" y="368266"/>
                </a:cubicBezTo>
                <a:cubicBezTo>
                  <a:pt x="3662795" y="371261"/>
                  <a:pt x="3436857" y="505652"/>
                  <a:pt x="3228523" y="624555"/>
                </a:cubicBezTo>
                <a:cubicBezTo>
                  <a:pt x="3007464" y="750735"/>
                  <a:pt x="2780166" y="886315"/>
                  <a:pt x="2523966" y="925198"/>
                </a:cubicBezTo>
                <a:cubicBezTo>
                  <a:pt x="2228622" y="970023"/>
                  <a:pt x="1934580" y="898967"/>
                  <a:pt x="1646720" y="839714"/>
                </a:cubicBezTo>
                <a:cubicBezTo>
                  <a:pt x="1351661" y="778977"/>
                  <a:pt x="1059912" y="739906"/>
                  <a:pt x="764786" y="821761"/>
                </a:cubicBezTo>
                <a:cubicBezTo>
                  <a:pt x="498296" y="895679"/>
                  <a:pt x="254849" y="1030751"/>
                  <a:pt x="0" y="1134659"/>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626" name="Google Shape;1626;p77"/>
          <p:cNvSpPr txBox="1"/>
          <p:nvPr/>
        </p:nvSpPr>
        <p:spPr>
          <a:xfrm>
            <a:off x="3405926" y="5468325"/>
            <a:ext cx="7170000" cy="17670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Those with </a:t>
            </a:r>
            <a:r>
              <a:rPr b="1" lang="en-US" sz="3200">
                <a:solidFill>
                  <a:schemeClr val="lt1"/>
                </a:solidFill>
                <a:latin typeface="Montserrat"/>
                <a:ea typeface="Montserrat"/>
                <a:cs typeface="Montserrat"/>
                <a:sym typeface="Montserrat"/>
              </a:rPr>
              <a:t>partners</a:t>
            </a:r>
            <a:r>
              <a:rPr lang="en-US" sz="3200">
                <a:solidFill>
                  <a:schemeClr val="lt1"/>
                </a:solidFill>
                <a:latin typeface="Montserrat Light"/>
                <a:ea typeface="Montserrat Light"/>
                <a:cs typeface="Montserrat Light"/>
                <a:sym typeface="Montserrat Light"/>
              </a:rPr>
              <a:t> have built in watch buddy but struggle more with finding shows</a:t>
            </a:r>
            <a:endParaRPr sz="3200">
              <a:solidFill>
                <a:schemeClr val="lt1"/>
              </a:solidFill>
              <a:latin typeface="Montserrat Light"/>
              <a:ea typeface="Montserrat Light"/>
              <a:cs typeface="Montserrat Light"/>
              <a:sym typeface="Montserrat Light"/>
            </a:endParaRPr>
          </a:p>
        </p:txBody>
      </p:sp>
      <p:cxnSp>
        <p:nvCxnSpPr>
          <p:cNvPr id="1627" name="Google Shape;1627;p77"/>
          <p:cNvCxnSpPr/>
          <p:nvPr/>
        </p:nvCxnSpPr>
        <p:spPr>
          <a:xfrm>
            <a:off x="3003379" y="5804467"/>
            <a:ext cx="0" cy="1080000"/>
          </a:xfrm>
          <a:prstGeom prst="straightConnector1">
            <a:avLst/>
          </a:prstGeom>
          <a:noFill/>
          <a:ln cap="rnd" cmpd="sng" w="50800">
            <a:solidFill>
              <a:schemeClr val="accent2"/>
            </a:solidFill>
            <a:prstDash val="solid"/>
            <a:round/>
            <a:headEnd len="sm" w="sm" type="none"/>
            <a:tailEnd len="sm" w="sm" type="none"/>
          </a:ln>
        </p:spPr>
      </p:cxnSp>
      <p:sp>
        <p:nvSpPr>
          <p:cNvPr id="1628" name="Google Shape;1628;p77"/>
          <p:cNvSpPr/>
          <p:nvPr/>
        </p:nvSpPr>
        <p:spPr>
          <a:xfrm rot="8100000">
            <a:off x="1519806" y="6007288"/>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629" name="Google Shape;1629;p77"/>
          <p:cNvSpPr txBox="1"/>
          <p:nvPr/>
        </p:nvSpPr>
        <p:spPr>
          <a:xfrm>
            <a:off x="3482127" y="4065975"/>
            <a:ext cx="6677400" cy="1176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Many</a:t>
            </a:r>
            <a:r>
              <a:rPr b="1" lang="en-US" sz="3200">
                <a:solidFill>
                  <a:schemeClr val="lt1"/>
                </a:solidFill>
                <a:latin typeface="Montserrat"/>
                <a:ea typeface="Montserrat"/>
                <a:cs typeface="Montserrat"/>
                <a:sym typeface="Montserrat"/>
              </a:rPr>
              <a:t> already</a:t>
            </a:r>
            <a:r>
              <a:rPr lang="en-US" sz="3200">
                <a:solidFill>
                  <a:schemeClr val="lt1"/>
                </a:solidFill>
                <a:latin typeface="Montserrat Light"/>
                <a:ea typeface="Montserrat Light"/>
                <a:cs typeface="Montserrat Light"/>
                <a:sym typeface="Montserrat Light"/>
              </a:rPr>
              <a:t> had plans to watch shows with friends</a:t>
            </a:r>
            <a:endParaRPr b="1">
              <a:solidFill>
                <a:schemeClr val="lt1"/>
              </a:solidFill>
            </a:endParaRPr>
          </a:p>
        </p:txBody>
      </p:sp>
      <p:cxnSp>
        <p:nvCxnSpPr>
          <p:cNvPr id="1630" name="Google Shape;1630;p77"/>
          <p:cNvCxnSpPr/>
          <p:nvPr/>
        </p:nvCxnSpPr>
        <p:spPr>
          <a:xfrm>
            <a:off x="3003379" y="4173531"/>
            <a:ext cx="0" cy="1080000"/>
          </a:xfrm>
          <a:prstGeom prst="straightConnector1">
            <a:avLst/>
          </a:prstGeom>
          <a:noFill/>
          <a:ln cap="rnd" cmpd="sng" w="50800">
            <a:solidFill>
              <a:schemeClr val="accent2"/>
            </a:solidFill>
            <a:prstDash val="solid"/>
            <a:round/>
            <a:headEnd len="sm" w="sm" type="none"/>
            <a:tailEnd len="sm" w="sm" type="none"/>
          </a:ln>
        </p:spPr>
      </p:cxnSp>
      <p:sp>
        <p:nvSpPr>
          <p:cNvPr id="1631" name="Google Shape;1631;p77"/>
          <p:cNvSpPr/>
          <p:nvPr/>
        </p:nvSpPr>
        <p:spPr>
          <a:xfrm rot="8100000">
            <a:off x="1596006" y="4376352"/>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632" name="Google Shape;1632;p77"/>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Results</a:t>
            </a:r>
            <a:endParaRPr/>
          </a:p>
        </p:txBody>
      </p:sp>
      <p:sp>
        <p:nvSpPr>
          <p:cNvPr id="1633" name="Google Shape;1633;p77"/>
          <p:cNvSpPr txBox="1"/>
          <p:nvPr/>
        </p:nvSpPr>
        <p:spPr>
          <a:xfrm>
            <a:off x="3139572" y="2815863"/>
            <a:ext cx="5696700" cy="831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chemeClr val="accent5"/>
                </a:solidFill>
                <a:latin typeface="Playfair Display"/>
                <a:ea typeface="Playfair Display"/>
                <a:cs typeface="Playfair Display"/>
                <a:sym typeface="Playfair Display"/>
              </a:rPr>
              <a:t>Surprises</a:t>
            </a:r>
            <a:endParaRPr/>
          </a:p>
        </p:txBody>
      </p:sp>
      <p:cxnSp>
        <p:nvCxnSpPr>
          <p:cNvPr id="1634" name="Google Shape;1634;p77"/>
          <p:cNvCxnSpPr/>
          <p:nvPr/>
        </p:nvCxnSpPr>
        <p:spPr>
          <a:xfrm>
            <a:off x="3003379" y="7438117"/>
            <a:ext cx="0" cy="1080000"/>
          </a:xfrm>
          <a:prstGeom prst="straightConnector1">
            <a:avLst/>
          </a:prstGeom>
          <a:noFill/>
          <a:ln cap="rnd" cmpd="sng" w="50800">
            <a:solidFill>
              <a:schemeClr val="accent2"/>
            </a:solidFill>
            <a:prstDash val="solid"/>
            <a:round/>
            <a:headEnd len="sm" w="sm" type="none"/>
            <a:tailEnd len="sm" w="sm" type="none"/>
          </a:ln>
        </p:spPr>
      </p:cxnSp>
      <p:sp>
        <p:nvSpPr>
          <p:cNvPr id="1635" name="Google Shape;1635;p77"/>
          <p:cNvSpPr/>
          <p:nvPr/>
        </p:nvSpPr>
        <p:spPr>
          <a:xfrm rot="8100000">
            <a:off x="1519806" y="7640938"/>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636" name="Google Shape;1636;p77"/>
          <p:cNvSpPr txBox="1"/>
          <p:nvPr/>
        </p:nvSpPr>
        <p:spPr>
          <a:xfrm>
            <a:off x="3405926" y="7461675"/>
            <a:ext cx="7170000" cy="11760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Avg level of </a:t>
            </a:r>
            <a:r>
              <a:rPr b="1" lang="en-US" sz="3200">
                <a:solidFill>
                  <a:schemeClr val="lt1"/>
                </a:solidFill>
                <a:latin typeface="Montserrat"/>
                <a:ea typeface="Montserrat"/>
                <a:cs typeface="Montserrat"/>
                <a:sym typeface="Montserrat"/>
              </a:rPr>
              <a:t>comfort</a:t>
            </a:r>
            <a:r>
              <a:rPr lang="en-US" sz="3200">
                <a:solidFill>
                  <a:schemeClr val="lt1"/>
                </a:solidFill>
                <a:latin typeface="Montserrat Light"/>
                <a:ea typeface="Montserrat Light"/>
                <a:cs typeface="Montserrat Light"/>
                <a:sym typeface="Montserrat Light"/>
              </a:rPr>
              <a:t> is </a:t>
            </a:r>
            <a:r>
              <a:rPr b="1" lang="en-US" sz="3200">
                <a:solidFill>
                  <a:schemeClr val="lt1"/>
                </a:solidFill>
                <a:latin typeface="Montserrat"/>
                <a:ea typeface="Montserrat"/>
                <a:cs typeface="Montserrat"/>
                <a:sym typeface="Montserrat"/>
              </a:rPr>
              <a:t>higher </a:t>
            </a:r>
            <a:r>
              <a:rPr lang="en-US" sz="3200">
                <a:solidFill>
                  <a:schemeClr val="lt1"/>
                </a:solidFill>
                <a:latin typeface="Montserrat Light"/>
                <a:ea typeface="Montserrat Light"/>
                <a:cs typeface="Montserrat Light"/>
                <a:sym typeface="Montserrat Light"/>
              </a:rPr>
              <a:t>than frequency of reaching out</a:t>
            </a:r>
            <a:endParaRPr sz="3200">
              <a:solidFill>
                <a:schemeClr val="lt1"/>
              </a:solidFill>
              <a:latin typeface="Montserrat Light"/>
              <a:ea typeface="Montserrat Light"/>
              <a:cs typeface="Montserrat Light"/>
              <a:sym typeface="Montserrat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0" name="Shape 1640"/>
        <p:cNvGrpSpPr/>
        <p:nvPr/>
      </p:nvGrpSpPr>
      <p:grpSpPr>
        <a:xfrm>
          <a:off x="0" y="0"/>
          <a:ext cx="0" cy="0"/>
          <a:chOff x="0" y="0"/>
          <a:chExt cx="0" cy="0"/>
        </a:xfrm>
      </p:grpSpPr>
      <p:sp>
        <p:nvSpPr>
          <p:cNvPr id="1641" name="Google Shape;1641;p78"/>
          <p:cNvSpPr/>
          <p:nvPr/>
        </p:nvSpPr>
        <p:spPr>
          <a:xfrm>
            <a:off x="11922675" y="3665200"/>
            <a:ext cx="10543200" cy="5432700"/>
          </a:xfrm>
          <a:prstGeom prst="roundRect">
            <a:avLst>
              <a:gd fmla="val 16667" name="adj"/>
            </a:avLst>
          </a:prstGeom>
          <a:solidFill>
            <a:srgbClr val="305391">
              <a:alpha val="265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1642" name="Google Shape;1642;p78"/>
          <p:cNvSpPr/>
          <p:nvPr/>
        </p:nvSpPr>
        <p:spPr>
          <a:xfrm>
            <a:off x="1073225" y="3665200"/>
            <a:ext cx="10277100" cy="5432700"/>
          </a:xfrm>
          <a:prstGeom prst="roundRect">
            <a:avLst>
              <a:gd fmla="val 16667" name="adj"/>
            </a:avLst>
          </a:prstGeom>
          <a:solidFill>
            <a:srgbClr val="305391">
              <a:alpha val="265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1643" name="Google Shape;1643;p78"/>
          <p:cNvSpPr/>
          <p:nvPr/>
        </p:nvSpPr>
        <p:spPr>
          <a:xfrm rot="10800000">
            <a:off x="10436837" y="5394892"/>
            <a:ext cx="18305106" cy="11715955"/>
          </a:xfrm>
          <a:custGeom>
            <a:rect b="b" l="l" r="r" t="t"/>
            <a:pathLst>
              <a:path extrusionOk="0" h="4283713" w="6692909">
                <a:moveTo>
                  <a:pt x="2456" y="4283714"/>
                </a:moveTo>
                <a:cubicBezTo>
                  <a:pt x="342395" y="4186208"/>
                  <a:pt x="511583" y="3648948"/>
                  <a:pt x="943680" y="3239095"/>
                </a:cubicBezTo>
                <a:cubicBezTo>
                  <a:pt x="1432062" y="2775867"/>
                  <a:pt x="2164987" y="2677734"/>
                  <a:pt x="3126974" y="2600791"/>
                </a:cubicBezTo>
                <a:cubicBezTo>
                  <a:pt x="4088962" y="2523857"/>
                  <a:pt x="3935987" y="2050329"/>
                  <a:pt x="4470029" y="1323402"/>
                </a:cubicBezTo>
                <a:cubicBezTo>
                  <a:pt x="5004071" y="596466"/>
                  <a:pt x="5141566" y="705185"/>
                  <a:pt x="5263647" y="567667"/>
                </a:cubicBezTo>
                <a:cubicBezTo>
                  <a:pt x="5385738" y="430149"/>
                  <a:pt x="6558709" y="154362"/>
                  <a:pt x="6558709" y="154362"/>
                </a:cubicBezTo>
                <a:lnTo>
                  <a:pt x="6692910" y="0"/>
                </a:lnTo>
                <a:lnTo>
                  <a:pt x="0" y="3833"/>
                </a:lnTo>
                <a:lnTo>
                  <a:pt x="2456" y="4283714"/>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accent1"/>
              </a:solidFill>
              <a:latin typeface="Montserrat Light"/>
              <a:ea typeface="Montserrat Light"/>
              <a:cs typeface="Montserrat Light"/>
              <a:sym typeface="Montserrat Light"/>
            </a:endParaRPr>
          </a:p>
        </p:txBody>
      </p:sp>
      <p:sp>
        <p:nvSpPr>
          <p:cNvPr id="1644" name="Google Shape;1644;p78"/>
          <p:cNvSpPr/>
          <p:nvPr/>
        </p:nvSpPr>
        <p:spPr>
          <a:xfrm rot="-7199224">
            <a:off x="19940903" y="-13651275"/>
            <a:ext cx="15377395" cy="18497891"/>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5">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nvGrpSpPr>
          <p:cNvPr id="1645" name="Google Shape;1645;p78"/>
          <p:cNvGrpSpPr/>
          <p:nvPr/>
        </p:nvGrpSpPr>
        <p:grpSpPr>
          <a:xfrm>
            <a:off x="16711066" y="599106"/>
            <a:ext cx="1461110" cy="1317528"/>
            <a:chOff x="13668051" y="2148234"/>
            <a:chExt cx="1461110" cy="1317528"/>
          </a:xfrm>
        </p:grpSpPr>
        <p:sp>
          <p:nvSpPr>
            <p:cNvPr id="1646" name="Google Shape;1646;p78"/>
            <p:cNvSpPr/>
            <p:nvPr/>
          </p:nvSpPr>
          <p:spPr>
            <a:xfrm>
              <a:off x="13668053" y="2148234"/>
              <a:ext cx="1461108" cy="1317528"/>
            </a:xfrm>
            <a:custGeom>
              <a:rect b="b" l="l" r="r" t="t"/>
              <a:pathLst>
                <a:path extrusionOk="0" h="1317528" w="1461108">
                  <a:moveTo>
                    <a:pt x="1461108" y="0"/>
                  </a:moveTo>
                  <a:cubicBezTo>
                    <a:pt x="1312470" y="781749"/>
                    <a:pt x="1279340" y="1253957"/>
                    <a:pt x="988187" y="1306510"/>
                  </a:cubicBezTo>
                  <a:cubicBezTo>
                    <a:pt x="550460" y="1385519"/>
                    <a:pt x="107448" y="1013927"/>
                    <a:pt x="0" y="1008130"/>
                  </a:cubicBezTo>
                  <a:cubicBezTo>
                    <a:pt x="0" y="1008130"/>
                    <a:pt x="55418" y="1189411"/>
                    <a:pt x="45133" y="1190983"/>
                  </a:cubicBezTo>
                </a:path>
              </a:pathLst>
            </a:custGeom>
            <a:noFill/>
            <a:ln cap="rnd" cmpd="sng" w="508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647" name="Google Shape;1647;p78"/>
            <p:cNvSpPr/>
            <p:nvPr/>
          </p:nvSpPr>
          <p:spPr>
            <a:xfrm>
              <a:off x="13668051" y="3089077"/>
              <a:ext cx="197962" cy="45119"/>
            </a:xfrm>
            <a:custGeom>
              <a:rect b="b" l="l" r="r" t="t"/>
              <a:pathLst>
                <a:path extrusionOk="0" h="45119" w="197962">
                  <a:moveTo>
                    <a:pt x="197962" y="0"/>
                  </a:moveTo>
                  <a:cubicBezTo>
                    <a:pt x="197962" y="0"/>
                    <a:pt x="57728" y="18093"/>
                    <a:pt x="0" y="45119"/>
                  </a:cubicBezTo>
                </a:path>
              </a:pathLst>
            </a:custGeom>
            <a:noFill/>
            <a:ln cap="rnd" cmpd="sng" w="508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sp>
        <p:nvSpPr>
          <p:cNvPr id="1648" name="Google Shape;1648;p78"/>
          <p:cNvSpPr/>
          <p:nvPr/>
        </p:nvSpPr>
        <p:spPr>
          <a:xfrm>
            <a:off x="1520825" y="997539"/>
            <a:ext cx="4083552" cy="1134659"/>
          </a:xfrm>
          <a:custGeom>
            <a:rect b="b" l="l" r="r" t="t"/>
            <a:pathLst>
              <a:path extrusionOk="0" h="1134659" w="4083552">
                <a:moveTo>
                  <a:pt x="4083553" y="21372"/>
                </a:moveTo>
                <a:cubicBezTo>
                  <a:pt x="4026719" y="6821"/>
                  <a:pt x="3969247" y="-663"/>
                  <a:pt x="3910502" y="46"/>
                </a:cubicBezTo>
                <a:cubicBezTo>
                  <a:pt x="3662795" y="3041"/>
                  <a:pt x="3436857" y="137432"/>
                  <a:pt x="3228523" y="256345"/>
                </a:cubicBezTo>
                <a:cubicBezTo>
                  <a:pt x="3007464" y="382515"/>
                  <a:pt x="2780166" y="518096"/>
                  <a:pt x="2523966" y="556977"/>
                </a:cubicBezTo>
                <a:cubicBezTo>
                  <a:pt x="2228622" y="601803"/>
                  <a:pt x="1934580" y="530748"/>
                  <a:pt x="1646720" y="471494"/>
                </a:cubicBezTo>
                <a:cubicBezTo>
                  <a:pt x="1351661" y="410757"/>
                  <a:pt x="1059912" y="371686"/>
                  <a:pt x="764786" y="453551"/>
                </a:cubicBezTo>
                <a:cubicBezTo>
                  <a:pt x="498296" y="527469"/>
                  <a:pt x="254849" y="662530"/>
                  <a:pt x="0" y="766438"/>
                </a:cubicBezTo>
                <a:moveTo>
                  <a:pt x="4083553" y="389592"/>
                </a:moveTo>
                <a:cubicBezTo>
                  <a:pt x="4026719" y="375031"/>
                  <a:pt x="3969247" y="367548"/>
                  <a:pt x="3910502" y="368266"/>
                </a:cubicBezTo>
                <a:cubicBezTo>
                  <a:pt x="3662795" y="371261"/>
                  <a:pt x="3436857" y="505652"/>
                  <a:pt x="3228523" y="624555"/>
                </a:cubicBezTo>
                <a:cubicBezTo>
                  <a:pt x="3007464" y="750735"/>
                  <a:pt x="2780166" y="886315"/>
                  <a:pt x="2523966" y="925198"/>
                </a:cubicBezTo>
                <a:cubicBezTo>
                  <a:pt x="2228622" y="970023"/>
                  <a:pt x="1934580" y="898967"/>
                  <a:pt x="1646720" y="839714"/>
                </a:cubicBezTo>
                <a:cubicBezTo>
                  <a:pt x="1351661" y="778977"/>
                  <a:pt x="1059912" y="739906"/>
                  <a:pt x="764786" y="821761"/>
                </a:cubicBezTo>
                <a:cubicBezTo>
                  <a:pt x="498296" y="895679"/>
                  <a:pt x="254849" y="1030751"/>
                  <a:pt x="0" y="1134659"/>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649" name="Google Shape;1649;p78"/>
          <p:cNvSpPr txBox="1"/>
          <p:nvPr/>
        </p:nvSpPr>
        <p:spPr>
          <a:xfrm>
            <a:off x="14441799" y="5468325"/>
            <a:ext cx="7597200" cy="1176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en-US" sz="3200">
                <a:solidFill>
                  <a:schemeClr val="lt1"/>
                </a:solidFill>
                <a:latin typeface="Montserrat"/>
                <a:ea typeface="Montserrat"/>
                <a:cs typeface="Montserrat"/>
                <a:sym typeface="Montserrat"/>
              </a:rPr>
              <a:t>Access </a:t>
            </a:r>
            <a:r>
              <a:rPr lang="en-US" sz="3200">
                <a:solidFill>
                  <a:schemeClr val="lt1"/>
                </a:solidFill>
                <a:latin typeface="Montserrat Light"/>
                <a:ea typeface="Montserrat Light"/>
                <a:cs typeface="Montserrat Light"/>
                <a:sym typeface="Montserrat Light"/>
              </a:rPr>
              <a:t>(to projector, streaming platform etc.) </a:t>
            </a:r>
            <a:r>
              <a:rPr b="1" lang="en-US" sz="3200">
                <a:solidFill>
                  <a:schemeClr val="lt1"/>
                </a:solidFill>
                <a:latin typeface="Montserrat"/>
                <a:ea typeface="Montserrat"/>
                <a:cs typeface="Montserrat"/>
                <a:sym typeface="Montserrat"/>
              </a:rPr>
              <a:t>matters </a:t>
            </a:r>
            <a:r>
              <a:rPr lang="en-US" sz="3200">
                <a:solidFill>
                  <a:schemeClr val="lt1"/>
                </a:solidFill>
                <a:latin typeface="Montserrat Light"/>
                <a:ea typeface="Montserrat Light"/>
                <a:cs typeface="Montserrat Light"/>
                <a:sym typeface="Montserrat Light"/>
              </a:rPr>
              <a:t> </a:t>
            </a:r>
            <a:endParaRPr b="1">
              <a:solidFill>
                <a:schemeClr val="lt1"/>
              </a:solidFill>
            </a:endParaRPr>
          </a:p>
        </p:txBody>
      </p:sp>
      <p:cxnSp>
        <p:nvCxnSpPr>
          <p:cNvPr id="1650" name="Google Shape;1650;p78"/>
          <p:cNvCxnSpPr/>
          <p:nvPr/>
        </p:nvCxnSpPr>
        <p:spPr>
          <a:xfrm>
            <a:off x="13943522" y="5575867"/>
            <a:ext cx="0" cy="1080000"/>
          </a:xfrm>
          <a:prstGeom prst="straightConnector1">
            <a:avLst/>
          </a:prstGeom>
          <a:noFill/>
          <a:ln cap="rnd" cmpd="sng" w="50800">
            <a:solidFill>
              <a:schemeClr val="accent2"/>
            </a:solidFill>
            <a:prstDash val="solid"/>
            <a:round/>
            <a:headEnd len="sm" w="sm" type="none"/>
            <a:tailEnd len="sm" w="sm" type="none"/>
          </a:ln>
        </p:spPr>
      </p:cxnSp>
      <p:sp>
        <p:nvSpPr>
          <p:cNvPr id="1651" name="Google Shape;1651;p78"/>
          <p:cNvSpPr/>
          <p:nvPr/>
        </p:nvSpPr>
        <p:spPr>
          <a:xfrm rot="8100000">
            <a:off x="12459949" y="5778688"/>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652" name="Google Shape;1652;p78"/>
          <p:cNvSpPr txBox="1"/>
          <p:nvPr/>
        </p:nvSpPr>
        <p:spPr>
          <a:xfrm>
            <a:off x="3405926" y="5468325"/>
            <a:ext cx="7170000" cy="17670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Those with </a:t>
            </a:r>
            <a:r>
              <a:rPr b="1" lang="en-US" sz="3200">
                <a:solidFill>
                  <a:schemeClr val="lt1"/>
                </a:solidFill>
                <a:latin typeface="Montserrat"/>
                <a:ea typeface="Montserrat"/>
                <a:cs typeface="Montserrat"/>
                <a:sym typeface="Montserrat"/>
              </a:rPr>
              <a:t>partners</a:t>
            </a:r>
            <a:r>
              <a:rPr lang="en-US" sz="3200">
                <a:solidFill>
                  <a:schemeClr val="lt1"/>
                </a:solidFill>
                <a:latin typeface="Montserrat Light"/>
                <a:ea typeface="Montserrat Light"/>
                <a:cs typeface="Montserrat Light"/>
                <a:sym typeface="Montserrat Light"/>
              </a:rPr>
              <a:t> have built in watch buddy but struggle more with finding shows</a:t>
            </a:r>
            <a:endParaRPr sz="3200">
              <a:solidFill>
                <a:schemeClr val="lt1"/>
              </a:solidFill>
              <a:latin typeface="Montserrat Light"/>
              <a:ea typeface="Montserrat Light"/>
              <a:cs typeface="Montserrat Light"/>
              <a:sym typeface="Montserrat Light"/>
            </a:endParaRPr>
          </a:p>
        </p:txBody>
      </p:sp>
      <p:cxnSp>
        <p:nvCxnSpPr>
          <p:cNvPr id="1653" name="Google Shape;1653;p78"/>
          <p:cNvCxnSpPr/>
          <p:nvPr/>
        </p:nvCxnSpPr>
        <p:spPr>
          <a:xfrm>
            <a:off x="3003379" y="5804467"/>
            <a:ext cx="0" cy="1080000"/>
          </a:xfrm>
          <a:prstGeom prst="straightConnector1">
            <a:avLst/>
          </a:prstGeom>
          <a:noFill/>
          <a:ln cap="rnd" cmpd="sng" w="50800">
            <a:solidFill>
              <a:schemeClr val="accent2"/>
            </a:solidFill>
            <a:prstDash val="solid"/>
            <a:round/>
            <a:headEnd len="sm" w="sm" type="none"/>
            <a:tailEnd len="sm" w="sm" type="none"/>
          </a:ln>
        </p:spPr>
      </p:cxnSp>
      <p:sp>
        <p:nvSpPr>
          <p:cNvPr id="1654" name="Google Shape;1654;p78"/>
          <p:cNvSpPr/>
          <p:nvPr/>
        </p:nvSpPr>
        <p:spPr>
          <a:xfrm rot="8100000">
            <a:off x="1519806" y="6007288"/>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655" name="Google Shape;1655;p78"/>
          <p:cNvSpPr txBox="1"/>
          <p:nvPr/>
        </p:nvSpPr>
        <p:spPr>
          <a:xfrm>
            <a:off x="14441800" y="3989775"/>
            <a:ext cx="7827000" cy="11760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Alone or group depends heavily on </a:t>
            </a:r>
            <a:r>
              <a:rPr b="1" lang="en-US" sz="3200">
                <a:solidFill>
                  <a:schemeClr val="lt1"/>
                </a:solidFill>
                <a:latin typeface="Montserrat"/>
                <a:ea typeface="Montserrat"/>
                <a:cs typeface="Montserrat"/>
                <a:sym typeface="Montserrat"/>
              </a:rPr>
              <a:t>environment &amp; situation</a:t>
            </a:r>
            <a:endParaRPr sz="3200">
              <a:solidFill>
                <a:schemeClr val="lt1"/>
              </a:solidFill>
              <a:latin typeface="Montserrat Light"/>
              <a:ea typeface="Montserrat Light"/>
              <a:cs typeface="Montserrat Light"/>
              <a:sym typeface="Montserrat Light"/>
            </a:endParaRPr>
          </a:p>
        </p:txBody>
      </p:sp>
      <p:cxnSp>
        <p:nvCxnSpPr>
          <p:cNvPr id="1656" name="Google Shape;1656;p78"/>
          <p:cNvCxnSpPr/>
          <p:nvPr/>
        </p:nvCxnSpPr>
        <p:spPr>
          <a:xfrm>
            <a:off x="13943522" y="4097331"/>
            <a:ext cx="0" cy="1080000"/>
          </a:xfrm>
          <a:prstGeom prst="straightConnector1">
            <a:avLst/>
          </a:prstGeom>
          <a:noFill/>
          <a:ln cap="rnd" cmpd="sng" w="50800">
            <a:solidFill>
              <a:schemeClr val="accent2"/>
            </a:solidFill>
            <a:prstDash val="solid"/>
            <a:round/>
            <a:headEnd len="sm" w="sm" type="none"/>
            <a:tailEnd len="sm" w="sm" type="none"/>
          </a:ln>
        </p:spPr>
      </p:cxnSp>
      <p:sp>
        <p:nvSpPr>
          <p:cNvPr id="1657" name="Google Shape;1657;p78"/>
          <p:cNvSpPr/>
          <p:nvPr/>
        </p:nvSpPr>
        <p:spPr>
          <a:xfrm rot="8100000">
            <a:off x="12459949" y="4300152"/>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658" name="Google Shape;1658;p78"/>
          <p:cNvSpPr txBox="1"/>
          <p:nvPr/>
        </p:nvSpPr>
        <p:spPr>
          <a:xfrm>
            <a:off x="3482127" y="4065975"/>
            <a:ext cx="6677400" cy="1176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Many</a:t>
            </a:r>
            <a:r>
              <a:rPr b="1" lang="en-US" sz="3200">
                <a:solidFill>
                  <a:schemeClr val="lt1"/>
                </a:solidFill>
                <a:latin typeface="Montserrat"/>
                <a:ea typeface="Montserrat"/>
                <a:cs typeface="Montserrat"/>
                <a:sym typeface="Montserrat"/>
              </a:rPr>
              <a:t> already</a:t>
            </a:r>
            <a:r>
              <a:rPr lang="en-US" sz="3200">
                <a:solidFill>
                  <a:schemeClr val="lt1"/>
                </a:solidFill>
                <a:latin typeface="Montserrat Light"/>
                <a:ea typeface="Montserrat Light"/>
                <a:cs typeface="Montserrat Light"/>
                <a:sym typeface="Montserrat Light"/>
              </a:rPr>
              <a:t> had plans to watch shows with friends</a:t>
            </a:r>
            <a:endParaRPr b="1">
              <a:solidFill>
                <a:schemeClr val="lt1"/>
              </a:solidFill>
            </a:endParaRPr>
          </a:p>
        </p:txBody>
      </p:sp>
      <p:cxnSp>
        <p:nvCxnSpPr>
          <p:cNvPr id="1659" name="Google Shape;1659;p78"/>
          <p:cNvCxnSpPr/>
          <p:nvPr/>
        </p:nvCxnSpPr>
        <p:spPr>
          <a:xfrm>
            <a:off x="3003379" y="4173531"/>
            <a:ext cx="0" cy="1080000"/>
          </a:xfrm>
          <a:prstGeom prst="straightConnector1">
            <a:avLst/>
          </a:prstGeom>
          <a:noFill/>
          <a:ln cap="rnd" cmpd="sng" w="50800">
            <a:solidFill>
              <a:schemeClr val="accent2"/>
            </a:solidFill>
            <a:prstDash val="solid"/>
            <a:round/>
            <a:headEnd len="sm" w="sm" type="none"/>
            <a:tailEnd len="sm" w="sm" type="none"/>
          </a:ln>
        </p:spPr>
      </p:cxnSp>
      <p:sp>
        <p:nvSpPr>
          <p:cNvPr id="1660" name="Google Shape;1660;p78"/>
          <p:cNvSpPr/>
          <p:nvPr/>
        </p:nvSpPr>
        <p:spPr>
          <a:xfrm rot="8100000">
            <a:off x="1596006" y="4376352"/>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661" name="Google Shape;1661;p78"/>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Results</a:t>
            </a:r>
            <a:endParaRPr/>
          </a:p>
        </p:txBody>
      </p:sp>
      <p:sp>
        <p:nvSpPr>
          <p:cNvPr id="1662" name="Google Shape;1662;p78"/>
          <p:cNvSpPr txBox="1"/>
          <p:nvPr/>
        </p:nvSpPr>
        <p:spPr>
          <a:xfrm>
            <a:off x="3139572" y="2815863"/>
            <a:ext cx="5696700" cy="831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chemeClr val="accent5"/>
                </a:solidFill>
                <a:latin typeface="Playfair Display"/>
                <a:ea typeface="Playfair Display"/>
                <a:cs typeface="Playfair Display"/>
                <a:sym typeface="Playfair Display"/>
              </a:rPr>
              <a:t>Surprises</a:t>
            </a:r>
            <a:endParaRPr/>
          </a:p>
        </p:txBody>
      </p:sp>
      <p:sp>
        <p:nvSpPr>
          <p:cNvPr id="1663" name="Google Shape;1663;p78"/>
          <p:cNvSpPr txBox="1"/>
          <p:nvPr/>
        </p:nvSpPr>
        <p:spPr>
          <a:xfrm flipH="1">
            <a:off x="14440879" y="2814863"/>
            <a:ext cx="5696700" cy="831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chemeClr val="accent3"/>
                </a:solidFill>
                <a:latin typeface="Playfair Display"/>
                <a:ea typeface="Playfair Display"/>
                <a:cs typeface="Playfair Display"/>
                <a:sym typeface="Playfair Display"/>
              </a:rPr>
              <a:t>New Learnings</a:t>
            </a:r>
            <a:endParaRPr/>
          </a:p>
        </p:txBody>
      </p:sp>
      <p:cxnSp>
        <p:nvCxnSpPr>
          <p:cNvPr id="1664" name="Google Shape;1664;p78"/>
          <p:cNvCxnSpPr/>
          <p:nvPr/>
        </p:nvCxnSpPr>
        <p:spPr>
          <a:xfrm>
            <a:off x="3003379" y="7438117"/>
            <a:ext cx="0" cy="1080000"/>
          </a:xfrm>
          <a:prstGeom prst="straightConnector1">
            <a:avLst/>
          </a:prstGeom>
          <a:noFill/>
          <a:ln cap="rnd" cmpd="sng" w="50800">
            <a:solidFill>
              <a:schemeClr val="accent2"/>
            </a:solidFill>
            <a:prstDash val="solid"/>
            <a:round/>
            <a:headEnd len="sm" w="sm" type="none"/>
            <a:tailEnd len="sm" w="sm" type="none"/>
          </a:ln>
        </p:spPr>
      </p:cxnSp>
      <p:sp>
        <p:nvSpPr>
          <p:cNvPr id="1665" name="Google Shape;1665;p78"/>
          <p:cNvSpPr/>
          <p:nvPr/>
        </p:nvSpPr>
        <p:spPr>
          <a:xfrm rot="8100000">
            <a:off x="1519806" y="7640938"/>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666" name="Google Shape;1666;p78"/>
          <p:cNvSpPr txBox="1"/>
          <p:nvPr/>
        </p:nvSpPr>
        <p:spPr>
          <a:xfrm>
            <a:off x="14401687" y="6950463"/>
            <a:ext cx="7827000" cy="17670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Scheduling watching is harder than say a meal because of </a:t>
            </a:r>
            <a:r>
              <a:rPr b="1" lang="en-US" sz="3200">
                <a:solidFill>
                  <a:schemeClr val="lt1"/>
                </a:solidFill>
                <a:latin typeface="Montserrat"/>
                <a:ea typeface="Montserrat"/>
                <a:cs typeface="Montserrat"/>
                <a:sym typeface="Montserrat"/>
              </a:rPr>
              <a:t>time-restraints &amp; comfort level</a:t>
            </a:r>
            <a:endParaRPr b="1" sz="3200">
              <a:solidFill>
                <a:schemeClr val="lt1"/>
              </a:solidFill>
              <a:latin typeface="Montserrat"/>
              <a:ea typeface="Montserrat"/>
              <a:cs typeface="Montserrat"/>
              <a:sym typeface="Montserrat"/>
            </a:endParaRPr>
          </a:p>
        </p:txBody>
      </p:sp>
      <p:cxnSp>
        <p:nvCxnSpPr>
          <p:cNvPr id="1667" name="Google Shape;1667;p78"/>
          <p:cNvCxnSpPr/>
          <p:nvPr/>
        </p:nvCxnSpPr>
        <p:spPr>
          <a:xfrm>
            <a:off x="13903410" y="7058019"/>
            <a:ext cx="0" cy="1080000"/>
          </a:xfrm>
          <a:prstGeom prst="straightConnector1">
            <a:avLst/>
          </a:prstGeom>
          <a:noFill/>
          <a:ln cap="rnd" cmpd="sng" w="50800">
            <a:solidFill>
              <a:schemeClr val="accent2"/>
            </a:solidFill>
            <a:prstDash val="solid"/>
            <a:round/>
            <a:headEnd len="sm" w="sm" type="none"/>
            <a:tailEnd len="sm" w="sm" type="none"/>
          </a:ln>
        </p:spPr>
      </p:cxnSp>
      <p:sp>
        <p:nvSpPr>
          <p:cNvPr id="1668" name="Google Shape;1668;p78"/>
          <p:cNvSpPr/>
          <p:nvPr/>
        </p:nvSpPr>
        <p:spPr>
          <a:xfrm rot="8100000">
            <a:off x="12419837" y="7260839"/>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669" name="Google Shape;1669;p78"/>
          <p:cNvSpPr txBox="1"/>
          <p:nvPr/>
        </p:nvSpPr>
        <p:spPr>
          <a:xfrm>
            <a:off x="3405926" y="7461675"/>
            <a:ext cx="7170000" cy="11760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Avg level of </a:t>
            </a:r>
            <a:r>
              <a:rPr b="1" lang="en-US" sz="3200">
                <a:solidFill>
                  <a:schemeClr val="lt1"/>
                </a:solidFill>
                <a:latin typeface="Montserrat"/>
                <a:ea typeface="Montserrat"/>
                <a:cs typeface="Montserrat"/>
                <a:sym typeface="Montserrat"/>
              </a:rPr>
              <a:t>comfort</a:t>
            </a:r>
            <a:r>
              <a:rPr lang="en-US" sz="3200">
                <a:solidFill>
                  <a:schemeClr val="lt1"/>
                </a:solidFill>
                <a:latin typeface="Montserrat Light"/>
                <a:ea typeface="Montserrat Light"/>
                <a:cs typeface="Montserrat Light"/>
                <a:sym typeface="Montserrat Light"/>
              </a:rPr>
              <a:t> is </a:t>
            </a:r>
            <a:r>
              <a:rPr b="1" lang="en-US" sz="3200">
                <a:solidFill>
                  <a:schemeClr val="lt1"/>
                </a:solidFill>
                <a:latin typeface="Montserrat"/>
                <a:ea typeface="Montserrat"/>
                <a:cs typeface="Montserrat"/>
                <a:sym typeface="Montserrat"/>
              </a:rPr>
              <a:t>higher </a:t>
            </a:r>
            <a:r>
              <a:rPr lang="en-US" sz="3200">
                <a:solidFill>
                  <a:schemeClr val="lt1"/>
                </a:solidFill>
                <a:latin typeface="Montserrat Light"/>
                <a:ea typeface="Montserrat Light"/>
                <a:cs typeface="Montserrat Light"/>
                <a:sym typeface="Montserrat Light"/>
              </a:rPr>
              <a:t>than frequency of reaching out</a:t>
            </a:r>
            <a:endParaRPr sz="3200">
              <a:solidFill>
                <a:schemeClr val="lt1"/>
              </a:solidFill>
              <a:latin typeface="Montserrat Light"/>
              <a:ea typeface="Montserrat Light"/>
              <a:cs typeface="Montserrat Light"/>
              <a:sym typeface="Montserrat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3" name="Shape 1673"/>
        <p:cNvGrpSpPr/>
        <p:nvPr/>
      </p:nvGrpSpPr>
      <p:grpSpPr>
        <a:xfrm>
          <a:off x="0" y="0"/>
          <a:ext cx="0" cy="0"/>
          <a:chOff x="0" y="0"/>
          <a:chExt cx="0" cy="0"/>
        </a:xfrm>
      </p:grpSpPr>
      <p:sp>
        <p:nvSpPr>
          <p:cNvPr id="1674" name="Google Shape;1674;p79"/>
          <p:cNvSpPr/>
          <p:nvPr/>
        </p:nvSpPr>
        <p:spPr>
          <a:xfrm>
            <a:off x="11922675" y="3665200"/>
            <a:ext cx="10543200" cy="5432700"/>
          </a:xfrm>
          <a:prstGeom prst="roundRect">
            <a:avLst>
              <a:gd fmla="val 16667" name="adj"/>
            </a:avLst>
          </a:prstGeom>
          <a:solidFill>
            <a:srgbClr val="305391">
              <a:alpha val="265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1675" name="Google Shape;1675;p79"/>
          <p:cNvSpPr/>
          <p:nvPr/>
        </p:nvSpPr>
        <p:spPr>
          <a:xfrm>
            <a:off x="1073225" y="3665200"/>
            <a:ext cx="10277100" cy="5432700"/>
          </a:xfrm>
          <a:prstGeom prst="roundRect">
            <a:avLst>
              <a:gd fmla="val 16667" name="adj"/>
            </a:avLst>
          </a:prstGeom>
          <a:solidFill>
            <a:srgbClr val="305391">
              <a:alpha val="265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1676" name="Google Shape;1676;p79"/>
          <p:cNvSpPr/>
          <p:nvPr/>
        </p:nvSpPr>
        <p:spPr>
          <a:xfrm rot="10800000">
            <a:off x="10436837" y="5394892"/>
            <a:ext cx="18305106" cy="11715955"/>
          </a:xfrm>
          <a:custGeom>
            <a:rect b="b" l="l" r="r" t="t"/>
            <a:pathLst>
              <a:path extrusionOk="0" h="4283713" w="6692909">
                <a:moveTo>
                  <a:pt x="2456" y="4283714"/>
                </a:moveTo>
                <a:cubicBezTo>
                  <a:pt x="342395" y="4186208"/>
                  <a:pt x="511583" y="3648948"/>
                  <a:pt x="943680" y="3239095"/>
                </a:cubicBezTo>
                <a:cubicBezTo>
                  <a:pt x="1432062" y="2775867"/>
                  <a:pt x="2164987" y="2677734"/>
                  <a:pt x="3126974" y="2600791"/>
                </a:cubicBezTo>
                <a:cubicBezTo>
                  <a:pt x="4088962" y="2523857"/>
                  <a:pt x="3935987" y="2050329"/>
                  <a:pt x="4470029" y="1323402"/>
                </a:cubicBezTo>
                <a:cubicBezTo>
                  <a:pt x="5004071" y="596466"/>
                  <a:pt x="5141566" y="705185"/>
                  <a:pt x="5263647" y="567667"/>
                </a:cubicBezTo>
                <a:cubicBezTo>
                  <a:pt x="5385738" y="430149"/>
                  <a:pt x="6558709" y="154362"/>
                  <a:pt x="6558709" y="154362"/>
                </a:cubicBezTo>
                <a:lnTo>
                  <a:pt x="6692910" y="0"/>
                </a:lnTo>
                <a:lnTo>
                  <a:pt x="0" y="3833"/>
                </a:lnTo>
                <a:lnTo>
                  <a:pt x="2456" y="4283714"/>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accent1"/>
              </a:solidFill>
              <a:latin typeface="Montserrat Light"/>
              <a:ea typeface="Montserrat Light"/>
              <a:cs typeface="Montserrat Light"/>
              <a:sym typeface="Montserrat Light"/>
            </a:endParaRPr>
          </a:p>
        </p:txBody>
      </p:sp>
      <p:sp>
        <p:nvSpPr>
          <p:cNvPr id="1677" name="Google Shape;1677;p79"/>
          <p:cNvSpPr/>
          <p:nvPr/>
        </p:nvSpPr>
        <p:spPr>
          <a:xfrm rot="-7199224">
            <a:off x="19940903" y="-13651275"/>
            <a:ext cx="15377395" cy="18497891"/>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5">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nvGrpSpPr>
          <p:cNvPr id="1678" name="Google Shape;1678;p79"/>
          <p:cNvGrpSpPr/>
          <p:nvPr/>
        </p:nvGrpSpPr>
        <p:grpSpPr>
          <a:xfrm>
            <a:off x="16711066" y="599106"/>
            <a:ext cx="1461110" cy="1317528"/>
            <a:chOff x="13668051" y="2148234"/>
            <a:chExt cx="1461110" cy="1317528"/>
          </a:xfrm>
        </p:grpSpPr>
        <p:sp>
          <p:nvSpPr>
            <p:cNvPr id="1679" name="Google Shape;1679;p79"/>
            <p:cNvSpPr/>
            <p:nvPr/>
          </p:nvSpPr>
          <p:spPr>
            <a:xfrm>
              <a:off x="13668053" y="2148234"/>
              <a:ext cx="1461108" cy="1317528"/>
            </a:xfrm>
            <a:custGeom>
              <a:rect b="b" l="l" r="r" t="t"/>
              <a:pathLst>
                <a:path extrusionOk="0" h="1317528" w="1461108">
                  <a:moveTo>
                    <a:pt x="1461108" y="0"/>
                  </a:moveTo>
                  <a:cubicBezTo>
                    <a:pt x="1312470" y="781749"/>
                    <a:pt x="1279340" y="1253957"/>
                    <a:pt x="988187" y="1306510"/>
                  </a:cubicBezTo>
                  <a:cubicBezTo>
                    <a:pt x="550460" y="1385519"/>
                    <a:pt x="107448" y="1013927"/>
                    <a:pt x="0" y="1008130"/>
                  </a:cubicBezTo>
                  <a:cubicBezTo>
                    <a:pt x="0" y="1008130"/>
                    <a:pt x="55418" y="1189411"/>
                    <a:pt x="45133" y="1190983"/>
                  </a:cubicBezTo>
                </a:path>
              </a:pathLst>
            </a:custGeom>
            <a:noFill/>
            <a:ln cap="rnd" cmpd="sng" w="508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680" name="Google Shape;1680;p79"/>
            <p:cNvSpPr/>
            <p:nvPr/>
          </p:nvSpPr>
          <p:spPr>
            <a:xfrm>
              <a:off x="13668051" y="3089077"/>
              <a:ext cx="197962" cy="45119"/>
            </a:xfrm>
            <a:custGeom>
              <a:rect b="b" l="l" r="r" t="t"/>
              <a:pathLst>
                <a:path extrusionOk="0" h="45119" w="197962">
                  <a:moveTo>
                    <a:pt x="197962" y="0"/>
                  </a:moveTo>
                  <a:cubicBezTo>
                    <a:pt x="197962" y="0"/>
                    <a:pt x="57728" y="18093"/>
                    <a:pt x="0" y="45119"/>
                  </a:cubicBezTo>
                </a:path>
              </a:pathLst>
            </a:custGeom>
            <a:noFill/>
            <a:ln cap="rnd" cmpd="sng" w="508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sp>
        <p:nvSpPr>
          <p:cNvPr id="1681" name="Google Shape;1681;p79"/>
          <p:cNvSpPr/>
          <p:nvPr/>
        </p:nvSpPr>
        <p:spPr>
          <a:xfrm>
            <a:off x="1520825" y="997539"/>
            <a:ext cx="4083552" cy="1134659"/>
          </a:xfrm>
          <a:custGeom>
            <a:rect b="b" l="l" r="r" t="t"/>
            <a:pathLst>
              <a:path extrusionOk="0" h="1134659" w="4083552">
                <a:moveTo>
                  <a:pt x="4083553" y="21372"/>
                </a:moveTo>
                <a:cubicBezTo>
                  <a:pt x="4026719" y="6821"/>
                  <a:pt x="3969247" y="-663"/>
                  <a:pt x="3910502" y="46"/>
                </a:cubicBezTo>
                <a:cubicBezTo>
                  <a:pt x="3662795" y="3041"/>
                  <a:pt x="3436857" y="137432"/>
                  <a:pt x="3228523" y="256345"/>
                </a:cubicBezTo>
                <a:cubicBezTo>
                  <a:pt x="3007464" y="382515"/>
                  <a:pt x="2780166" y="518096"/>
                  <a:pt x="2523966" y="556977"/>
                </a:cubicBezTo>
                <a:cubicBezTo>
                  <a:pt x="2228622" y="601803"/>
                  <a:pt x="1934580" y="530748"/>
                  <a:pt x="1646720" y="471494"/>
                </a:cubicBezTo>
                <a:cubicBezTo>
                  <a:pt x="1351661" y="410757"/>
                  <a:pt x="1059912" y="371686"/>
                  <a:pt x="764786" y="453551"/>
                </a:cubicBezTo>
                <a:cubicBezTo>
                  <a:pt x="498296" y="527469"/>
                  <a:pt x="254849" y="662530"/>
                  <a:pt x="0" y="766438"/>
                </a:cubicBezTo>
                <a:moveTo>
                  <a:pt x="4083553" y="389592"/>
                </a:moveTo>
                <a:cubicBezTo>
                  <a:pt x="4026719" y="375031"/>
                  <a:pt x="3969247" y="367548"/>
                  <a:pt x="3910502" y="368266"/>
                </a:cubicBezTo>
                <a:cubicBezTo>
                  <a:pt x="3662795" y="371261"/>
                  <a:pt x="3436857" y="505652"/>
                  <a:pt x="3228523" y="624555"/>
                </a:cubicBezTo>
                <a:cubicBezTo>
                  <a:pt x="3007464" y="750735"/>
                  <a:pt x="2780166" y="886315"/>
                  <a:pt x="2523966" y="925198"/>
                </a:cubicBezTo>
                <a:cubicBezTo>
                  <a:pt x="2228622" y="970023"/>
                  <a:pt x="1934580" y="898967"/>
                  <a:pt x="1646720" y="839714"/>
                </a:cubicBezTo>
                <a:cubicBezTo>
                  <a:pt x="1351661" y="778977"/>
                  <a:pt x="1059912" y="739906"/>
                  <a:pt x="764786" y="821761"/>
                </a:cubicBezTo>
                <a:cubicBezTo>
                  <a:pt x="498296" y="895679"/>
                  <a:pt x="254849" y="1030751"/>
                  <a:pt x="0" y="1134659"/>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682" name="Google Shape;1682;p79"/>
          <p:cNvSpPr txBox="1"/>
          <p:nvPr/>
        </p:nvSpPr>
        <p:spPr>
          <a:xfrm>
            <a:off x="14441799" y="5468325"/>
            <a:ext cx="7597200" cy="1176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en-US" sz="3200">
                <a:solidFill>
                  <a:schemeClr val="lt1"/>
                </a:solidFill>
                <a:latin typeface="Montserrat"/>
                <a:ea typeface="Montserrat"/>
                <a:cs typeface="Montserrat"/>
                <a:sym typeface="Montserrat"/>
              </a:rPr>
              <a:t>Access </a:t>
            </a:r>
            <a:r>
              <a:rPr lang="en-US" sz="3200">
                <a:solidFill>
                  <a:schemeClr val="lt1"/>
                </a:solidFill>
                <a:latin typeface="Montserrat Light"/>
                <a:ea typeface="Montserrat Light"/>
                <a:cs typeface="Montserrat Light"/>
                <a:sym typeface="Montserrat Light"/>
              </a:rPr>
              <a:t>(to projector, streaming platform etc.) </a:t>
            </a:r>
            <a:r>
              <a:rPr b="1" lang="en-US" sz="3200">
                <a:solidFill>
                  <a:schemeClr val="lt1"/>
                </a:solidFill>
                <a:latin typeface="Montserrat"/>
                <a:ea typeface="Montserrat"/>
                <a:cs typeface="Montserrat"/>
                <a:sym typeface="Montserrat"/>
              </a:rPr>
              <a:t>matters </a:t>
            </a:r>
            <a:r>
              <a:rPr lang="en-US" sz="3200">
                <a:solidFill>
                  <a:schemeClr val="lt1"/>
                </a:solidFill>
                <a:latin typeface="Montserrat Light"/>
                <a:ea typeface="Montserrat Light"/>
                <a:cs typeface="Montserrat Light"/>
                <a:sym typeface="Montserrat Light"/>
              </a:rPr>
              <a:t> </a:t>
            </a:r>
            <a:endParaRPr b="1">
              <a:solidFill>
                <a:schemeClr val="lt1"/>
              </a:solidFill>
            </a:endParaRPr>
          </a:p>
        </p:txBody>
      </p:sp>
      <p:cxnSp>
        <p:nvCxnSpPr>
          <p:cNvPr id="1683" name="Google Shape;1683;p79"/>
          <p:cNvCxnSpPr/>
          <p:nvPr/>
        </p:nvCxnSpPr>
        <p:spPr>
          <a:xfrm>
            <a:off x="13943522" y="5575867"/>
            <a:ext cx="0" cy="1080000"/>
          </a:xfrm>
          <a:prstGeom prst="straightConnector1">
            <a:avLst/>
          </a:prstGeom>
          <a:noFill/>
          <a:ln cap="rnd" cmpd="sng" w="50800">
            <a:solidFill>
              <a:schemeClr val="accent2"/>
            </a:solidFill>
            <a:prstDash val="solid"/>
            <a:round/>
            <a:headEnd len="sm" w="sm" type="none"/>
            <a:tailEnd len="sm" w="sm" type="none"/>
          </a:ln>
        </p:spPr>
      </p:cxnSp>
      <p:sp>
        <p:nvSpPr>
          <p:cNvPr id="1684" name="Google Shape;1684;p79"/>
          <p:cNvSpPr/>
          <p:nvPr/>
        </p:nvSpPr>
        <p:spPr>
          <a:xfrm rot="8100000">
            <a:off x="12459949" y="5778688"/>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685" name="Google Shape;1685;p79"/>
          <p:cNvSpPr txBox="1"/>
          <p:nvPr/>
        </p:nvSpPr>
        <p:spPr>
          <a:xfrm>
            <a:off x="3405926" y="5468325"/>
            <a:ext cx="7170000" cy="17670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Those with </a:t>
            </a:r>
            <a:r>
              <a:rPr b="1" lang="en-US" sz="3200">
                <a:solidFill>
                  <a:schemeClr val="lt1"/>
                </a:solidFill>
                <a:latin typeface="Montserrat"/>
                <a:ea typeface="Montserrat"/>
                <a:cs typeface="Montserrat"/>
                <a:sym typeface="Montserrat"/>
              </a:rPr>
              <a:t>partners</a:t>
            </a:r>
            <a:r>
              <a:rPr lang="en-US" sz="3200">
                <a:solidFill>
                  <a:schemeClr val="lt1"/>
                </a:solidFill>
                <a:latin typeface="Montserrat Light"/>
                <a:ea typeface="Montserrat Light"/>
                <a:cs typeface="Montserrat Light"/>
                <a:sym typeface="Montserrat Light"/>
              </a:rPr>
              <a:t> have built in watch buddy but struggle more with finding shows</a:t>
            </a:r>
            <a:endParaRPr sz="3200">
              <a:solidFill>
                <a:schemeClr val="lt1"/>
              </a:solidFill>
              <a:latin typeface="Montserrat Light"/>
              <a:ea typeface="Montserrat Light"/>
              <a:cs typeface="Montserrat Light"/>
              <a:sym typeface="Montserrat Light"/>
            </a:endParaRPr>
          </a:p>
        </p:txBody>
      </p:sp>
      <p:cxnSp>
        <p:nvCxnSpPr>
          <p:cNvPr id="1686" name="Google Shape;1686;p79"/>
          <p:cNvCxnSpPr/>
          <p:nvPr/>
        </p:nvCxnSpPr>
        <p:spPr>
          <a:xfrm>
            <a:off x="3003379" y="5804467"/>
            <a:ext cx="0" cy="1080000"/>
          </a:xfrm>
          <a:prstGeom prst="straightConnector1">
            <a:avLst/>
          </a:prstGeom>
          <a:noFill/>
          <a:ln cap="rnd" cmpd="sng" w="50800">
            <a:solidFill>
              <a:schemeClr val="accent2"/>
            </a:solidFill>
            <a:prstDash val="solid"/>
            <a:round/>
            <a:headEnd len="sm" w="sm" type="none"/>
            <a:tailEnd len="sm" w="sm" type="none"/>
          </a:ln>
        </p:spPr>
      </p:cxnSp>
      <p:sp>
        <p:nvSpPr>
          <p:cNvPr id="1687" name="Google Shape;1687;p79"/>
          <p:cNvSpPr/>
          <p:nvPr/>
        </p:nvSpPr>
        <p:spPr>
          <a:xfrm rot="8100000">
            <a:off x="1519806" y="6007288"/>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688" name="Google Shape;1688;p79"/>
          <p:cNvSpPr txBox="1"/>
          <p:nvPr/>
        </p:nvSpPr>
        <p:spPr>
          <a:xfrm>
            <a:off x="14441800" y="3989775"/>
            <a:ext cx="7827000" cy="11760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Alone or group depends heavily on </a:t>
            </a:r>
            <a:r>
              <a:rPr b="1" lang="en-US" sz="3200">
                <a:solidFill>
                  <a:schemeClr val="lt1"/>
                </a:solidFill>
                <a:latin typeface="Montserrat"/>
                <a:ea typeface="Montserrat"/>
                <a:cs typeface="Montserrat"/>
                <a:sym typeface="Montserrat"/>
              </a:rPr>
              <a:t>environment &amp; situation</a:t>
            </a:r>
            <a:endParaRPr sz="3200">
              <a:solidFill>
                <a:schemeClr val="lt1"/>
              </a:solidFill>
              <a:latin typeface="Montserrat Light"/>
              <a:ea typeface="Montserrat Light"/>
              <a:cs typeface="Montserrat Light"/>
              <a:sym typeface="Montserrat Light"/>
            </a:endParaRPr>
          </a:p>
        </p:txBody>
      </p:sp>
      <p:cxnSp>
        <p:nvCxnSpPr>
          <p:cNvPr id="1689" name="Google Shape;1689;p79"/>
          <p:cNvCxnSpPr/>
          <p:nvPr/>
        </p:nvCxnSpPr>
        <p:spPr>
          <a:xfrm>
            <a:off x="13943522" y="4097331"/>
            <a:ext cx="0" cy="1080000"/>
          </a:xfrm>
          <a:prstGeom prst="straightConnector1">
            <a:avLst/>
          </a:prstGeom>
          <a:noFill/>
          <a:ln cap="rnd" cmpd="sng" w="50800">
            <a:solidFill>
              <a:schemeClr val="accent2"/>
            </a:solidFill>
            <a:prstDash val="solid"/>
            <a:round/>
            <a:headEnd len="sm" w="sm" type="none"/>
            <a:tailEnd len="sm" w="sm" type="none"/>
          </a:ln>
        </p:spPr>
      </p:cxnSp>
      <p:sp>
        <p:nvSpPr>
          <p:cNvPr id="1690" name="Google Shape;1690;p79"/>
          <p:cNvSpPr/>
          <p:nvPr/>
        </p:nvSpPr>
        <p:spPr>
          <a:xfrm rot="8100000">
            <a:off x="12459949" y="4300152"/>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691" name="Google Shape;1691;p79"/>
          <p:cNvSpPr txBox="1"/>
          <p:nvPr/>
        </p:nvSpPr>
        <p:spPr>
          <a:xfrm>
            <a:off x="3482127" y="4065975"/>
            <a:ext cx="6677400" cy="1176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Many</a:t>
            </a:r>
            <a:r>
              <a:rPr b="1" lang="en-US" sz="3200">
                <a:solidFill>
                  <a:schemeClr val="lt1"/>
                </a:solidFill>
                <a:latin typeface="Montserrat"/>
                <a:ea typeface="Montserrat"/>
                <a:cs typeface="Montserrat"/>
                <a:sym typeface="Montserrat"/>
              </a:rPr>
              <a:t> already</a:t>
            </a:r>
            <a:r>
              <a:rPr lang="en-US" sz="3200">
                <a:solidFill>
                  <a:schemeClr val="lt1"/>
                </a:solidFill>
                <a:latin typeface="Montserrat Light"/>
                <a:ea typeface="Montserrat Light"/>
                <a:cs typeface="Montserrat Light"/>
                <a:sym typeface="Montserrat Light"/>
              </a:rPr>
              <a:t> had plans to watch shows with friends</a:t>
            </a:r>
            <a:endParaRPr b="1">
              <a:solidFill>
                <a:schemeClr val="lt1"/>
              </a:solidFill>
            </a:endParaRPr>
          </a:p>
        </p:txBody>
      </p:sp>
      <p:cxnSp>
        <p:nvCxnSpPr>
          <p:cNvPr id="1692" name="Google Shape;1692;p79"/>
          <p:cNvCxnSpPr/>
          <p:nvPr/>
        </p:nvCxnSpPr>
        <p:spPr>
          <a:xfrm>
            <a:off x="3003379" y="4173531"/>
            <a:ext cx="0" cy="1080000"/>
          </a:xfrm>
          <a:prstGeom prst="straightConnector1">
            <a:avLst/>
          </a:prstGeom>
          <a:noFill/>
          <a:ln cap="rnd" cmpd="sng" w="50800">
            <a:solidFill>
              <a:schemeClr val="accent2"/>
            </a:solidFill>
            <a:prstDash val="solid"/>
            <a:round/>
            <a:headEnd len="sm" w="sm" type="none"/>
            <a:tailEnd len="sm" w="sm" type="none"/>
          </a:ln>
        </p:spPr>
      </p:cxnSp>
      <p:sp>
        <p:nvSpPr>
          <p:cNvPr id="1693" name="Google Shape;1693;p79"/>
          <p:cNvSpPr/>
          <p:nvPr/>
        </p:nvSpPr>
        <p:spPr>
          <a:xfrm rot="8100000">
            <a:off x="1596006" y="4376352"/>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694" name="Google Shape;1694;p79"/>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Results</a:t>
            </a:r>
            <a:endParaRPr/>
          </a:p>
        </p:txBody>
      </p:sp>
      <p:sp>
        <p:nvSpPr>
          <p:cNvPr id="1695" name="Google Shape;1695;p79"/>
          <p:cNvSpPr txBox="1"/>
          <p:nvPr/>
        </p:nvSpPr>
        <p:spPr>
          <a:xfrm>
            <a:off x="3139572" y="2815863"/>
            <a:ext cx="5696700" cy="831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chemeClr val="accent5"/>
                </a:solidFill>
                <a:latin typeface="Playfair Display"/>
                <a:ea typeface="Playfair Display"/>
                <a:cs typeface="Playfair Display"/>
                <a:sym typeface="Playfair Display"/>
              </a:rPr>
              <a:t>Surprises</a:t>
            </a:r>
            <a:endParaRPr/>
          </a:p>
        </p:txBody>
      </p:sp>
      <p:sp>
        <p:nvSpPr>
          <p:cNvPr id="1696" name="Google Shape;1696;p79"/>
          <p:cNvSpPr txBox="1"/>
          <p:nvPr/>
        </p:nvSpPr>
        <p:spPr>
          <a:xfrm flipH="1">
            <a:off x="14440879" y="2814863"/>
            <a:ext cx="5696700" cy="831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chemeClr val="accent3"/>
                </a:solidFill>
                <a:latin typeface="Playfair Display"/>
                <a:ea typeface="Playfair Display"/>
                <a:cs typeface="Playfair Display"/>
                <a:sym typeface="Playfair Display"/>
              </a:rPr>
              <a:t>New Learnings</a:t>
            </a:r>
            <a:endParaRPr/>
          </a:p>
        </p:txBody>
      </p:sp>
      <p:cxnSp>
        <p:nvCxnSpPr>
          <p:cNvPr id="1697" name="Google Shape;1697;p79"/>
          <p:cNvCxnSpPr/>
          <p:nvPr/>
        </p:nvCxnSpPr>
        <p:spPr>
          <a:xfrm>
            <a:off x="3003379" y="7438117"/>
            <a:ext cx="0" cy="1080000"/>
          </a:xfrm>
          <a:prstGeom prst="straightConnector1">
            <a:avLst/>
          </a:prstGeom>
          <a:noFill/>
          <a:ln cap="rnd" cmpd="sng" w="50800">
            <a:solidFill>
              <a:schemeClr val="accent2"/>
            </a:solidFill>
            <a:prstDash val="solid"/>
            <a:round/>
            <a:headEnd len="sm" w="sm" type="none"/>
            <a:tailEnd len="sm" w="sm" type="none"/>
          </a:ln>
        </p:spPr>
      </p:cxnSp>
      <p:sp>
        <p:nvSpPr>
          <p:cNvPr id="1698" name="Google Shape;1698;p79"/>
          <p:cNvSpPr/>
          <p:nvPr/>
        </p:nvSpPr>
        <p:spPr>
          <a:xfrm rot="8100000">
            <a:off x="1519806" y="7640938"/>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699" name="Google Shape;1699;p79"/>
          <p:cNvSpPr txBox="1"/>
          <p:nvPr/>
        </p:nvSpPr>
        <p:spPr>
          <a:xfrm>
            <a:off x="1073225" y="10673150"/>
            <a:ext cx="22034400" cy="24843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b="1" lang="en-US" sz="4700">
                <a:solidFill>
                  <a:srgbClr val="ABB2FA"/>
                </a:solidFill>
                <a:latin typeface="Montserrat"/>
                <a:ea typeface="Montserrat"/>
                <a:cs typeface="Montserrat"/>
                <a:sym typeface="Montserrat"/>
              </a:rPr>
              <a:t>Revised Assumption: </a:t>
            </a:r>
            <a:endParaRPr b="1" sz="4700">
              <a:solidFill>
                <a:srgbClr val="ABB2FA"/>
              </a:solidFill>
              <a:latin typeface="Montserrat"/>
              <a:ea typeface="Montserrat"/>
              <a:cs typeface="Montserrat"/>
              <a:sym typeface="Montserrat"/>
            </a:endParaRPr>
          </a:p>
          <a:p>
            <a:pPr indent="0" lvl="0" marL="0" rtl="0" algn="ctr">
              <a:lnSpc>
                <a:spcPct val="120000"/>
              </a:lnSpc>
              <a:spcBef>
                <a:spcPts val="0"/>
              </a:spcBef>
              <a:spcAft>
                <a:spcPts val="0"/>
              </a:spcAft>
              <a:buClr>
                <a:srgbClr val="000000"/>
              </a:buClr>
              <a:buFont typeface="Arial"/>
              <a:buNone/>
            </a:pPr>
            <a:r>
              <a:rPr lang="en-US" sz="4500">
                <a:solidFill>
                  <a:schemeClr val="lt1"/>
                </a:solidFill>
                <a:latin typeface="Montserrat Light"/>
                <a:ea typeface="Montserrat Light"/>
                <a:cs typeface="Montserrat Light"/>
                <a:sym typeface="Montserrat Light"/>
              </a:rPr>
              <a:t>People are comfortable reaching out to CLOSE friends about watching shows together</a:t>
            </a:r>
            <a:endParaRPr sz="4700">
              <a:solidFill>
                <a:schemeClr val="lt1"/>
              </a:solidFill>
              <a:latin typeface="Montserrat Light"/>
              <a:ea typeface="Montserrat Light"/>
              <a:cs typeface="Montserrat Light"/>
              <a:sym typeface="Montserrat Light"/>
            </a:endParaRPr>
          </a:p>
        </p:txBody>
      </p:sp>
      <p:sp>
        <p:nvSpPr>
          <p:cNvPr id="1700" name="Google Shape;1700;p79"/>
          <p:cNvSpPr txBox="1"/>
          <p:nvPr/>
        </p:nvSpPr>
        <p:spPr>
          <a:xfrm>
            <a:off x="9809975" y="9709775"/>
            <a:ext cx="4560900" cy="8157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b="1" lang="en-US" sz="4700">
                <a:solidFill>
                  <a:srgbClr val="ABB2FA"/>
                </a:solidFill>
                <a:latin typeface="Montserrat"/>
                <a:ea typeface="Montserrat"/>
                <a:cs typeface="Montserrat"/>
                <a:sym typeface="Montserrat"/>
              </a:rPr>
              <a:t>Validity ✅ </a:t>
            </a:r>
            <a:endParaRPr sz="4700">
              <a:solidFill>
                <a:schemeClr val="lt1"/>
              </a:solidFill>
              <a:latin typeface="Montserrat Light"/>
              <a:ea typeface="Montserrat Light"/>
              <a:cs typeface="Montserrat Light"/>
              <a:sym typeface="Montserrat Light"/>
            </a:endParaRPr>
          </a:p>
        </p:txBody>
      </p:sp>
      <p:sp>
        <p:nvSpPr>
          <p:cNvPr id="1701" name="Google Shape;1701;p79"/>
          <p:cNvSpPr txBox="1"/>
          <p:nvPr/>
        </p:nvSpPr>
        <p:spPr>
          <a:xfrm>
            <a:off x="14401687" y="6950463"/>
            <a:ext cx="7827000" cy="17670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Scheduling watching is harder than say a meal because of </a:t>
            </a:r>
            <a:r>
              <a:rPr b="1" lang="en-US" sz="3200">
                <a:solidFill>
                  <a:schemeClr val="lt1"/>
                </a:solidFill>
                <a:latin typeface="Montserrat"/>
                <a:ea typeface="Montserrat"/>
                <a:cs typeface="Montserrat"/>
                <a:sym typeface="Montserrat"/>
              </a:rPr>
              <a:t>time-restraints &amp; comfort level</a:t>
            </a:r>
            <a:endParaRPr b="1" sz="3200">
              <a:solidFill>
                <a:schemeClr val="lt1"/>
              </a:solidFill>
              <a:latin typeface="Montserrat"/>
              <a:ea typeface="Montserrat"/>
              <a:cs typeface="Montserrat"/>
              <a:sym typeface="Montserrat"/>
            </a:endParaRPr>
          </a:p>
        </p:txBody>
      </p:sp>
      <p:cxnSp>
        <p:nvCxnSpPr>
          <p:cNvPr id="1702" name="Google Shape;1702;p79"/>
          <p:cNvCxnSpPr/>
          <p:nvPr/>
        </p:nvCxnSpPr>
        <p:spPr>
          <a:xfrm>
            <a:off x="13903410" y="7058019"/>
            <a:ext cx="0" cy="1080000"/>
          </a:xfrm>
          <a:prstGeom prst="straightConnector1">
            <a:avLst/>
          </a:prstGeom>
          <a:noFill/>
          <a:ln cap="rnd" cmpd="sng" w="50800">
            <a:solidFill>
              <a:schemeClr val="accent2"/>
            </a:solidFill>
            <a:prstDash val="solid"/>
            <a:round/>
            <a:headEnd len="sm" w="sm" type="none"/>
            <a:tailEnd len="sm" w="sm" type="none"/>
          </a:ln>
        </p:spPr>
      </p:cxnSp>
      <p:sp>
        <p:nvSpPr>
          <p:cNvPr id="1703" name="Google Shape;1703;p79"/>
          <p:cNvSpPr/>
          <p:nvPr/>
        </p:nvSpPr>
        <p:spPr>
          <a:xfrm rot="8100000">
            <a:off x="12419837" y="7260839"/>
            <a:ext cx="1149452" cy="674323"/>
          </a:xfrm>
          <a:custGeom>
            <a:rect b="b" l="l" r="r" t="t"/>
            <a:pathLst>
              <a:path extrusionOk="0" h="1444904" w="1444952">
                <a:moveTo>
                  <a:pt x="722477" y="0"/>
                </a:moveTo>
                <a:lnTo>
                  <a:pt x="0" y="1444904"/>
                </a:lnTo>
                <a:lnTo>
                  <a:pt x="1444952" y="1444904"/>
                </a:lnTo>
                <a:lnTo>
                  <a:pt x="722477"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704" name="Google Shape;1704;p79"/>
          <p:cNvSpPr txBox="1"/>
          <p:nvPr/>
        </p:nvSpPr>
        <p:spPr>
          <a:xfrm>
            <a:off x="3405926" y="7461675"/>
            <a:ext cx="7170000" cy="11760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0"/>
              </a:spcBef>
              <a:spcAft>
                <a:spcPts val="0"/>
              </a:spcAft>
              <a:buNone/>
            </a:pPr>
            <a:r>
              <a:rPr lang="en-US" sz="3200">
                <a:solidFill>
                  <a:schemeClr val="lt1"/>
                </a:solidFill>
                <a:latin typeface="Montserrat Light"/>
                <a:ea typeface="Montserrat Light"/>
                <a:cs typeface="Montserrat Light"/>
                <a:sym typeface="Montserrat Light"/>
              </a:rPr>
              <a:t>Avg level of </a:t>
            </a:r>
            <a:r>
              <a:rPr b="1" lang="en-US" sz="3200">
                <a:solidFill>
                  <a:schemeClr val="lt1"/>
                </a:solidFill>
                <a:latin typeface="Montserrat"/>
                <a:ea typeface="Montserrat"/>
                <a:cs typeface="Montserrat"/>
                <a:sym typeface="Montserrat"/>
              </a:rPr>
              <a:t>comfort</a:t>
            </a:r>
            <a:r>
              <a:rPr lang="en-US" sz="3200">
                <a:solidFill>
                  <a:schemeClr val="lt1"/>
                </a:solidFill>
                <a:latin typeface="Montserrat Light"/>
                <a:ea typeface="Montserrat Light"/>
                <a:cs typeface="Montserrat Light"/>
                <a:sym typeface="Montserrat Light"/>
              </a:rPr>
              <a:t> is </a:t>
            </a:r>
            <a:r>
              <a:rPr b="1" lang="en-US" sz="3200">
                <a:solidFill>
                  <a:schemeClr val="lt1"/>
                </a:solidFill>
                <a:latin typeface="Montserrat"/>
                <a:ea typeface="Montserrat"/>
                <a:cs typeface="Montserrat"/>
                <a:sym typeface="Montserrat"/>
              </a:rPr>
              <a:t>higher </a:t>
            </a:r>
            <a:r>
              <a:rPr lang="en-US" sz="3200">
                <a:solidFill>
                  <a:schemeClr val="lt1"/>
                </a:solidFill>
                <a:latin typeface="Montserrat Light"/>
                <a:ea typeface="Montserrat Light"/>
                <a:cs typeface="Montserrat Light"/>
                <a:sym typeface="Montserrat Light"/>
              </a:rPr>
              <a:t>than frequency of reaching out</a:t>
            </a:r>
            <a:endParaRPr sz="3200">
              <a:solidFill>
                <a:schemeClr val="lt1"/>
              </a:solidFill>
              <a:latin typeface="Montserrat Light"/>
              <a:ea typeface="Montserrat Light"/>
              <a:cs typeface="Montserrat Light"/>
              <a:sym typeface="Montserrat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8" name="Shape 1708"/>
        <p:cNvGrpSpPr/>
        <p:nvPr/>
      </p:nvGrpSpPr>
      <p:grpSpPr>
        <a:xfrm>
          <a:off x="0" y="0"/>
          <a:ext cx="0" cy="0"/>
          <a:chOff x="0" y="0"/>
          <a:chExt cx="0" cy="0"/>
        </a:xfrm>
      </p:grpSpPr>
      <p:sp>
        <p:nvSpPr>
          <p:cNvPr id="1709" name="Google Shape;1709;p80"/>
          <p:cNvSpPr txBox="1"/>
          <p:nvPr/>
        </p:nvSpPr>
        <p:spPr>
          <a:xfrm>
            <a:off x="1683650" y="5281803"/>
            <a:ext cx="21336000" cy="2401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5000">
                <a:solidFill>
                  <a:schemeClr val="accent4"/>
                </a:solidFill>
                <a:latin typeface="Playfair Display ExtraBold"/>
                <a:ea typeface="Playfair Display ExtraBold"/>
                <a:cs typeface="Playfair Display ExtraBold"/>
                <a:sym typeface="Playfair Display ExtraBold"/>
              </a:rPr>
              <a:t>Approaching a Solution </a:t>
            </a:r>
            <a:endParaRPr/>
          </a:p>
        </p:txBody>
      </p:sp>
      <p:sp>
        <p:nvSpPr>
          <p:cNvPr id="1710" name="Google Shape;1710;p80"/>
          <p:cNvSpPr/>
          <p:nvPr/>
        </p:nvSpPr>
        <p:spPr>
          <a:xfrm flipH="1" rot="-5400000">
            <a:off x="15664076" y="-4407479"/>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1">
              <a:alpha val="196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711" name="Google Shape;1711;p80"/>
          <p:cNvSpPr/>
          <p:nvPr/>
        </p:nvSpPr>
        <p:spPr>
          <a:xfrm>
            <a:off x="-1682385" y="3526863"/>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712" name="Google Shape;1712;p80"/>
          <p:cNvSpPr/>
          <p:nvPr/>
        </p:nvSpPr>
        <p:spPr>
          <a:xfrm>
            <a:off x="-1048999" y="4476467"/>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713" name="Google Shape;1713;p80"/>
          <p:cNvSpPr/>
          <p:nvPr/>
        </p:nvSpPr>
        <p:spPr>
          <a:xfrm rot="5400000">
            <a:off x="-9357581" y="10142180"/>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714" name="Google Shape;1714;p80"/>
          <p:cNvSpPr/>
          <p:nvPr/>
        </p:nvSpPr>
        <p:spPr>
          <a:xfrm rot="10800000">
            <a:off x="-11649889" y="287822"/>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715" name="Google Shape;1715;p80"/>
          <p:cNvSpPr/>
          <p:nvPr/>
        </p:nvSpPr>
        <p:spPr>
          <a:xfrm rot="6299965">
            <a:off x="21265039" y="-4852226"/>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716" name="Google Shape;1716;p80"/>
          <p:cNvSpPr txBox="1"/>
          <p:nvPr/>
        </p:nvSpPr>
        <p:spPr>
          <a:xfrm>
            <a:off x="0" y="0"/>
            <a:ext cx="3000000" cy="869700"/>
          </a:xfrm>
          <a:prstGeom prst="rect">
            <a:avLst/>
          </a:prstGeom>
          <a:noFill/>
          <a:ln>
            <a:noFill/>
          </a:ln>
        </p:spPr>
        <p:txBody>
          <a:bodyPr anchorCtr="0" anchor="t" bIns="91425" lIns="91425" spcFirstLastPara="1" rIns="91425" wrap="square" tIns="91425">
            <a:spAutoFit/>
          </a:bodyPr>
          <a:lstStyle/>
          <a:p>
            <a:pPr indent="-292100" lvl="0" marL="457200" rtl="0" algn="l">
              <a:lnSpc>
                <a:spcPct val="115000"/>
              </a:lnSpc>
              <a:spcBef>
                <a:spcPts val="0"/>
              </a:spcBef>
              <a:spcAft>
                <a:spcPts val="0"/>
              </a:spcAft>
              <a:buSzPts val="1000"/>
              <a:buChar char="-"/>
            </a:pPr>
            <a:r>
              <a:rPr lang="en-US" sz="1000"/>
              <a:t>Watching roulette app where when you don’t know what to watch, they have a roulette option that throws you into a random, well-rated show</a:t>
            </a:r>
            <a:endParaRPr/>
          </a:p>
        </p:txBody>
      </p:sp>
      <p:sp>
        <p:nvSpPr>
          <p:cNvPr id="1717" name="Google Shape;1717;p80"/>
          <p:cNvSpPr/>
          <p:nvPr/>
        </p:nvSpPr>
        <p:spPr>
          <a:xfrm>
            <a:off x="3774300" y="16637525"/>
            <a:ext cx="6496800" cy="3946500"/>
          </a:xfrm>
          <a:prstGeom prst="roundRect">
            <a:avLst>
              <a:gd fmla="val 16667" name="adj"/>
            </a:avLst>
          </a:prstGeom>
          <a:solidFill>
            <a:srgbClr val="305391">
              <a:alpha val="265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1718" name="Google Shape;1718;p80"/>
          <p:cNvSpPr/>
          <p:nvPr/>
        </p:nvSpPr>
        <p:spPr>
          <a:xfrm>
            <a:off x="-4202575" y="16325250"/>
            <a:ext cx="6496800" cy="3946500"/>
          </a:xfrm>
          <a:prstGeom prst="roundRect">
            <a:avLst>
              <a:gd fmla="val 16667" name="adj"/>
            </a:avLst>
          </a:prstGeom>
          <a:solidFill>
            <a:srgbClr val="305391">
              <a:alpha val="265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2" name="Shape 1722"/>
        <p:cNvGrpSpPr/>
        <p:nvPr/>
      </p:nvGrpSpPr>
      <p:grpSpPr>
        <a:xfrm>
          <a:off x="0" y="0"/>
          <a:ext cx="0" cy="0"/>
          <a:chOff x="0" y="0"/>
          <a:chExt cx="0" cy="0"/>
        </a:xfrm>
      </p:grpSpPr>
      <p:sp>
        <p:nvSpPr>
          <p:cNvPr id="1723" name="Google Shape;1723;p81"/>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Solution</a:t>
            </a:r>
            <a:endParaRPr/>
          </a:p>
        </p:txBody>
      </p:sp>
      <p:sp>
        <p:nvSpPr>
          <p:cNvPr id="1724" name="Google Shape;1724;p81"/>
          <p:cNvSpPr/>
          <p:nvPr/>
        </p:nvSpPr>
        <p:spPr>
          <a:xfrm flipH="1" rot="-5400000">
            <a:off x="15664076" y="-4407479"/>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1">
              <a:alpha val="196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725" name="Google Shape;1725;p81"/>
          <p:cNvSpPr/>
          <p:nvPr/>
        </p:nvSpPr>
        <p:spPr>
          <a:xfrm>
            <a:off x="-1682385" y="3526863"/>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726" name="Google Shape;1726;p81"/>
          <p:cNvSpPr/>
          <p:nvPr/>
        </p:nvSpPr>
        <p:spPr>
          <a:xfrm>
            <a:off x="-1048999" y="4476467"/>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727" name="Google Shape;1727;p81"/>
          <p:cNvSpPr/>
          <p:nvPr/>
        </p:nvSpPr>
        <p:spPr>
          <a:xfrm rot="5400000">
            <a:off x="-9357581" y="10142180"/>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728" name="Google Shape;1728;p81"/>
          <p:cNvSpPr/>
          <p:nvPr/>
        </p:nvSpPr>
        <p:spPr>
          <a:xfrm rot="10800000">
            <a:off x="-11649889" y="287822"/>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729" name="Google Shape;1729;p81"/>
          <p:cNvSpPr/>
          <p:nvPr/>
        </p:nvSpPr>
        <p:spPr>
          <a:xfrm rot="6299965">
            <a:off x="21265039" y="-4852226"/>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730" name="Google Shape;1730;p81"/>
          <p:cNvSpPr txBox="1"/>
          <p:nvPr/>
        </p:nvSpPr>
        <p:spPr>
          <a:xfrm>
            <a:off x="0" y="0"/>
            <a:ext cx="3000000" cy="869700"/>
          </a:xfrm>
          <a:prstGeom prst="rect">
            <a:avLst/>
          </a:prstGeom>
          <a:noFill/>
          <a:ln>
            <a:noFill/>
          </a:ln>
        </p:spPr>
        <p:txBody>
          <a:bodyPr anchorCtr="0" anchor="t" bIns="91425" lIns="91425" spcFirstLastPara="1" rIns="91425" wrap="square" tIns="91425">
            <a:spAutoFit/>
          </a:bodyPr>
          <a:lstStyle/>
          <a:p>
            <a:pPr indent="-292100" lvl="0" marL="457200" rtl="0" algn="l">
              <a:lnSpc>
                <a:spcPct val="115000"/>
              </a:lnSpc>
              <a:spcBef>
                <a:spcPts val="0"/>
              </a:spcBef>
              <a:spcAft>
                <a:spcPts val="0"/>
              </a:spcAft>
              <a:buSzPts val="1000"/>
              <a:buChar char="-"/>
            </a:pPr>
            <a:r>
              <a:rPr lang="en-US" sz="1000"/>
              <a:t>Watching roulette app where when you don’t know what to watch, they have a roulette option that throws you into a random, well-rated show</a:t>
            </a:r>
            <a:endParaRPr/>
          </a:p>
        </p:txBody>
      </p:sp>
      <p:sp>
        <p:nvSpPr>
          <p:cNvPr id="1731" name="Google Shape;1731;p81"/>
          <p:cNvSpPr/>
          <p:nvPr/>
        </p:nvSpPr>
        <p:spPr>
          <a:xfrm>
            <a:off x="3774300" y="16637525"/>
            <a:ext cx="6496800" cy="3946500"/>
          </a:xfrm>
          <a:prstGeom prst="roundRect">
            <a:avLst>
              <a:gd fmla="val 16667" name="adj"/>
            </a:avLst>
          </a:prstGeom>
          <a:solidFill>
            <a:srgbClr val="305391">
              <a:alpha val="265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1732" name="Google Shape;1732;p81"/>
          <p:cNvSpPr/>
          <p:nvPr/>
        </p:nvSpPr>
        <p:spPr>
          <a:xfrm>
            <a:off x="-4202575" y="16325250"/>
            <a:ext cx="6496800" cy="3946500"/>
          </a:xfrm>
          <a:prstGeom prst="roundRect">
            <a:avLst>
              <a:gd fmla="val 16667" name="adj"/>
            </a:avLst>
          </a:prstGeom>
          <a:solidFill>
            <a:srgbClr val="305391">
              <a:alpha val="265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6" name="Shape 1736"/>
        <p:cNvGrpSpPr/>
        <p:nvPr/>
      </p:nvGrpSpPr>
      <p:grpSpPr>
        <a:xfrm>
          <a:off x="0" y="0"/>
          <a:ext cx="0" cy="0"/>
          <a:chOff x="0" y="0"/>
          <a:chExt cx="0" cy="0"/>
        </a:xfrm>
      </p:grpSpPr>
      <p:sp>
        <p:nvSpPr>
          <p:cNvPr id="1737" name="Google Shape;1737;p82"/>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Solution</a:t>
            </a:r>
            <a:endParaRPr/>
          </a:p>
        </p:txBody>
      </p:sp>
      <p:sp>
        <p:nvSpPr>
          <p:cNvPr id="1738" name="Google Shape;1738;p82"/>
          <p:cNvSpPr/>
          <p:nvPr/>
        </p:nvSpPr>
        <p:spPr>
          <a:xfrm flipH="1" rot="-5400000">
            <a:off x="15664076" y="-4407479"/>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1">
              <a:alpha val="196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739" name="Google Shape;1739;p82"/>
          <p:cNvSpPr/>
          <p:nvPr/>
        </p:nvSpPr>
        <p:spPr>
          <a:xfrm>
            <a:off x="-1682385" y="3526863"/>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740" name="Google Shape;1740;p82"/>
          <p:cNvSpPr/>
          <p:nvPr/>
        </p:nvSpPr>
        <p:spPr>
          <a:xfrm>
            <a:off x="-1048999" y="4476467"/>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741" name="Google Shape;1741;p82"/>
          <p:cNvSpPr/>
          <p:nvPr/>
        </p:nvSpPr>
        <p:spPr>
          <a:xfrm rot="5400000">
            <a:off x="-9357581" y="10142180"/>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742" name="Google Shape;1742;p82"/>
          <p:cNvSpPr/>
          <p:nvPr/>
        </p:nvSpPr>
        <p:spPr>
          <a:xfrm rot="10800000">
            <a:off x="-11649889" y="287822"/>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743" name="Google Shape;1743;p82"/>
          <p:cNvSpPr/>
          <p:nvPr/>
        </p:nvSpPr>
        <p:spPr>
          <a:xfrm rot="6299965">
            <a:off x="21265039" y="-4852226"/>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744" name="Google Shape;1744;p82"/>
          <p:cNvSpPr txBox="1"/>
          <p:nvPr/>
        </p:nvSpPr>
        <p:spPr>
          <a:xfrm>
            <a:off x="0" y="0"/>
            <a:ext cx="3000000" cy="869700"/>
          </a:xfrm>
          <a:prstGeom prst="rect">
            <a:avLst/>
          </a:prstGeom>
          <a:noFill/>
          <a:ln>
            <a:noFill/>
          </a:ln>
        </p:spPr>
        <p:txBody>
          <a:bodyPr anchorCtr="0" anchor="t" bIns="91425" lIns="91425" spcFirstLastPara="1" rIns="91425" wrap="square" tIns="91425">
            <a:spAutoFit/>
          </a:bodyPr>
          <a:lstStyle/>
          <a:p>
            <a:pPr indent="-292100" lvl="0" marL="457200" rtl="0" algn="l">
              <a:lnSpc>
                <a:spcPct val="115000"/>
              </a:lnSpc>
              <a:spcBef>
                <a:spcPts val="0"/>
              </a:spcBef>
              <a:spcAft>
                <a:spcPts val="0"/>
              </a:spcAft>
              <a:buSzPts val="1000"/>
              <a:buChar char="-"/>
            </a:pPr>
            <a:r>
              <a:rPr lang="en-US" sz="1000"/>
              <a:t>Watching roulette app where when you don’t know what to watch, they have a roulette option that throws you into a random, well-rated show</a:t>
            </a:r>
            <a:endParaRPr/>
          </a:p>
        </p:txBody>
      </p:sp>
      <p:sp>
        <p:nvSpPr>
          <p:cNvPr id="1745" name="Google Shape;1745;p82"/>
          <p:cNvSpPr/>
          <p:nvPr/>
        </p:nvSpPr>
        <p:spPr>
          <a:xfrm>
            <a:off x="3774300" y="16637525"/>
            <a:ext cx="6496800" cy="3946500"/>
          </a:xfrm>
          <a:prstGeom prst="roundRect">
            <a:avLst>
              <a:gd fmla="val 16667" name="adj"/>
            </a:avLst>
          </a:prstGeom>
          <a:solidFill>
            <a:srgbClr val="305391">
              <a:alpha val="265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1746" name="Google Shape;1746;p82"/>
          <p:cNvSpPr/>
          <p:nvPr/>
        </p:nvSpPr>
        <p:spPr>
          <a:xfrm>
            <a:off x="-4202575" y="16325250"/>
            <a:ext cx="6496800" cy="3946500"/>
          </a:xfrm>
          <a:prstGeom prst="roundRect">
            <a:avLst>
              <a:gd fmla="val 16667" name="adj"/>
            </a:avLst>
          </a:prstGeom>
          <a:solidFill>
            <a:srgbClr val="305391">
              <a:alpha val="265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1747" name="Google Shape;1747;p82"/>
          <p:cNvSpPr/>
          <p:nvPr/>
        </p:nvSpPr>
        <p:spPr>
          <a:xfrm rot="5400200">
            <a:off x="3302400" y="5093975"/>
            <a:ext cx="5147400" cy="5265000"/>
          </a:xfrm>
          <a:prstGeom prst="roundRect">
            <a:avLst>
              <a:gd fmla="val 16667" name="adj"/>
            </a:avLst>
          </a:prstGeom>
          <a:solidFill>
            <a:srgbClr val="305391">
              <a:alpha val="265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1748" name="Google Shape;1748;p82"/>
          <p:cNvSpPr txBox="1"/>
          <p:nvPr/>
        </p:nvSpPr>
        <p:spPr>
          <a:xfrm>
            <a:off x="3479550" y="5478250"/>
            <a:ext cx="5105400" cy="46917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3600">
                <a:solidFill>
                  <a:schemeClr val="lt1"/>
                </a:solidFill>
                <a:latin typeface="Montserrat Light"/>
                <a:ea typeface="Montserrat Light"/>
                <a:cs typeface="Montserrat Light"/>
                <a:sym typeface="Montserrat Light"/>
              </a:rPr>
              <a:t>#1 Reel Ranker</a:t>
            </a:r>
            <a:endParaRPr sz="36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3600">
              <a:solidFill>
                <a:schemeClr val="lt1"/>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rPr b="1" lang="en-US" sz="4500">
                <a:solidFill>
                  <a:srgbClr val="ABB2FA"/>
                </a:solidFill>
                <a:latin typeface="Montserrat"/>
                <a:ea typeface="Montserrat"/>
                <a:cs typeface="Montserrat"/>
                <a:sym typeface="Montserrat"/>
              </a:rPr>
              <a:t>✅ </a:t>
            </a:r>
            <a:r>
              <a:rPr lang="en-US" sz="3400">
                <a:solidFill>
                  <a:schemeClr val="lt1"/>
                </a:solidFill>
                <a:latin typeface="Montserrat Light"/>
                <a:ea typeface="Montserrat Light"/>
                <a:cs typeface="Montserrat Light"/>
                <a:sym typeface="Montserrat Light"/>
              </a:rPr>
              <a:t>Curiosity about friends’ preferences </a:t>
            </a:r>
            <a:endParaRPr sz="34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lang="en-US" sz="3400">
                <a:solidFill>
                  <a:schemeClr val="lt1"/>
                </a:solidFill>
                <a:latin typeface="Montserrat Light"/>
                <a:ea typeface="Montserrat Light"/>
                <a:cs typeface="Montserrat Light"/>
                <a:sym typeface="Montserrat Light"/>
              </a:rPr>
              <a:t>❌  Fun Enough; Takes Effort </a:t>
            </a:r>
            <a:endParaRPr sz="34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3600">
              <a:solidFill>
                <a:schemeClr val="lt1"/>
              </a:solidFill>
              <a:latin typeface="Montserrat Light"/>
              <a:ea typeface="Montserrat Light"/>
              <a:cs typeface="Montserrat Light"/>
              <a:sym typeface="Montserrat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2" name="Shape 1752"/>
        <p:cNvGrpSpPr/>
        <p:nvPr/>
      </p:nvGrpSpPr>
      <p:grpSpPr>
        <a:xfrm>
          <a:off x="0" y="0"/>
          <a:ext cx="0" cy="0"/>
          <a:chOff x="0" y="0"/>
          <a:chExt cx="0" cy="0"/>
        </a:xfrm>
      </p:grpSpPr>
      <p:sp>
        <p:nvSpPr>
          <p:cNvPr id="1753" name="Google Shape;1753;p83"/>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Solution</a:t>
            </a:r>
            <a:endParaRPr/>
          </a:p>
        </p:txBody>
      </p:sp>
      <p:sp>
        <p:nvSpPr>
          <p:cNvPr id="1754" name="Google Shape;1754;p83"/>
          <p:cNvSpPr/>
          <p:nvPr/>
        </p:nvSpPr>
        <p:spPr>
          <a:xfrm flipH="1" rot="-5400000">
            <a:off x="15664076" y="-4407479"/>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1">
              <a:alpha val="196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755" name="Google Shape;1755;p83"/>
          <p:cNvSpPr/>
          <p:nvPr/>
        </p:nvSpPr>
        <p:spPr>
          <a:xfrm>
            <a:off x="-1682385" y="3526863"/>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756" name="Google Shape;1756;p83"/>
          <p:cNvSpPr/>
          <p:nvPr/>
        </p:nvSpPr>
        <p:spPr>
          <a:xfrm>
            <a:off x="-1048999" y="4476467"/>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757" name="Google Shape;1757;p83"/>
          <p:cNvSpPr/>
          <p:nvPr/>
        </p:nvSpPr>
        <p:spPr>
          <a:xfrm rot="5400000">
            <a:off x="-9357581" y="10142180"/>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758" name="Google Shape;1758;p83"/>
          <p:cNvSpPr/>
          <p:nvPr/>
        </p:nvSpPr>
        <p:spPr>
          <a:xfrm rot="10800000">
            <a:off x="-11649889" y="287822"/>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759" name="Google Shape;1759;p83"/>
          <p:cNvSpPr/>
          <p:nvPr/>
        </p:nvSpPr>
        <p:spPr>
          <a:xfrm rot="6299965">
            <a:off x="21265039" y="-4852226"/>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760" name="Google Shape;1760;p83"/>
          <p:cNvSpPr txBox="1"/>
          <p:nvPr/>
        </p:nvSpPr>
        <p:spPr>
          <a:xfrm>
            <a:off x="0" y="0"/>
            <a:ext cx="3000000" cy="869700"/>
          </a:xfrm>
          <a:prstGeom prst="rect">
            <a:avLst/>
          </a:prstGeom>
          <a:noFill/>
          <a:ln>
            <a:noFill/>
          </a:ln>
        </p:spPr>
        <p:txBody>
          <a:bodyPr anchorCtr="0" anchor="t" bIns="91425" lIns="91425" spcFirstLastPara="1" rIns="91425" wrap="square" tIns="91425">
            <a:spAutoFit/>
          </a:bodyPr>
          <a:lstStyle/>
          <a:p>
            <a:pPr indent="-292100" lvl="0" marL="457200" rtl="0" algn="l">
              <a:lnSpc>
                <a:spcPct val="115000"/>
              </a:lnSpc>
              <a:spcBef>
                <a:spcPts val="0"/>
              </a:spcBef>
              <a:spcAft>
                <a:spcPts val="0"/>
              </a:spcAft>
              <a:buSzPts val="1000"/>
              <a:buChar char="-"/>
            </a:pPr>
            <a:r>
              <a:rPr lang="en-US" sz="1000"/>
              <a:t>Watching roulette app where when you don’t know what to watch, they have a roulette option that throws you into a random, well-rated show</a:t>
            </a:r>
            <a:endParaRPr/>
          </a:p>
        </p:txBody>
      </p:sp>
      <p:sp>
        <p:nvSpPr>
          <p:cNvPr id="1761" name="Google Shape;1761;p83"/>
          <p:cNvSpPr/>
          <p:nvPr/>
        </p:nvSpPr>
        <p:spPr>
          <a:xfrm>
            <a:off x="3774300" y="16637525"/>
            <a:ext cx="6496800" cy="3946500"/>
          </a:xfrm>
          <a:prstGeom prst="roundRect">
            <a:avLst>
              <a:gd fmla="val 16667" name="adj"/>
            </a:avLst>
          </a:prstGeom>
          <a:solidFill>
            <a:srgbClr val="305391">
              <a:alpha val="265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1762" name="Google Shape;1762;p83"/>
          <p:cNvSpPr/>
          <p:nvPr/>
        </p:nvSpPr>
        <p:spPr>
          <a:xfrm>
            <a:off x="-4202575" y="16325250"/>
            <a:ext cx="6496800" cy="3946500"/>
          </a:xfrm>
          <a:prstGeom prst="roundRect">
            <a:avLst>
              <a:gd fmla="val 16667" name="adj"/>
            </a:avLst>
          </a:prstGeom>
          <a:solidFill>
            <a:srgbClr val="305391">
              <a:alpha val="265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1763" name="Google Shape;1763;p83"/>
          <p:cNvSpPr/>
          <p:nvPr/>
        </p:nvSpPr>
        <p:spPr>
          <a:xfrm rot="5400200">
            <a:off x="3302400" y="5093975"/>
            <a:ext cx="5147400" cy="5265000"/>
          </a:xfrm>
          <a:prstGeom prst="roundRect">
            <a:avLst>
              <a:gd fmla="val 16667" name="adj"/>
            </a:avLst>
          </a:prstGeom>
          <a:solidFill>
            <a:srgbClr val="305391">
              <a:alpha val="265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1764" name="Google Shape;1764;p83"/>
          <p:cNvSpPr txBox="1"/>
          <p:nvPr/>
        </p:nvSpPr>
        <p:spPr>
          <a:xfrm>
            <a:off x="3479550" y="5478250"/>
            <a:ext cx="5105400" cy="46917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3600">
                <a:solidFill>
                  <a:schemeClr val="lt1"/>
                </a:solidFill>
                <a:latin typeface="Montserrat Light"/>
                <a:ea typeface="Montserrat Light"/>
                <a:cs typeface="Montserrat Light"/>
                <a:sym typeface="Montserrat Light"/>
              </a:rPr>
              <a:t>#1 Reel Ranker</a:t>
            </a:r>
            <a:endParaRPr sz="36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3600">
              <a:solidFill>
                <a:schemeClr val="lt1"/>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rPr b="1" lang="en-US" sz="4500">
                <a:solidFill>
                  <a:srgbClr val="ABB2FA"/>
                </a:solidFill>
                <a:latin typeface="Montserrat"/>
                <a:ea typeface="Montserrat"/>
                <a:cs typeface="Montserrat"/>
                <a:sym typeface="Montserrat"/>
              </a:rPr>
              <a:t>✅ </a:t>
            </a:r>
            <a:r>
              <a:rPr lang="en-US" sz="3400">
                <a:solidFill>
                  <a:schemeClr val="lt1"/>
                </a:solidFill>
                <a:latin typeface="Montserrat Light"/>
                <a:ea typeface="Montserrat Light"/>
                <a:cs typeface="Montserrat Light"/>
                <a:sym typeface="Montserrat Light"/>
              </a:rPr>
              <a:t>Curiosity about friends’ preferences </a:t>
            </a:r>
            <a:endParaRPr sz="34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lang="en-US" sz="3400">
                <a:solidFill>
                  <a:schemeClr val="lt1"/>
                </a:solidFill>
                <a:latin typeface="Montserrat Light"/>
                <a:ea typeface="Montserrat Light"/>
                <a:cs typeface="Montserrat Light"/>
                <a:sym typeface="Montserrat Light"/>
              </a:rPr>
              <a:t>❌  Fun Enough; Takes Effort</a:t>
            </a:r>
            <a:endParaRPr sz="34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3600">
              <a:solidFill>
                <a:schemeClr val="lt1"/>
              </a:solidFill>
              <a:latin typeface="Montserrat Light"/>
              <a:ea typeface="Montserrat Light"/>
              <a:cs typeface="Montserrat Light"/>
              <a:sym typeface="Montserrat Light"/>
            </a:endParaRPr>
          </a:p>
        </p:txBody>
      </p:sp>
      <p:sp>
        <p:nvSpPr>
          <p:cNvPr id="1765" name="Google Shape;1765;p83"/>
          <p:cNvSpPr/>
          <p:nvPr/>
        </p:nvSpPr>
        <p:spPr>
          <a:xfrm rot="5400210">
            <a:off x="16585050" y="5256600"/>
            <a:ext cx="4907400" cy="5265000"/>
          </a:xfrm>
          <a:prstGeom prst="roundRect">
            <a:avLst>
              <a:gd fmla="val 16667" name="adj"/>
            </a:avLst>
          </a:prstGeom>
          <a:solidFill>
            <a:srgbClr val="305391">
              <a:alpha val="265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1766" name="Google Shape;1766;p83"/>
          <p:cNvSpPr txBox="1"/>
          <p:nvPr/>
        </p:nvSpPr>
        <p:spPr>
          <a:xfrm>
            <a:off x="16736800" y="5710400"/>
            <a:ext cx="4934700" cy="41745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3600">
                <a:solidFill>
                  <a:schemeClr val="lt1"/>
                </a:solidFill>
                <a:latin typeface="Montserrat Light"/>
                <a:ea typeface="Montserrat Light"/>
                <a:cs typeface="Montserrat Light"/>
                <a:sym typeface="Montserrat Light"/>
              </a:rPr>
              <a:t>#2 Risky Reward</a:t>
            </a:r>
            <a:endParaRPr sz="3600">
              <a:solidFill>
                <a:schemeClr val="lt1"/>
              </a:solidFill>
              <a:latin typeface="Montserrat Light"/>
              <a:ea typeface="Montserrat Light"/>
              <a:cs typeface="Montserrat Light"/>
              <a:sym typeface="Montserrat Light"/>
            </a:endParaRPr>
          </a:p>
          <a:p>
            <a:pPr indent="0" lvl="0" marL="0" marR="0" rtl="0" algn="ctr">
              <a:lnSpc>
                <a:spcPct val="120000"/>
              </a:lnSpc>
              <a:spcBef>
                <a:spcPts val="0"/>
              </a:spcBef>
              <a:spcAft>
                <a:spcPts val="0"/>
              </a:spcAft>
              <a:buNone/>
            </a:pPr>
            <a:r>
              <a:t/>
            </a:r>
            <a:endParaRPr sz="3600">
              <a:solidFill>
                <a:schemeClr val="lt1"/>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rPr b="1" lang="en-US" sz="4700">
                <a:solidFill>
                  <a:srgbClr val="ABB2FA"/>
                </a:solidFill>
                <a:latin typeface="Montserrat"/>
                <a:ea typeface="Montserrat"/>
                <a:cs typeface="Montserrat"/>
                <a:sym typeface="Montserrat"/>
              </a:rPr>
              <a:t>✅ </a:t>
            </a:r>
            <a:r>
              <a:rPr lang="en-US" sz="3600">
                <a:solidFill>
                  <a:schemeClr val="lt1"/>
                </a:solidFill>
                <a:latin typeface="Montserrat Light"/>
                <a:ea typeface="Montserrat Light"/>
                <a:cs typeface="Montserrat Light"/>
                <a:sym typeface="Montserrat Light"/>
              </a:rPr>
              <a:t>$ help people watch new things</a:t>
            </a:r>
            <a:endParaRPr sz="3600">
              <a:solidFill>
                <a:schemeClr val="lt1"/>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rPr lang="en-US" sz="3600">
                <a:solidFill>
                  <a:schemeClr val="lt1"/>
                </a:solidFill>
                <a:latin typeface="Montserrat Light"/>
                <a:ea typeface="Montserrat Light"/>
                <a:cs typeface="Montserrat Light"/>
                <a:sym typeface="Montserrat Light"/>
              </a:rPr>
              <a:t>❌  pique enough long-term interest </a:t>
            </a:r>
            <a:endParaRPr sz="3600">
              <a:solidFill>
                <a:schemeClr val="lt1"/>
              </a:solidFill>
              <a:latin typeface="Montserrat Light"/>
              <a:ea typeface="Montserrat Light"/>
              <a:cs typeface="Montserrat Light"/>
              <a:sym typeface="Montserrat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0" name="Shape 1770"/>
        <p:cNvGrpSpPr/>
        <p:nvPr/>
      </p:nvGrpSpPr>
      <p:grpSpPr>
        <a:xfrm>
          <a:off x="0" y="0"/>
          <a:ext cx="0" cy="0"/>
          <a:chOff x="0" y="0"/>
          <a:chExt cx="0" cy="0"/>
        </a:xfrm>
      </p:grpSpPr>
      <p:sp>
        <p:nvSpPr>
          <p:cNvPr id="1771" name="Google Shape;1771;p84"/>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Solution</a:t>
            </a:r>
            <a:endParaRPr/>
          </a:p>
        </p:txBody>
      </p:sp>
      <p:sp>
        <p:nvSpPr>
          <p:cNvPr id="1772" name="Google Shape;1772;p84"/>
          <p:cNvSpPr/>
          <p:nvPr/>
        </p:nvSpPr>
        <p:spPr>
          <a:xfrm flipH="1" rot="-5400000">
            <a:off x="15664076" y="-4407479"/>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1">
              <a:alpha val="196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773" name="Google Shape;1773;p84"/>
          <p:cNvSpPr/>
          <p:nvPr/>
        </p:nvSpPr>
        <p:spPr>
          <a:xfrm>
            <a:off x="-1682385" y="3526863"/>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774" name="Google Shape;1774;p84"/>
          <p:cNvSpPr/>
          <p:nvPr/>
        </p:nvSpPr>
        <p:spPr>
          <a:xfrm>
            <a:off x="-1048999" y="4476467"/>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775" name="Google Shape;1775;p84"/>
          <p:cNvSpPr/>
          <p:nvPr/>
        </p:nvSpPr>
        <p:spPr>
          <a:xfrm rot="5400000">
            <a:off x="-9357581" y="10142180"/>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776" name="Google Shape;1776;p84"/>
          <p:cNvSpPr/>
          <p:nvPr/>
        </p:nvSpPr>
        <p:spPr>
          <a:xfrm rot="10800000">
            <a:off x="-11649889" y="287822"/>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777" name="Google Shape;1777;p84"/>
          <p:cNvSpPr/>
          <p:nvPr/>
        </p:nvSpPr>
        <p:spPr>
          <a:xfrm rot="6299965">
            <a:off x="21265039" y="-4852226"/>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778" name="Google Shape;1778;p84"/>
          <p:cNvSpPr txBox="1"/>
          <p:nvPr/>
        </p:nvSpPr>
        <p:spPr>
          <a:xfrm>
            <a:off x="0" y="0"/>
            <a:ext cx="3000000" cy="869700"/>
          </a:xfrm>
          <a:prstGeom prst="rect">
            <a:avLst/>
          </a:prstGeom>
          <a:noFill/>
          <a:ln>
            <a:noFill/>
          </a:ln>
        </p:spPr>
        <p:txBody>
          <a:bodyPr anchorCtr="0" anchor="t" bIns="91425" lIns="91425" spcFirstLastPara="1" rIns="91425" wrap="square" tIns="91425">
            <a:spAutoFit/>
          </a:bodyPr>
          <a:lstStyle/>
          <a:p>
            <a:pPr indent="-292100" lvl="0" marL="457200" rtl="0" algn="l">
              <a:lnSpc>
                <a:spcPct val="115000"/>
              </a:lnSpc>
              <a:spcBef>
                <a:spcPts val="0"/>
              </a:spcBef>
              <a:spcAft>
                <a:spcPts val="0"/>
              </a:spcAft>
              <a:buSzPts val="1000"/>
              <a:buChar char="-"/>
            </a:pPr>
            <a:r>
              <a:rPr lang="en-US" sz="1000"/>
              <a:t>Watching roulette app where when you don’t know what to watch, they have a roulette option that throws you into a random, well-rated show</a:t>
            </a:r>
            <a:endParaRPr/>
          </a:p>
        </p:txBody>
      </p:sp>
      <p:sp>
        <p:nvSpPr>
          <p:cNvPr id="1779" name="Google Shape;1779;p84"/>
          <p:cNvSpPr/>
          <p:nvPr/>
        </p:nvSpPr>
        <p:spPr>
          <a:xfrm>
            <a:off x="3774300" y="16637525"/>
            <a:ext cx="6496800" cy="3946500"/>
          </a:xfrm>
          <a:prstGeom prst="roundRect">
            <a:avLst>
              <a:gd fmla="val 16667" name="adj"/>
            </a:avLst>
          </a:prstGeom>
          <a:solidFill>
            <a:srgbClr val="305391">
              <a:alpha val="265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1780" name="Google Shape;1780;p84"/>
          <p:cNvSpPr/>
          <p:nvPr/>
        </p:nvSpPr>
        <p:spPr>
          <a:xfrm>
            <a:off x="-4202575" y="16325250"/>
            <a:ext cx="6496800" cy="3946500"/>
          </a:xfrm>
          <a:prstGeom prst="roundRect">
            <a:avLst>
              <a:gd fmla="val 16667" name="adj"/>
            </a:avLst>
          </a:prstGeom>
          <a:solidFill>
            <a:srgbClr val="305391">
              <a:alpha val="265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1781" name="Google Shape;1781;p84"/>
          <p:cNvSpPr/>
          <p:nvPr/>
        </p:nvSpPr>
        <p:spPr>
          <a:xfrm rot="5400200">
            <a:off x="3302400" y="5093975"/>
            <a:ext cx="5147400" cy="5265000"/>
          </a:xfrm>
          <a:prstGeom prst="roundRect">
            <a:avLst>
              <a:gd fmla="val 16667" name="adj"/>
            </a:avLst>
          </a:prstGeom>
          <a:solidFill>
            <a:srgbClr val="305391">
              <a:alpha val="265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1782" name="Google Shape;1782;p84"/>
          <p:cNvSpPr txBox="1"/>
          <p:nvPr/>
        </p:nvSpPr>
        <p:spPr>
          <a:xfrm>
            <a:off x="3479550" y="5478250"/>
            <a:ext cx="5105400" cy="46917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3600">
                <a:solidFill>
                  <a:schemeClr val="lt1"/>
                </a:solidFill>
                <a:latin typeface="Montserrat Light"/>
                <a:ea typeface="Montserrat Light"/>
                <a:cs typeface="Montserrat Light"/>
                <a:sym typeface="Montserrat Light"/>
              </a:rPr>
              <a:t>#1 Reel Ranker</a:t>
            </a:r>
            <a:endParaRPr sz="36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3600">
              <a:solidFill>
                <a:schemeClr val="lt1"/>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rPr b="1" lang="en-US" sz="4500">
                <a:solidFill>
                  <a:srgbClr val="ABB2FA"/>
                </a:solidFill>
                <a:latin typeface="Montserrat"/>
                <a:ea typeface="Montserrat"/>
                <a:cs typeface="Montserrat"/>
                <a:sym typeface="Montserrat"/>
              </a:rPr>
              <a:t>✅ </a:t>
            </a:r>
            <a:r>
              <a:rPr lang="en-US" sz="3400">
                <a:solidFill>
                  <a:schemeClr val="lt1"/>
                </a:solidFill>
                <a:latin typeface="Montserrat Light"/>
                <a:ea typeface="Montserrat Light"/>
                <a:cs typeface="Montserrat Light"/>
                <a:sym typeface="Montserrat Light"/>
              </a:rPr>
              <a:t>Curiosity about friends’ preferences </a:t>
            </a:r>
            <a:endParaRPr sz="34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lang="en-US" sz="3400">
                <a:solidFill>
                  <a:schemeClr val="lt1"/>
                </a:solidFill>
                <a:latin typeface="Montserrat Light"/>
                <a:ea typeface="Montserrat Light"/>
                <a:cs typeface="Montserrat Light"/>
                <a:sym typeface="Montserrat Light"/>
              </a:rPr>
              <a:t>❌  Fun Enough; Takes Effort</a:t>
            </a:r>
            <a:endParaRPr sz="34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3600">
              <a:solidFill>
                <a:schemeClr val="lt1"/>
              </a:solidFill>
              <a:latin typeface="Montserrat Light"/>
              <a:ea typeface="Montserrat Light"/>
              <a:cs typeface="Montserrat Light"/>
              <a:sym typeface="Montserrat Light"/>
            </a:endParaRPr>
          </a:p>
        </p:txBody>
      </p:sp>
      <p:sp>
        <p:nvSpPr>
          <p:cNvPr id="1783" name="Google Shape;1783;p84"/>
          <p:cNvSpPr/>
          <p:nvPr/>
        </p:nvSpPr>
        <p:spPr>
          <a:xfrm rot="5400210">
            <a:off x="16585050" y="5256600"/>
            <a:ext cx="4907400" cy="5265000"/>
          </a:xfrm>
          <a:prstGeom prst="roundRect">
            <a:avLst>
              <a:gd fmla="val 16667" name="adj"/>
            </a:avLst>
          </a:prstGeom>
          <a:solidFill>
            <a:srgbClr val="305391">
              <a:alpha val="265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1784" name="Google Shape;1784;p84"/>
          <p:cNvSpPr txBox="1"/>
          <p:nvPr/>
        </p:nvSpPr>
        <p:spPr>
          <a:xfrm>
            <a:off x="16736800" y="5710400"/>
            <a:ext cx="4934700" cy="41745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3600">
                <a:solidFill>
                  <a:schemeClr val="lt1"/>
                </a:solidFill>
                <a:latin typeface="Montserrat Light"/>
                <a:ea typeface="Montserrat Light"/>
                <a:cs typeface="Montserrat Light"/>
                <a:sym typeface="Montserrat Light"/>
              </a:rPr>
              <a:t>#2 Risky Reward</a:t>
            </a:r>
            <a:endParaRPr sz="3600">
              <a:solidFill>
                <a:schemeClr val="lt1"/>
              </a:solidFill>
              <a:latin typeface="Montserrat Light"/>
              <a:ea typeface="Montserrat Light"/>
              <a:cs typeface="Montserrat Light"/>
              <a:sym typeface="Montserrat Light"/>
            </a:endParaRPr>
          </a:p>
          <a:p>
            <a:pPr indent="0" lvl="0" marL="0" marR="0" rtl="0" algn="ctr">
              <a:lnSpc>
                <a:spcPct val="120000"/>
              </a:lnSpc>
              <a:spcBef>
                <a:spcPts val="0"/>
              </a:spcBef>
              <a:spcAft>
                <a:spcPts val="0"/>
              </a:spcAft>
              <a:buNone/>
            </a:pPr>
            <a:r>
              <a:t/>
            </a:r>
            <a:endParaRPr sz="3600">
              <a:solidFill>
                <a:schemeClr val="lt1"/>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rPr b="1" lang="en-US" sz="4700">
                <a:solidFill>
                  <a:srgbClr val="ABB2FA"/>
                </a:solidFill>
                <a:latin typeface="Montserrat"/>
                <a:ea typeface="Montserrat"/>
                <a:cs typeface="Montserrat"/>
                <a:sym typeface="Montserrat"/>
              </a:rPr>
              <a:t>✅ </a:t>
            </a:r>
            <a:r>
              <a:rPr lang="en-US" sz="3600">
                <a:solidFill>
                  <a:schemeClr val="lt1"/>
                </a:solidFill>
                <a:latin typeface="Montserrat Light"/>
                <a:ea typeface="Montserrat Light"/>
                <a:cs typeface="Montserrat Light"/>
                <a:sym typeface="Montserrat Light"/>
              </a:rPr>
              <a:t>$ help people watch new things</a:t>
            </a:r>
            <a:endParaRPr sz="3600">
              <a:solidFill>
                <a:schemeClr val="lt1"/>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rPr lang="en-US" sz="3600">
                <a:solidFill>
                  <a:schemeClr val="lt1"/>
                </a:solidFill>
                <a:latin typeface="Montserrat Light"/>
                <a:ea typeface="Montserrat Light"/>
                <a:cs typeface="Montserrat Light"/>
                <a:sym typeface="Montserrat Light"/>
              </a:rPr>
              <a:t>❌  pique long-term interest </a:t>
            </a:r>
            <a:endParaRPr sz="3600">
              <a:solidFill>
                <a:schemeClr val="lt1"/>
              </a:solidFill>
              <a:latin typeface="Montserrat Light"/>
              <a:ea typeface="Montserrat Light"/>
              <a:cs typeface="Montserrat Light"/>
              <a:sym typeface="Montserrat Light"/>
            </a:endParaRPr>
          </a:p>
        </p:txBody>
      </p:sp>
      <p:sp>
        <p:nvSpPr>
          <p:cNvPr id="1785" name="Google Shape;1785;p84"/>
          <p:cNvSpPr/>
          <p:nvPr/>
        </p:nvSpPr>
        <p:spPr>
          <a:xfrm rot="5400183">
            <a:off x="9670125" y="2931900"/>
            <a:ext cx="5650800" cy="6785400"/>
          </a:xfrm>
          <a:prstGeom prst="roundRect">
            <a:avLst>
              <a:gd fmla="val 16667" name="adj"/>
            </a:avLst>
          </a:prstGeom>
          <a:solidFill>
            <a:srgbClr val="305391">
              <a:alpha val="265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1786" name="Google Shape;1786;p84"/>
          <p:cNvSpPr txBox="1"/>
          <p:nvPr/>
        </p:nvSpPr>
        <p:spPr>
          <a:xfrm>
            <a:off x="9567897" y="3645463"/>
            <a:ext cx="5696700" cy="831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chemeClr val="accent5"/>
                </a:solidFill>
                <a:latin typeface="Playfair Display"/>
                <a:ea typeface="Playfair Display"/>
                <a:cs typeface="Playfair Display"/>
                <a:sym typeface="Playfair Display"/>
              </a:rPr>
              <a:t>Combined Solution</a:t>
            </a:r>
            <a:endParaRPr/>
          </a:p>
        </p:txBody>
      </p:sp>
      <p:sp>
        <p:nvSpPr>
          <p:cNvPr id="1787" name="Google Shape;1787;p84"/>
          <p:cNvSpPr txBox="1"/>
          <p:nvPr/>
        </p:nvSpPr>
        <p:spPr>
          <a:xfrm>
            <a:off x="9248600" y="4811200"/>
            <a:ext cx="6640800" cy="37125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3600">
                <a:solidFill>
                  <a:schemeClr val="lt1"/>
                </a:solidFill>
                <a:latin typeface="Montserrat Light"/>
                <a:ea typeface="Montserrat Light"/>
                <a:cs typeface="Montserrat Light"/>
                <a:sym typeface="Montserrat Light"/>
              </a:rPr>
              <a:t>#3 Movie Buddy + Mapping &amp; Reward</a:t>
            </a:r>
            <a:endParaRPr sz="3600">
              <a:solidFill>
                <a:schemeClr val="lt1"/>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rPr b="1" lang="en-US" sz="4700">
                <a:solidFill>
                  <a:srgbClr val="ABB2FA"/>
                </a:solidFill>
                <a:latin typeface="Montserrat"/>
                <a:ea typeface="Montserrat"/>
                <a:cs typeface="Montserrat"/>
                <a:sym typeface="Montserrat"/>
              </a:rPr>
              <a:t>✅ </a:t>
            </a:r>
            <a:r>
              <a:rPr lang="en-US" sz="3600">
                <a:solidFill>
                  <a:schemeClr val="lt1"/>
                </a:solidFill>
                <a:latin typeface="Montserrat Light"/>
                <a:ea typeface="Montserrat Light"/>
                <a:cs typeface="Montserrat Light"/>
                <a:sym typeface="Montserrat Light"/>
              </a:rPr>
              <a:t>Simple Interactions</a:t>
            </a:r>
            <a:endParaRPr sz="3600">
              <a:solidFill>
                <a:schemeClr val="lt1"/>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rPr b="1" lang="en-US" sz="4700">
                <a:solidFill>
                  <a:srgbClr val="ABB2FA"/>
                </a:solidFill>
                <a:latin typeface="Montserrat"/>
                <a:ea typeface="Montserrat"/>
                <a:cs typeface="Montserrat"/>
                <a:sym typeface="Montserrat"/>
              </a:rPr>
              <a:t>✅ </a:t>
            </a:r>
            <a:r>
              <a:rPr lang="en-US" sz="3600">
                <a:solidFill>
                  <a:schemeClr val="lt1"/>
                </a:solidFill>
                <a:latin typeface="Montserrat Light"/>
                <a:ea typeface="Montserrat Light"/>
                <a:cs typeface="Montserrat Light"/>
                <a:sym typeface="Montserrat Light"/>
              </a:rPr>
              <a:t>Highly demanded between close friends</a:t>
            </a:r>
            <a:endParaRPr sz="3600">
              <a:solidFill>
                <a:schemeClr val="lt1"/>
              </a:solidFill>
              <a:latin typeface="Montserrat Light"/>
              <a:ea typeface="Montserrat Light"/>
              <a:cs typeface="Montserrat Light"/>
              <a:sym typeface="Montserrat Light"/>
            </a:endParaRPr>
          </a:p>
        </p:txBody>
      </p:sp>
      <p:grpSp>
        <p:nvGrpSpPr>
          <p:cNvPr id="1788" name="Google Shape;1788;p84"/>
          <p:cNvGrpSpPr/>
          <p:nvPr/>
        </p:nvGrpSpPr>
        <p:grpSpPr>
          <a:xfrm rot="4016680">
            <a:off x="16277203" y="3876223"/>
            <a:ext cx="1624014" cy="1224996"/>
            <a:chOff x="11441023" y="7688998"/>
            <a:chExt cx="1494001" cy="1063529"/>
          </a:xfrm>
        </p:grpSpPr>
        <p:sp>
          <p:nvSpPr>
            <p:cNvPr id="1789" name="Google Shape;1789;p84"/>
            <p:cNvSpPr/>
            <p:nvPr/>
          </p:nvSpPr>
          <p:spPr>
            <a:xfrm>
              <a:off x="11441023" y="7688998"/>
              <a:ext cx="1494001" cy="1063529"/>
            </a:xfrm>
            <a:custGeom>
              <a:rect b="b" l="l" r="r" t="t"/>
              <a:pathLst>
                <a:path extrusionOk="0" h="1063529" w="1494001">
                  <a:moveTo>
                    <a:pt x="1494002" y="214135"/>
                  </a:moveTo>
                  <a:cubicBezTo>
                    <a:pt x="1297520" y="107460"/>
                    <a:pt x="1075942" y="-8738"/>
                    <a:pt x="845950" y="519"/>
                  </a:cubicBezTo>
                  <a:cubicBezTo>
                    <a:pt x="746543" y="4520"/>
                    <a:pt x="618895" y="38168"/>
                    <a:pt x="551226" y="116714"/>
                  </a:cubicBezTo>
                  <a:cubicBezTo>
                    <a:pt x="473387" y="207065"/>
                    <a:pt x="469584" y="368051"/>
                    <a:pt x="509362" y="473930"/>
                  </a:cubicBezTo>
                  <a:cubicBezTo>
                    <a:pt x="524702" y="514759"/>
                    <a:pt x="547795" y="553993"/>
                    <a:pt x="582704" y="580015"/>
                  </a:cubicBezTo>
                  <a:cubicBezTo>
                    <a:pt x="617614" y="606037"/>
                    <a:pt x="665821" y="616752"/>
                    <a:pt x="705771" y="599511"/>
                  </a:cubicBezTo>
                  <a:cubicBezTo>
                    <a:pt x="719887" y="593418"/>
                    <a:pt x="732810" y="583836"/>
                    <a:pt x="741059" y="570827"/>
                  </a:cubicBezTo>
                  <a:cubicBezTo>
                    <a:pt x="752936" y="552096"/>
                    <a:pt x="754005" y="528368"/>
                    <a:pt x="750949" y="506381"/>
                  </a:cubicBezTo>
                  <a:cubicBezTo>
                    <a:pt x="740514" y="431319"/>
                    <a:pt x="682589" y="365092"/>
                    <a:pt x="609764" y="344963"/>
                  </a:cubicBezTo>
                  <a:cubicBezTo>
                    <a:pt x="426336" y="294263"/>
                    <a:pt x="237797" y="486604"/>
                    <a:pt x="171522" y="641055"/>
                  </a:cubicBezTo>
                  <a:cubicBezTo>
                    <a:pt x="144529" y="703961"/>
                    <a:pt x="129344" y="771419"/>
                    <a:pt x="119968" y="839258"/>
                  </a:cubicBezTo>
                  <a:cubicBezTo>
                    <a:pt x="109636" y="914015"/>
                    <a:pt x="112494" y="988482"/>
                    <a:pt x="112255" y="1063530"/>
                  </a:cubicBezTo>
                  <a:cubicBezTo>
                    <a:pt x="112255" y="1063530"/>
                    <a:pt x="42035" y="1035087"/>
                    <a:pt x="0" y="987334"/>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790" name="Google Shape;1790;p84"/>
            <p:cNvSpPr/>
            <p:nvPr/>
          </p:nvSpPr>
          <p:spPr>
            <a:xfrm>
              <a:off x="11553278" y="8631091"/>
              <a:ext cx="79485" cy="121436"/>
            </a:xfrm>
            <a:custGeom>
              <a:rect b="b" l="l" r="r" t="t"/>
              <a:pathLst>
                <a:path extrusionOk="0" h="121436" w="79485">
                  <a:moveTo>
                    <a:pt x="79486" y="0"/>
                  </a:moveTo>
                  <a:cubicBezTo>
                    <a:pt x="79486" y="0"/>
                    <a:pt x="46502" y="78052"/>
                    <a:pt x="0" y="121436"/>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grpSp>
        <p:nvGrpSpPr>
          <p:cNvPr id="1791" name="Google Shape;1791;p84"/>
          <p:cNvGrpSpPr/>
          <p:nvPr/>
        </p:nvGrpSpPr>
        <p:grpSpPr>
          <a:xfrm rot="-10461439">
            <a:off x="7654982" y="3869368"/>
            <a:ext cx="1182055" cy="1210012"/>
            <a:chOff x="13668052" y="2188694"/>
            <a:chExt cx="1328283" cy="1100646"/>
          </a:xfrm>
        </p:grpSpPr>
        <p:sp>
          <p:nvSpPr>
            <p:cNvPr id="1792" name="Google Shape;1792;p84"/>
            <p:cNvSpPr/>
            <p:nvPr/>
          </p:nvSpPr>
          <p:spPr>
            <a:xfrm>
              <a:off x="13668052" y="2188694"/>
              <a:ext cx="1328283" cy="1100646"/>
            </a:xfrm>
            <a:custGeom>
              <a:rect b="b" l="l" r="r" t="t"/>
              <a:pathLst>
                <a:path extrusionOk="0" h="1100646" w="1328283">
                  <a:moveTo>
                    <a:pt x="1307359" y="0"/>
                  </a:moveTo>
                  <a:cubicBezTo>
                    <a:pt x="1339394" y="283916"/>
                    <a:pt x="1372914" y="701020"/>
                    <a:pt x="1093904" y="885185"/>
                  </a:cubicBezTo>
                  <a:cubicBezTo>
                    <a:pt x="1010030" y="940546"/>
                    <a:pt x="839812" y="929177"/>
                    <a:pt x="795648" y="824072"/>
                  </a:cubicBezTo>
                  <a:cubicBezTo>
                    <a:pt x="763124" y="746647"/>
                    <a:pt x="767569" y="627653"/>
                    <a:pt x="807747" y="554853"/>
                  </a:cubicBezTo>
                  <a:cubicBezTo>
                    <a:pt x="823267" y="526731"/>
                    <a:pt x="846126" y="499963"/>
                    <a:pt x="877292" y="492156"/>
                  </a:cubicBezTo>
                  <a:cubicBezTo>
                    <a:pt x="934275" y="477882"/>
                    <a:pt x="957031" y="531499"/>
                    <a:pt x="950439" y="577707"/>
                  </a:cubicBezTo>
                  <a:cubicBezTo>
                    <a:pt x="939258" y="656091"/>
                    <a:pt x="908274" y="754660"/>
                    <a:pt x="862915" y="820730"/>
                  </a:cubicBezTo>
                  <a:cubicBezTo>
                    <a:pt x="762708" y="966694"/>
                    <a:pt x="592666" y="1066617"/>
                    <a:pt x="414252" y="1070693"/>
                  </a:cubicBezTo>
                  <a:cubicBezTo>
                    <a:pt x="345742" y="1072258"/>
                    <a:pt x="277447" y="1061132"/>
                    <a:pt x="210981" y="1044458"/>
                  </a:cubicBezTo>
                  <a:cubicBezTo>
                    <a:pt x="137737" y="1026083"/>
                    <a:pt x="69720" y="995545"/>
                    <a:pt x="0" y="967670"/>
                  </a:cubicBezTo>
                  <a:cubicBezTo>
                    <a:pt x="0" y="967670"/>
                    <a:pt x="0" y="1043657"/>
                    <a:pt x="28508" y="1100647"/>
                  </a:cubicBezTo>
                </a:path>
              </a:pathLst>
            </a:custGeom>
            <a:noFill/>
            <a:ln cap="rnd" cmpd="sng" w="508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793" name="Google Shape;1793;p84"/>
            <p:cNvSpPr/>
            <p:nvPr/>
          </p:nvSpPr>
          <p:spPr>
            <a:xfrm>
              <a:off x="13668052" y="3127869"/>
              <a:ext cx="142541" cy="28494"/>
            </a:xfrm>
            <a:custGeom>
              <a:rect b="b" l="l" r="r" t="t"/>
              <a:pathLst>
                <a:path extrusionOk="0" h="28494" w="142541">
                  <a:moveTo>
                    <a:pt x="142542" y="0"/>
                  </a:moveTo>
                  <a:cubicBezTo>
                    <a:pt x="142542" y="0"/>
                    <a:pt x="57728" y="1469"/>
                    <a:pt x="0" y="28495"/>
                  </a:cubicBezTo>
                </a:path>
              </a:pathLst>
            </a:custGeom>
            <a:noFill/>
            <a:ln cap="rnd" cmpd="sng" w="508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7" name="Shape 1797"/>
        <p:cNvGrpSpPr/>
        <p:nvPr/>
      </p:nvGrpSpPr>
      <p:grpSpPr>
        <a:xfrm>
          <a:off x="0" y="0"/>
          <a:ext cx="0" cy="0"/>
          <a:chOff x="0" y="0"/>
          <a:chExt cx="0" cy="0"/>
        </a:xfrm>
      </p:grpSpPr>
      <p:sp>
        <p:nvSpPr>
          <p:cNvPr id="1798" name="Google Shape;1798;p85"/>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Solution</a:t>
            </a:r>
            <a:endParaRPr/>
          </a:p>
        </p:txBody>
      </p:sp>
      <p:sp>
        <p:nvSpPr>
          <p:cNvPr id="1799" name="Google Shape;1799;p85"/>
          <p:cNvSpPr/>
          <p:nvPr/>
        </p:nvSpPr>
        <p:spPr>
          <a:xfrm flipH="1" rot="-5400000">
            <a:off x="15664076" y="-4407479"/>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1">
              <a:alpha val="196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800" name="Google Shape;1800;p85"/>
          <p:cNvSpPr/>
          <p:nvPr/>
        </p:nvSpPr>
        <p:spPr>
          <a:xfrm>
            <a:off x="-1682385" y="3526863"/>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801" name="Google Shape;1801;p85"/>
          <p:cNvSpPr/>
          <p:nvPr/>
        </p:nvSpPr>
        <p:spPr>
          <a:xfrm>
            <a:off x="-1048999" y="4476467"/>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802" name="Google Shape;1802;p85"/>
          <p:cNvSpPr/>
          <p:nvPr/>
        </p:nvSpPr>
        <p:spPr>
          <a:xfrm rot="5400000">
            <a:off x="-9357581" y="10142180"/>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803" name="Google Shape;1803;p85"/>
          <p:cNvSpPr/>
          <p:nvPr/>
        </p:nvSpPr>
        <p:spPr>
          <a:xfrm rot="10800000">
            <a:off x="-11649889" y="287822"/>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804" name="Google Shape;1804;p85"/>
          <p:cNvSpPr/>
          <p:nvPr/>
        </p:nvSpPr>
        <p:spPr>
          <a:xfrm rot="6299965">
            <a:off x="21265039" y="-4852226"/>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805" name="Google Shape;1805;p85"/>
          <p:cNvSpPr txBox="1"/>
          <p:nvPr/>
        </p:nvSpPr>
        <p:spPr>
          <a:xfrm>
            <a:off x="0" y="0"/>
            <a:ext cx="3000000" cy="869700"/>
          </a:xfrm>
          <a:prstGeom prst="rect">
            <a:avLst/>
          </a:prstGeom>
          <a:noFill/>
          <a:ln>
            <a:noFill/>
          </a:ln>
        </p:spPr>
        <p:txBody>
          <a:bodyPr anchorCtr="0" anchor="t" bIns="91425" lIns="91425" spcFirstLastPara="1" rIns="91425" wrap="square" tIns="91425">
            <a:spAutoFit/>
          </a:bodyPr>
          <a:lstStyle/>
          <a:p>
            <a:pPr indent="-292100" lvl="0" marL="457200" rtl="0" algn="l">
              <a:lnSpc>
                <a:spcPct val="115000"/>
              </a:lnSpc>
              <a:spcBef>
                <a:spcPts val="0"/>
              </a:spcBef>
              <a:spcAft>
                <a:spcPts val="0"/>
              </a:spcAft>
              <a:buSzPts val="1000"/>
              <a:buChar char="-"/>
            </a:pPr>
            <a:r>
              <a:rPr lang="en-US" sz="1000"/>
              <a:t>Watching roulette app where when you don’t know what to watch, they have a roulette option that throws you into a random, well-rated show</a:t>
            </a:r>
            <a:endParaRPr/>
          </a:p>
        </p:txBody>
      </p:sp>
      <p:sp>
        <p:nvSpPr>
          <p:cNvPr id="1806" name="Google Shape;1806;p85"/>
          <p:cNvSpPr/>
          <p:nvPr/>
        </p:nvSpPr>
        <p:spPr>
          <a:xfrm>
            <a:off x="3774300" y="16637525"/>
            <a:ext cx="6496800" cy="3946500"/>
          </a:xfrm>
          <a:prstGeom prst="roundRect">
            <a:avLst>
              <a:gd fmla="val 16667" name="adj"/>
            </a:avLst>
          </a:prstGeom>
          <a:solidFill>
            <a:srgbClr val="305391">
              <a:alpha val="265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1807" name="Google Shape;1807;p85"/>
          <p:cNvSpPr/>
          <p:nvPr/>
        </p:nvSpPr>
        <p:spPr>
          <a:xfrm>
            <a:off x="-4202575" y="16325250"/>
            <a:ext cx="6496800" cy="3946500"/>
          </a:xfrm>
          <a:prstGeom prst="roundRect">
            <a:avLst>
              <a:gd fmla="val 16667" name="adj"/>
            </a:avLst>
          </a:prstGeom>
          <a:solidFill>
            <a:srgbClr val="305391">
              <a:alpha val="265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1808" name="Google Shape;1808;p85"/>
          <p:cNvSpPr/>
          <p:nvPr/>
        </p:nvSpPr>
        <p:spPr>
          <a:xfrm rot="5400200">
            <a:off x="3302400" y="5093975"/>
            <a:ext cx="5147400" cy="5265000"/>
          </a:xfrm>
          <a:prstGeom prst="roundRect">
            <a:avLst>
              <a:gd fmla="val 16667" name="adj"/>
            </a:avLst>
          </a:prstGeom>
          <a:solidFill>
            <a:srgbClr val="305391">
              <a:alpha val="265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1809" name="Google Shape;1809;p85"/>
          <p:cNvSpPr txBox="1"/>
          <p:nvPr/>
        </p:nvSpPr>
        <p:spPr>
          <a:xfrm>
            <a:off x="3479550" y="5478250"/>
            <a:ext cx="5105400" cy="46917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3600">
                <a:solidFill>
                  <a:schemeClr val="lt1"/>
                </a:solidFill>
                <a:latin typeface="Montserrat Light"/>
                <a:ea typeface="Montserrat Light"/>
                <a:cs typeface="Montserrat Light"/>
                <a:sym typeface="Montserrat Light"/>
              </a:rPr>
              <a:t>#1 Reel Ranker</a:t>
            </a:r>
            <a:endParaRPr sz="36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3600">
              <a:solidFill>
                <a:schemeClr val="lt1"/>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rPr b="1" lang="en-US" sz="4500">
                <a:solidFill>
                  <a:srgbClr val="ABB2FA"/>
                </a:solidFill>
                <a:latin typeface="Montserrat"/>
                <a:ea typeface="Montserrat"/>
                <a:cs typeface="Montserrat"/>
                <a:sym typeface="Montserrat"/>
              </a:rPr>
              <a:t>✅ </a:t>
            </a:r>
            <a:r>
              <a:rPr lang="en-US" sz="3400">
                <a:solidFill>
                  <a:schemeClr val="lt1"/>
                </a:solidFill>
                <a:latin typeface="Montserrat Light"/>
                <a:ea typeface="Montserrat Light"/>
                <a:cs typeface="Montserrat Light"/>
                <a:sym typeface="Montserrat Light"/>
              </a:rPr>
              <a:t>Curiosity about friends’ preferences </a:t>
            </a:r>
            <a:endParaRPr sz="34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lang="en-US" sz="3400">
                <a:solidFill>
                  <a:schemeClr val="lt1"/>
                </a:solidFill>
                <a:latin typeface="Montserrat Light"/>
                <a:ea typeface="Montserrat Light"/>
                <a:cs typeface="Montserrat Light"/>
                <a:sym typeface="Montserrat Light"/>
              </a:rPr>
              <a:t>❌  Fun Enough; Takes Effort</a:t>
            </a:r>
            <a:endParaRPr sz="34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3600">
              <a:solidFill>
                <a:schemeClr val="lt1"/>
              </a:solidFill>
              <a:latin typeface="Montserrat Light"/>
              <a:ea typeface="Montserrat Light"/>
              <a:cs typeface="Montserrat Light"/>
              <a:sym typeface="Montserrat Light"/>
            </a:endParaRPr>
          </a:p>
        </p:txBody>
      </p:sp>
      <p:sp>
        <p:nvSpPr>
          <p:cNvPr id="1810" name="Google Shape;1810;p85"/>
          <p:cNvSpPr/>
          <p:nvPr/>
        </p:nvSpPr>
        <p:spPr>
          <a:xfrm rot="5400210">
            <a:off x="16585050" y="5256600"/>
            <a:ext cx="4907400" cy="5265000"/>
          </a:xfrm>
          <a:prstGeom prst="roundRect">
            <a:avLst>
              <a:gd fmla="val 16667" name="adj"/>
            </a:avLst>
          </a:prstGeom>
          <a:solidFill>
            <a:srgbClr val="305391">
              <a:alpha val="265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1811" name="Google Shape;1811;p85"/>
          <p:cNvSpPr txBox="1"/>
          <p:nvPr/>
        </p:nvSpPr>
        <p:spPr>
          <a:xfrm>
            <a:off x="16736800" y="5710400"/>
            <a:ext cx="4934700" cy="41745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3600">
                <a:solidFill>
                  <a:schemeClr val="lt1"/>
                </a:solidFill>
                <a:latin typeface="Montserrat Light"/>
                <a:ea typeface="Montserrat Light"/>
                <a:cs typeface="Montserrat Light"/>
                <a:sym typeface="Montserrat Light"/>
              </a:rPr>
              <a:t>#2 Risky Reward</a:t>
            </a:r>
            <a:endParaRPr sz="3600">
              <a:solidFill>
                <a:schemeClr val="lt1"/>
              </a:solidFill>
              <a:latin typeface="Montserrat Light"/>
              <a:ea typeface="Montserrat Light"/>
              <a:cs typeface="Montserrat Light"/>
              <a:sym typeface="Montserrat Light"/>
            </a:endParaRPr>
          </a:p>
          <a:p>
            <a:pPr indent="0" lvl="0" marL="0" marR="0" rtl="0" algn="ctr">
              <a:lnSpc>
                <a:spcPct val="120000"/>
              </a:lnSpc>
              <a:spcBef>
                <a:spcPts val="0"/>
              </a:spcBef>
              <a:spcAft>
                <a:spcPts val="0"/>
              </a:spcAft>
              <a:buNone/>
            </a:pPr>
            <a:r>
              <a:t/>
            </a:r>
            <a:endParaRPr sz="3600">
              <a:solidFill>
                <a:schemeClr val="lt1"/>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rPr b="1" lang="en-US" sz="4700">
                <a:solidFill>
                  <a:srgbClr val="ABB2FA"/>
                </a:solidFill>
                <a:latin typeface="Montserrat"/>
                <a:ea typeface="Montserrat"/>
                <a:cs typeface="Montserrat"/>
                <a:sym typeface="Montserrat"/>
              </a:rPr>
              <a:t>✅ </a:t>
            </a:r>
            <a:r>
              <a:rPr lang="en-US" sz="3600">
                <a:solidFill>
                  <a:schemeClr val="lt1"/>
                </a:solidFill>
                <a:latin typeface="Montserrat Light"/>
                <a:ea typeface="Montserrat Light"/>
                <a:cs typeface="Montserrat Light"/>
                <a:sym typeface="Montserrat Light"/>
              </a:rPr>
              <a:t>$ help people watch new things</a:t>
            </a:r>
            <a:endParaRPr sz="3600">
              <a:solidFill>
                <a:schemeClr val="lt1"/>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rPr lang="en-US" sz="3600">
                <a:solidFill>
                  <a:schemeClr val="lt1"/>
                </a:solidFill>
                <a:latin typeface="Montserrat Light"/>
                <a:ea typeface="Montserrat Light"/>
                <a:cs typeface="Montserrat Light"/>
                <a:sym typeface="Montserrat Light"/>
              </a:rPr>
              <a:t>❌  pique long-term interest </a:t>
            </a:r>
            <a:endParaRPr sz="3600">
              <a:solidFill>
                <a:schemeClr val="lt1"/>
              </a:solidFill>
              <a:latin typeface="Montserrat Light"/>
              <a:ea typeface="Montserrat Light"/>
              <a:cs typeface="Montserrat Light"/>
              <a:sym typeface="Montserrat Light"/>
            </a:endParaRPr>
          </a:p>
        </p:txBody>
      </p:sp>
      <p:sp>
        <p:nvSpPr>
          <p:cNvPr id="1812" name="Google Shape;1812;p85"/>
          <p:cNvSpPr/>
          <p:nvPr/>
        </p:nvSpPr>
        <p:spPr>
          <a:xfrm rot="5400183">
            <a:off x="9670125" y="2931900"/>
            <a:ext cx="5650800" cy="6785400"/>
          </a:xfrm>
          <a:prstGeom prst="roundRect">
            <a:avLst>
              <a:gd fmla="val 16667" name="adj"/>
            </a:avLst>
          </a:prstGeom>
          <a:solidFill>
            <a:srgbClr val="305391">
              <a:alpha val="265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Light"/>
              <a:ea typeface="Montserrat Light"/>
              <a:cs typeface="Montserrat Light"/>
              <a:sym typeface="Montserrat Light"/>
            </a:endParaRPr>
          </a:p>
        </p:txBody>
      </p:sp>
      <p:sp>
        <p:nvSpPr>
          <p:cNvPr id="1813" name="Google Shape;1813;p85"/>
          <p:cNvSpPr txBox="1"/>
          <p:nvPr/>
        </p:nvSpPr>
        <p:spPr>
          <a:xfrm>
            <a:off x="9567897" y="3645463"/>
            <a:ext cx="5696700" cy="8310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4800">
                <a:solidFill>
                  <a:schemeClr val="accent5"/>
                </a:solidFill>
                <a:latin typeface="Playfair Display"/>
                <a:ea typeface="Playfair Display"/>
                <a:cs typeface="Playfair Display"/>
                <a:sym typeface="Playfair Display"/>
              </a:rPr>
              <a:t>Combined Solution</a:t>
            </a:r>
            <a:endParaRPr/>
          </a:p>
        </p:txBody>
      </p:sp>
      <p:sp>
        <p:nvSpPr>
          <p:cNvPr id="1814" name="Google Shape;1814;p85"/>
          <p:cNvSpPr txBox="1"/>
          <p:nvPr/>
        </p:nvSpPr>
        <p:spPr>
          <a:xfrm>
            <a:off x="9248600" y="4811200"/>
            <a:ext cx="6640800" cy="37125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3600">
                <a:solidFill>
                  <a:schemeClr val="lt1"/>
                </a:solidFill>
                <a:latin typeface="Montserrat Light"/>
                <a:ea typeface="Montserrat Light"/>
                <a:cs typeface="Montserrat Light"/>
                <a:sym typeface="Montserrat Light"/>
              </a:rPr>
              <a:t>#3 Movie Buddy + Mapping &amp; Reward</a:t>
            </a:r>
            <a:endParaRPr sz="3600">
              <a:solidFill>
                <a:schemeClr val="lt1"/>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rPr b="1" lang="en-US" sz="4700">
                <a:solidFill>
                  <a:srgbClr val="ABB2FA"/>
                </a:solidFill>
                <a:latin typeface="Montserrat"/>
                <a:ea typeface="Montserrat"/>
                <a:cs typeface="Montserrat"/>
                <a:sym typeface="Montserrat"/>
              </a:rPr>
              <a:t>✅ </a:t>
            </a:r>
            <a:r>
              <a:rPr lang="en-US" sz="3600">
                <a:solidFill>
                  <a:schemeClr val="lt1"/>
                </a:solidFill>
                <a:latin typeface="Montserrat Light"/>
                <a:ea typeface="Montserrat Light"/>
                <a:cs typeface="Montserrat Light"/>
                <a:sym typeface="Montserrat Light"/>
              </a:rPr>
              <a:t>Simple Interactions</a:t>
            </a:r>
            <a:endParaRPr sz="3600">
              <a:solidFill>
                <a:schemeClr val="lt1"/>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rPr b="1" lang="en-US" sz="4700">
                <a:solidFill>
                  <a:srgbClr val="ABB2FA"/>
                </a:solidFill>
                <a:latin typeface="Montserrat"/>
                <a:ea typeface="Montserrat"/>
                <a:cs typeface="Montserrat"/>
                <a:sym typeface="Montserrat"/>
              </a:rPr>
              <a:t>✅ </a:t>
            </a:r>
            <a:r>
              <a:rPr lang="en-US" sz="3600">
                <a:solidFill>
                  <a:schemeClr val="lt1"/>
                </a:solidFill>
                <a:latin typeface="Montserrat Light"/>
                <a:ea typeface="Montserrat Light"/>
                <a:cs typeface="Montserrat Light"/>
                <a:sym typeface="Montserrat Light"/>
              </a:rPr>
              <a:t>Highly demanded between close friends</a:t>
            </a:r>
            <a:endParaRPr sz="3600">
              <a:solidFill>
                <a:schemeClr val="lt1"/>
              </a:solidFill>
              <a:latin typeface="Montserrat Light"/>
              <a:ea typeface="Montserrat Light"/>
              <a:cs typeface="Montserrat Light"/>
              <a:sym typeface="Montserrat Light"/>
            </a:endParaRPr>
          </a:p>
        </p:txBody>
      </p:sp>
      <p:grpSp>
        <p:nvGrpSpPr>
          <p:cNvPr id="1815" name="Google Shape;1815;p85"/>
          <p:cNvGrpSpPr/>
          <p:nvPr/>
        </p:nvGrpSpPr>
        <p:grpSpPr>
          <a:xfrm rot="4016680">
            <a:off x="16277203" y="3876223"/>
            <a:ext cx="1624014" cy="1224996"/>
            <a:chOff x="11441023" y="7688998"/>
            <a:chExt cx="1494001" cy="1063529"/>
          </a:xfrm>
        </p:grpSpPr>
        <p:sp>
          <p:nvSpPr>
            <p:cNvPr id="1816" name="Google Shape;1816;p85"/>
            <p:cNvSpPr/>
            <p:nvPr/>
          </p:nvSpPr>
          <p:spPr>
            <a:xfrm>
              <a:off x="11441023" y="7688998"/>
              <a:ext cx="1494001" cy="1063529"/>
            </a:xfrm>
            <a:custGeom>
              <a:rect b="b" l="l" r="r" t="t"/>
              <a:pathLst>
                <a:path extrusionOk="0" h="1063529" w="1494001">
                  <a:moveTo>
                    <a:pt x="1494002" y="214135"/>
                  </a:moveTo>
                  <a:cubicBezTo>
                    <a:pt x="1297520" y="107460"/>
                    <a:pt x="1075942" y="-8738"/>
                    <a:pt x="845950" y="519"/>
                  </a:cubicBezTo>
                  <a:cubicBezTo>
                    <a:pt x="746543" y="4520"/>
                    <a:pt x="618895" y="38168"/>
                    <a:pt x="551226" y="116714"/>
                  </a:cubicBezTo>
                  <a:cubicBezTo>
                    <a:pt x="473387" y="207065"/>
                    <a:pt x="469584" y="368051"/>
                    <a:pt x="509362" y="473930"/>
                  </a:cubicBezTo>
                  <a:cubicBezTo>
                    <a:pt x="524702" y="514759"/>
                    <a:pt x="547795" y="553993"/>
                    <a:pt x="582704" y="580015"/>
                  </a:cubicBezTo>
                  <a:cubicBezTo>
                    <a:pt x="617614" y="606037"/>
                    <a:pt x="665821" y="616752"/>
                    <a:pt x="705771" y="599511"/>
                  </a:cubicBezTo>
                  <a:cubicBezTo>
                    <a:pt x="719887" y="593418"/>
                    <a:pt x="732810" y="583836"/>
                    <a:pt x="741059" y="570827"/>
                  </a:cubicBezTo>
                  <a:cubicBezTo>
                    <a:pt x="752936" y="552096"/>
                    <a:pt x="754005" y="528368"/>
                    <a:pt x="750949" y="506381"/>
                  </a:cubicBezTo>
                  <a:cubicBezTo>
                    <a:pt x="740514" y="431319"/>
                    <a:pt x="682589" y="365092"/>
                    <a:pt x="609764" y="344963"/>
                  </a:cubicBezTo>
                  <a:cubicBezTo>
                    <a:pt x="426336" y="294263"/>
                    <a:pt x="237797" y="486604"/>
                    <a:pt x="171522" y="641055"/>
                  </a:cubicBezTo>
                  <a:cubicBezTo>
                    <a:pt x="144529" y="703961"/>
                    <a:pt x="129344" y="771419"/>
                    <a:pt x="119968" y="839258"/>
                  </a:cubicBezTo>
                  <a:cubicBezTo>
                    <a:pt x="109636" y="914015"/>
                    <a:pt x="112494" y="988482"/>
                    <a:pt x="112255" y="1063530"/>
                  </a:cubicBezTo>
                  <a:cubicBezTo>
                    <a:pt x="112255" y="1063530"/>
                    <a:pt x="42035" y="1035087"/>
                    <a:pt x="0" y="987334"/>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817" name="Google Shape;1817;p85"/>
            <p:cNvSpPr/>
            <p:nvPr/>
          </p:nvSpPr>
          <p:spPr>
            <a:xfrm>
              <a:off x="11553278" y="8631091"/>
              <a:ext cx="79485" cy="121436"/>
            </a:xfrm>
            <a:custGeom>
              <a:rect b="b" l="l" r="r" t="t"/>
              <a:pathLst>
                <a:path extrusionOk="0" h="121436" w="79485">
                  <a:moveTo>
                    <a:pt x="79486" y="0"/>
                  </a:moveTo>
                  <a:cubicBezTo>
                    <a:pt x="79486" y="0"/>
                    <a:pt x="46502" y="78052"/>
                    <a:pt x="0" y="121436"/>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grpSp>
        <p:nvGrpSpPr>
          <p:cNvPr id="1818" name="Google Shape;1818;p85"/>
          <p:cNvGrpSpPr/>
          <p:nvPr/>
        </p:nvGrpSpPr>
        <p:grpSpPr>
          <a:xfrm rot="-10461439">
            <a:off x="7654982" y="3869368"/>
            <a:ext cx="1182055" cy="1210012"/>
            <a:chOff x="13668052" y="2188694"/>
            <a:chExt cx="1328283" cy="1100646"/>
          </a:xfrm>
        </p:grpSpPr>
        <p:sp>
          <p:nvSpPr>
            <p:cNvPr id="1819" name="Google Shape;1819;p85"/>
            <p:cNvSpPr/>
            <p:nvPr/>
          </p:nvSpPr>
          <p:spPr>
            <a:xfrm>
              <a:off x="13668052" y="2188694"/>
              <a:ext cx="1328283" cy="1100646"/>
            </a:xfrm>
            <a:custGeom>
              <a:rect b="b" l="l" r="r" t="t"/>
              <a:pathLst>
                <a:path extrusionOk="0" h="1100646" w="1328283">
                  <a:moveTo>
                    <a:pt x="1307359" y="0"/>
                  </a:moveTo>
                  <a:cubicBezTo>
                    <a:pt x="1339394" y="283916"/>
                    <a:pt x="1372914" y="701020"/>
                    <a:pt x="1093904" y="885185"/>
                  </a:cubicBezTo>
                  <a:cubicBezTo>
                    <a:pt x="1010030" y="940546"/>
                    <a:pt x="839812" y="929177"/>
                    <a:pt x="795648" y="824072"/>
                  </a:cubicBezTo>
                  <a:cubicBezTo>
                    <a:pt x="763124" y="746647"/>
                    <a:pt x="767569" y="627653"/>
                    <a:pt x="807747" y="554853"/>
                  </a:cubicBezTo>
                  <a:cubicBezTo>
                    <a:pt x="823267" y="526731"/>
                    <a:pt x="846126" y="499963"/>
                    <a:pt x="877292" y="492156"/>
                  </a:cubicBezTo>
                  <a:cubicBezTo>
                    <a:pt x="934275" y="477882"/>
                    <a:pt x="957031" y="531499"/>
                    <a:pt x="950439" y="577707"/>
                  </a:cubicBezTo>
                  <a:cubicBezTo>
                    <a:pt x="939258" y="656091"/>
                    <a:pt x="908274" y="754660"/>
                    <a:pt x="862915" y="820730"/>
                  </a:cubicBezTo>
                  <a:cubicBezTo>
                    <a:pt x="762708" y="966694"/>
                    <a:pt x="592666" y="1066617"/>
                    <a:pt x="414252" y="1070693"/>
                  </a:cubicBezTo>
                  <a:cubicBezTo>
                    <a:pt x="345742" y="1072258"/>
                    <a:pt x="277447" y="1061132"/>
                    <a:pt x="210981" y="1044458"/>
                  </a:cubicBezTo>
                  <a:cubicBezTo>
                    <a:pt x="137737" y="1026083"/>
                    <a:pt x="69720" y="995545"/>
                    <a:pt x="0" y="967670"/>
                  </a:cubicBezTo>
                  <a:cubicBezTo>
                    <a:pt x="0" y="967670"/>
                    <a:pt x="0" y="1043657"/>
                    <a:pt x="28508" y="1100647"/>
                  </a:cubicBezTo>
                </a:path>
              </a:pathLst>
            </a:custGeom>
            <a:noFill/>
            <a:ln cap="rnd" cmpd="sng" w="508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820" name="Google Shape;1820;p85"/>
            <p:cNvSpPr/>
            <p:nvPr/>
          </p:nvSpPr>
          <p:spPr>
            <a:xfrm>
              <a:off x="13668052" y="3127869"/>
              <a:ext cx="142541" cy="28494"/>
            </a:xfrm>
            <a:custGeom>
              <a:rect b="b" l="l" r="r" t="t"/>
              <a:pathLst>
                <a:path extrusionOk="0" h="28494" w="142541">
                  <a:moveTo>
                    <a:pt x="142542" y="0"/>
                  </a:moveTo>
                  <a:cubicBezTo>
                    <a:pt x="142542" y="0"/>
                    <a:pt x="57728" y="1469"/>
                    <a:pt x="0" y="28495"/>
                  </a:cubicBezTo>
                </a:path>
              </a:pathLst>
            </a:custGeom>
            <a:noFill/>
            <a:ln cap="rnd" cmpd="sng" w="508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sp>
        <p:nvSpPr>
          <p:cNvPr id="1821" name="Google Shape;1821;p85"/>
          <p:cNvSpPr txBox="1"/>
          <p:nvPr/>
        </p:nvSpPr>
        <p:spPr>
          <a:xfrm>
            <a:off x="2021400" y="10559250"/>
            <a:ext cx="21733800" cy="13113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en-US" sz="3600">
                <a:solidFill>
                  <a:srgbClr val="ABB2FA"/>
                </a:solidFill>
                <a:latin typeface="Montserrat"/>
                <a:ea typeface="Montserrat"/>
                <a:cs typeface="Montserrat"/>
                <a:sym typeface="Montserrat"/>
              </a:rPr>
              <a:t>Communities Left Out:</a:t>
            </a:r>
            <a:r>
              <a:rPr lang="en-US" sz="3600">
                <a:solidFill>
                  <a:schemeClr val="lt1"/>
                </a:solidFill>
                <a:latin typeface="Montserrat Light"/>
                <a:ea typeface="Montserrat Light"/>
                <a:cs typeface="Montserrat Light"/>
                <a:sym typeface="Montserrat Light"/>
              </a:rPr>
              <a:t> People who do not use media entertainment platform at all, people who do not have friends to watch media with, people who cannot access devices</a:t>
            </a:r>
            <a:endParaRPr sz="3600">
              <a:solidFill>
                <a:schemeClr val="lt1"/>
              </a:solidFill>
              <a:latin typeface="Montserrat Light"/>
              <a:ea typeface="Montserrat Light"/>
              <a:cs typeface="Montserrat Light"/>
              <a:sym typeface="Montserrat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5" name="Shape 1825"/>
        <p:cNvGrpSpPr/>
        <p:nvPr/>
      </p:nvGrpSpPr>
      <p:grpSpPr>
        <a:xfrm>
          <a:off x="0" y="0"/>
          <a:ext cx="0" cy="0"/>
          <a:chOff x="0" y="0"/>
          <a:chExt cx="0" cy="0"/>
        </a:xfrm>
      </p:grpSpPr>
      <p:sp>
        <p:nvSpPr>
          <p:cNvPr id="1826" name="Google Shape;1826;p86"/>
          <p:cNvSpPr/>
          <p:nvPr/>
        </p:nvSpPr>
        <p:spPr>
          <a:xfrm rot="-4501205">
            <a:off x="19041506" y="11162997"/>
            <a:ext cx="8449513" cy="323560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827" name="Google Shape;1827;p86"/>
          <p:cNvSpPr/>
          <p:nvPr/>
        </p:nvSpPr>
        <p:spPr>
          <a:xfrm>
            <a:off x="23469158" y="8688910"/>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828" name="Google Shape;1828;p86"/>
          <p:cNvSpPr/>
          <p:nvPr/>
        </p:nvSpPr>
        <p:spPr>
          <a:xfrm>
            <a:off x="-4356719" y="9896625"/>
            <a:ext cx="6768647" cy="8142192"/>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rgbClr val="23298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829" name="Google Shape;1829;p86"/>
          <p:cNvSpPr/>
          <p:nvPr/>
        </p:nvSpPr>
        <p:spPr>
          <a:xfrm rot="10800000">
            <a:off x="17185328" y="-13308597"/>
            <a:ext cx="15378657" cy="18499410"/>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830" name="Google Shape;1830;p86"/>
          <p:cNvSpPr/>
          <p:nvPr/>
        </p:nvSpPr>
        <p:spPr>
          <a:xfrm rot="10800000">
            <a:off x="-2597500" y="-967128"/>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nvGrpSpPr>
          <p:cNvPr id="1831" name="Google Shape;1831;p86"/>
          <p:cNvGrpSpPr/>
          <p:nvPr/>
        </p:nvGrpSpPr>
        <p:grpSpPr>
          <a:xfrm rot="899973">
            <a:off x="-1074933" y="304433"/>
            <a:ext cx="4532605" cy="3226609"/>
            <a:chOff x="11441023" y="7688998"/>
            <a:chExt cx="1494001" cy="1063529"/>
          </a:xfrm>
        </p:grpSpPr>
        <p:sp>
          <p:nvSpPr>
            <p:cNvPr id="1832" name="Google Shape;1832;p86"/>
            <p:cNvSpPr/>
            <p:nvPr/>
          </p:nvSpPr>
          <p:spPr>
            <a:xfrm>
              <a:off x="11441023" y="7688998"/>
              <a:ext cx="1494001" cy="1063529"/>
            </a:xfrm>
            <a:custGeom>
              <a:rect b="b" l="l" r="r" t="t"/>
              <a:pathLst>
                <a:path extrusionOk="0" h="1063529" w="1494001">
                  <a:moveTo>
                    <a:pt x="1494002" y="214135"/>
                  </a:moveTo>
                  <a:cubicBezTo>
                    <a:pt x="1297520" y="107460"/>
                    <a:pt x="1075942" y="-8738"/>
                    <a:pt x="845950" y="519"/>
                  </a:cubicBezTo>
                  <a:cubicBezTo>
                    <a:pt x="746543" y="4520"/>
                    <a:pt x="618895" y="38168"/>
                    <a:pt x="551226" y="116714"/>
                  </a:cubicBezTo>
                  <a:cubicBezTo>
                    <a:pt x="473387" y="207065"/>
                    <a:pt x="469584" y="368051"/>
                    <a:pt x="509362" y="473930"/>
                  </a:cubicBezTo>
                  <a:cubicBezTo>
                    <a:pt x="524702" y="514759"/>
                    <a:pt x="547795" y="553993"/>
                    <a:pt x="582704" y="580015"/>
                  </a:cubicBezTo>
                  <a:cubicBezTo>
                    <a:pt x="617614" y="606037"/>
                    <a:pt x="665821" y="616752"/>
                    <a:pt x="705771" y="599511"/>
                  </a:cubicBezTo>
                  <a:cubicBezTo>
                    <a:pt x="719887" y="593418"/>
                    <a:pt x="732810" y="583836"/>
                    <a:pt x="741059" y="570827"/>
                  </a:cubicBezTo>
                  <a:cubicBezTo>
                    <a:pt x="752936" y="552096"/>
                    <a:pt x="754005" y="528368"/>
                    <a:pt x="750949" y="506381"/>
                  </a:cubicBezTo>
                  <a:cubicBezTo>
                    <a:pt x="740514" y="431319"/>
                    <a:pt x="682589" y="365092"/>
                    <a:pt x="609764" y="344963"/>
                  </a:cubicBezTo>
                  <a:cubicBezTo>
                    <a:pt x="426336" y="294263"/>
                    <a:pt x="237797" y="486604"/>
                    <a:pt x="171522" y="641055"/>
                  </a:cubicBezTo>
                  <a:cubicBezTo>
                    <a:pt x="144529" y="703961"/>
                    <a:pt x="129344" y="771419"/>
                    <a:pt x="119968" y="839258"/>
                  </a:cubicBezTo>
                  <a:cubicBezTo>
                    <a:pt x="109636" y="914015"/>
                    <a:pt x="112494" y="988482"/>
                    <a:pt x="112255" y="1063530"/>
                  </a:cubicBezTo>
                  <a:cubicBezTo>
                    <a:pt x="112255" y="1063530"/>
                    <a:pt x="42035" y="1035087"/>
                    <a:pt x="0" y="987334"/>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833" name="Google Shape;1833;p86"/>
            <p:cNvSpPr/>
            <p:nvPr/>
          </p:nvSpPr>
          <p:spPr>
            <a:xfrm>
              <a:off x="11553278" y="8631091"/>
              <a:ext cx="79485" cy="121436"/>
            </a:xfrm>
            <a:custGeom>
              <a:rect b="b" l="l" r="r" t="t"/>
              <a:pathLst>
                <a:path extrusionOk="0" h="121436" w="79485">
                  <a:moveTo>
                    <a:pt x="79486" y="0"/>
                  </a:moveTo>
                  <a:cubicBezTo>
                    <a:pt x="79486" y="0"/>
                    <a:pt x="46502" y="78052"/>
                    <a:pt x="0" y="121436"/>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sp>
        <p:nvSpPr>
          <p:cNvPr id="1834" name="Google Shape;1834;p86"/>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8000">
                <a:solidFill>
                  <a:schemeClr val="dk2"/>
                </a:solidFill>
                <a:latin typeface="Playfair Display ExtraBold"/>
                <a:ea typeface="Playfair Display ExtraBold"/>
                <a:cs typeface="Playfair Display ExtraBold"/>
                <a:sym typeface="Playfair Display ExtraBold"/>
              </a:rPr>
              <a:t>Key Learnings</a:t>
            </a:r>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8" name="Shape 1838"/>
        <p:cNvGrpSpPr/>
        <p:nvPr/>
      </p:nvGrpSpPr>
      <p:grpSpPr>
        <a:xfrm>
          <a:off x="0" y="0"/>
          <a:ext cx="0" cy="0"/>
          <a:chOff x="0" y="0"/>
          <a:chExt cx="0" cy="0"/>
        </a:xfrm>
      </p:grpSpPr>
      <p:sp>
        <p:nvSpPr>
          <p:cNvPr id="1839" name="Google Shape;1839;p87"/>
          <p:cNvSpPr/>
          <p:nvPr/>
        </p:nvSpPr>
        <p:spPr>
          <a:xfrm rot="-4501205">
            <a:off x="19041506" y="11162997"/>
            <a:ext cx="8449513" cy="323560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840" name="Google Shape;1840;p87"/>
          <p:cNvSpPr/>
          <p:nvPr/>
        </p:nvSpPr>
        <p:spPr>
          <a:xfrm>
            <a:off x="23469158" y="8688910"/>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841" name="Google Shape;1841;p87"/>
          <p:cNvSpPr/>
          <p:nvPr/>
        </p:nvSpPr>
        <p:spPr>
          <a:xfrm>
            <a:off x="-4356719" y="9896625"/>
            <a:ext cx="6768647" cy="8142192"/>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rgbClr val="23298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842" name="Google Shape;1842;p87"/>
          <p:cNvSpPr/>
          <p:nvPr/>
        </p:nvSpPr>
        <p:spPr>
          <a:xfrm rot="10800000">
            <a:off x="17185328" y="-13308597"/>
            <a:ext cx="15378657" cy="18499410"/>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843" name="Google Shape;1843;p87"/>
          <p:cNvSpPr/>
          <p:nvPr/>
        </p:nvSpPr>
        <p:spPr>
          <a:xfrm rot="10800000">
            <a:off x="-2597500" y="-967128"/>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nvGrpSpPr>
          <p:cNvPr id="1844" name="Google Shape;1844;p87"/>
          <p:cNvGrpSpPr/>
          <p:nvPr/>
        </p:nvGrpSpPr>
        <p:grpSpPr>
          <a:xfrm rot="899973">
            <a:off x="-1074933" y="304433"/>
            <a:ext cx="4532605" cy="3226609"/>
            <a:chOff x="11441023" y="7688998"/>
            <a:chExt cx="1494001" cy="1063529"/>
          </a:xfrm>
        </p:grpSpPr>
        <p:sp>
          <p:nvSpPr>
            <p:cNvPr id="1845" name="Google Shape;1845;p87"/>
            <p:cNvSpPr/>
            <p:nvPr/>
          </p:nvSpPr>
          <p:spPr>
            <a:xfrm>
              <a:off x="11441023" y="7688998"/>
              <a:ext cx="1494001" cy="1063529"/>
            </a:xfrm>
            <a:custGeom>
              <a:rect b="b" l="l" r="r" t="t"/>
              <a:pathLst>
                <a:path extrusionOk="0" h="1063529" w="1494001">
                  <a:moveTo>
                    <a:pt x="1494002" y="214135"/>
                  </a:moveTo>
                  <a:cubicBezTo>
                    <a:pt x="1297520" y="107460"/>
                    <a:pt x="1075942" y="-8738"/>
                    <a:pt x="845950" y="519"/>
                  </a:cubicBezTo>
                  <a:cubicBezTo>
                    <a:pt x="746543" y="4520"/>
                    <a:pt x="618895" y="38168"/>
                    <a:pt x="551226" y="116714"/>
                  </a:cubicBezTo>
                  <a:cubicBezTo>
                    <a:pt x="473387" y="207065"/>
                    <a:pt x="469584" y="368051"/>
                    <a:pt x="509362" y="473930"/>
                  </a:cubicBezTo>
                  <a:cubicBezTo>
                    <a:pt x="524702" y="514759"/>
                    <a:pt x="547795" y="553993"/>
                    <a:pt x="582704" y="580015"/>
                  </a:cubicBezTo>
                  <a:cubicBezTo>
                    <a:pt x="617614" y="606037"/>
                    <a:pt x="665821" y="616752"/>
                    <a:pt x="705771" y="599511"/>
                  </a:cubicBezTo>
                  <a:cubicBezTo>
                    <a:pt x="719887" y="593418"/>
                    <a:pt x="732810" y="583836"/>
                    <a:pt x="741059" y="570827"/>
                  </a:cubicBezTo>
                  <a:cubicBezTo>
                    <a:pt x="752936" y="552096"/>
                    <a:pt x="754005" y="528368"/>
                    <a:pt x="750949" y="506381"/>
                  </a:cubicBezTo>
                  <a:cubicBezTo>
                    <a:pt x="740514" y="431319"/>
                    <a:pt x="682589" y="365092"/>
                    <a:pt x="609764" y="344963"/>
                  </a:cubicBezTo>
                  <a:cubicBezTo>
                    <a:pt x="426336" y="294263"/>
                    <a:pt x="237797" y="486604"/>
                    <a:pt x="171522" y="641055"/>
                  </a:cubicBezTo>
                  <a:cubicBezTo>
                    <a:pt x="144529" y="703961"/>
                    <a:pt x="129344" y="771419"/>
                    <a:pt x="119968" y="839258"/>
                  </a:cubicBezTo>
                  <a:cubicBezTo>
                    <a:pt x="109636" y="914015"/>
                    <a:pt x="112494" y="988482"/>
                    <a:pt x="112255" y="1063530"/>
                  </a:cubicBezTo>
                  <a:cubicBezTo>
                    <a:pt x="112255" y="1063530"/>
                    <a:pt x="42035" y="1035087"/>
                    <a:pt x="0" y="987334"/>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846" name="Google Shape;1846;p87"/>
            <p:cNvSpPr/>
            <p:nvPr/>
          </p:nvSpPr>
          <p:spPr>
            <a:xfrm>
              <a:off x="11553278" y="8631091"/>
              <a:ext cx="79485" cy="121436"/>
            </a:xfrm>
            <a:custGeom>
              <a:rect b="b" l="l" r="r" t="t"/>
              <a:pathLst>
                <a:path extrusionOk="0" h="121436" w="79485">
                  <a:moveTo>
                    <a:pt x="79486" y="0"/>
                  </a:moveTo>
                  <a:cubicBezTo>
                    <a:pt x="79486" y="0"/>
                    <a:pt x="46502" y="78052"/>
                    <a:pt x="0" y="121436"/>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sp>
        <p:nvSpPr>
          <p:cNvPr id="1847" name="Google Shape;1847;p87"/>
          <p:cNvSpPr/>
          <p:nvPr/>
        </p:nvSpPr>
        <p:spPr>
          <a:xfrm>
            <a:off x="3347233" y="7441678"/>
            <a:ext cx="4097810" cy="4097810"/>
          </a:xfrm>
          <a:custGeom>
            <a:rect b="b" l="l" r="r" t="t"/>
            <a:pathLst>
              <a:path extrusionOk="0" h="3288" w="3288">
                <a:moveTo>
                  <a:pt x="3287" y="1644"/>
                </a:moveTo>
                <a:lnTo>
                  <a:pt x="3287" y="1644"/>
                </a:lnTo>
                <a:cubicBezTo>
                  <a:pt x="3287" y="2552"/>
                  <a:pt x="2551" y="3287"/>
                  <a:pt x="1644" y="3287"/>
                </a:cubicBezTo>
                <a:cubicBezTo>
                  <a:pt x="736" y="3287"/>
                  <a:pt x="0" y="2552"/>
                  <a:pt x="0" y="1644"/>
                </a:cubicBezTo>
                <a:cubicBezTo>
                  <a:pt x="0" y="736"/>
                  <a:pt x="736" y="0"/>
                  <a:pt x="1644" y="0"/>
                </a:cubicBezTo>
                <a:cubicBezTo>
                  <a:pt x="2551" y="0"/>
                  <a:pt x="3287" y="736"/>
                  <a:pt x="3287" y="1644"/>
                </a:cubicBezTo>
              </a:path>
            </a:pathLst>
          </a:custGeom>
          <a:solidFill>
            <a:schemeClr val="accent2">
              <a:alpha val="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848" name="Google Shape;1848;p87"/>
          <p:cNvSpPr txBox="1"/>
          <p:nvPr/>
        </p:nvSpPr>
        <p:spPr>
          <a:xfrm>
            <a:off x="2259590" y="4615844"/>
            <a:ext cx="6273000" cy="19764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3600">
                <a:solidFill>
                  <a:schemeClr val="dk1"/>
                </a:solidFill>
                <a:latin typeface="Montserrat Light"/>
                <a:ea typeface="Montserrat Light"/>
                <a:cs typeface="Montserrat Light"/>
                <a:sym typeface="Montserrat Light"/>
              </a:rPr>
              <a:t>Community and quality interactions enhance media consumption.</a:t>
            </a:r>
            <a:endParaRPr sz="3600">
              <a:solidFill>
                <a:schemeClr val="dk1"/>
              </a:solidFill>
              <a:latin typeface="Montserrat Light"/>
              <a:ea typeface="Montserrat Light"/>
              <a:cs typeface="Montserrat Light"/>
              <a:sym typeface="Montserrat Light"/>
            </a:endParaRPr>
          </a:p>
        </p:txBody>
      </p:sp>
      <p:sp>
        <p:nvSpPr>
          <p:cNvPr id="1849" name="Google Shape;1849;p87"/>
          <p:cNvSpPr txBox="1"/>
          <p:nvPr/>
        </p:nvSpPr>
        <p:spPr>
          <a:xfrm>
            <a:off x="2259590" y="3391082"/>
            <a:ext cx="6273000" cy="8928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5200">
                <a:solidFill>
                  <a:schemeClr val="accent2"/>
                </a:solidFill>
                <a:latin typeface="Playfair Display"/>
                <a:ea typeface="Playfair Display"/>
                <a:cs typeface="Playfair Display"/>
                <a:sym typeface="Playfair Display"/>
              </a:rPr>
              <a:t>Community</a:t>
            </a:r>
            <a:endParaRPr sz="1800"/>
          </a:p>
        </p:txBody>
      </p:sp>
      <p:sp>
        <p:nvSpPr>
          <p:cNvPr id="1850" name="Google Shape;1850;p87"/>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8000">
                <a:solidFill>
                  <a:schemeClr val="dk2"/>
                </a:solidFill>
                <a:latin typeface="Playfair Display ExtraBold"/>
                <a:ea typeface="Playfair Display ExtraBold"/>
                <a:cs typeface="Playfair Display ExtraBold"/>
                <a:sym typeface="Playfair Display ExtraBold"/>
              </a:rPr>
              <a:t>Key Learnings</a:t>
            </a:r>
            <a:endParaRPr/>
          </a:p>
        </p:txBody>
      </p:sp>
      <p:sp>
        <p:nvSpPr>
          <p:cNvPr id="1851" name="Google Shape;1851;p87"/>
          <p:cNvSpPr/>
          <p:nvPr/>
        </p:nvSpPr>
        <p:spPr>
          <a:xfrm>
            <a:off x="4458910" y="8644069"/>
            <a:ext cx="1884569" cy="1693051"/>
          </a:xfrm>
          <a:custGeom>
            <a:rect b="b" l="l" r="r" t="t"/>
            <a:pathLst>
              <a:path extrusionOk="0" h="516962" w="575441">
                <a:moveTo>
                  <a:pt x="380847" y="439408"/>
                </a:moveTo>
                <a:lnTo>
                  <a:pt x="431617" y="439408"/>
                </a:lnTo>
                <a:cubicBezTo>
                  <a:pt x="457202" y="439408"/>
                  <a:pt x="477990" y="460928"/>
                  <a:pt x="477990" y="486509"/>
                </a:cubicBezTo>
                <a:lnTo>
                  <a:pt x="477990" y="509653"/>
                </a:lnTo>
                <a:cubicBezTo>
                  <a:pt x="477990" y="513714"/>
                  <a:pt x="474392" y="516962"/>
                  <a:pt x="470795" y="516962"/>
                </a:cubicBezTo>
                <a:cubicBezTo>
                  <a:pt x="467197" y="516962"/>
                  <a:pt x="463599" y="513714"/>
                  <a:pt x="463599" y="509653"/>
                </a:cubicBezTo>
                <a:lnTo>
                  <a:pt x="463599" y="486509"/>
                </a:lnTo>
                <a:cubicBezTo>
                  <a:pt x="463599" y="468643"/>
                  <a:pt x="449207" y="454026"/>
                  <a:pt x="431617" y="454026"/>
                </a:cubicBezTo>
                <a:lnTo>
                  <a:pt x="380847" y="454026"/>
                </a:lnTo>
                <a:cubicBezTo>
                  <a:pt x="363257" y="454026"/>
                  <a:pt x="348865" y="468643"/>
                  <a:pt x="348865" y="486509"/>
                </a:cubicBezTo>
                <a:lnTo>
                  <a:pt x="348865" y="509247"/>
                </a:lnTo>
                <a:cubicBezTo>
                  <a:pt x="348865" y="513308"/>
                  <a:pt x="345667" y="516556"/>
                  <a:pt x="341669" y="516556"/>
                </a:cubicBezTo>
                <a:cubicBezTo>
                  <a:pt x="338071" y="516556"/>
                  <a:pt x="334873" y="513308"/>
                  <a:pt x="334873" y="509247"/>
                </a:cubicBezTo>
                <a:lnTo>
                  <a:pt x="334873" y="486509"/>
                </a:lnTo>
                <a:cubicBezTo>
                  <a:pt x="334873" y="460928"/>
                  <a:pt x="355261" y="439408"/>
                  <a:pt x="380847" y="439408"/>
                </a:cubicBezTo>
                <a:close/>
                <a:moveTo>
                  <a:pt x="145196" y="439408"/>
                </a:moveTo>
                <a:lnTo>
                  <a:pt x="195966" y="439408"/>
                </a:lnTo>
                <a:cubicBezTo>
                  <a:pt x="221551" y="439408"/>
                  <a:pt x="242339" y="460928"/>
                  <a:pt x="242339" y="486509"/>
                </a:cubicBezTo>
                <a:lnTo>
                  <a:pt x="242339" y="509653"/>
                </a:lnTo>
                <a:cubicBezTo>
                  <a:pt x="242339" y="513714"/>
                  <a:pt x="238741" y="516962"/>
                  <a:pt x="234744" y="516962"/>
                </a:cubicBezTo>
                <a:cubicBezTo>
                  <a:pt x="231146" y="516962"/>
                  <a:pt x="227948" y="513714"/>
                  <a:pt x="227948" y="509653"/>
                </a:cubicBezTo>
                <a:lnTo>
                  <a:pt x="227948" y="486509"/>
                </a:lnTo>
                <a:cubicBezTo>
                  <a:pt x="227948" y="468643"/>
                  <a:pt x="213956" y="454026"/>
                  <a:pt x="195966" y="454026"/>
                </a:cubicBezTo>
                <a:lnTo>
                  <a:pt x="145196" y="454026"/>
                </a:lnTo>
                <a:cubicBezTo>
                  <a:pt x="127605" y="454026"/>
                  <a:pt x="113214" y="468643"/>
                  <a:pt x="113214" y="486509"/>
                </a:cubicBezTo>
                <a:lnTo>
                  <a:pt x="113214" y="509247"/>
                </a:lnTo>
                <a:cubicBezTo>
                  <a:pt x="113214" y="513308"/>
                  <a:pt x="110016" y="516556"/>
                  <a:pt x="106018" y="516556"/>
                </a:cubicBezTo>
                <a:cubicBezTo>
                  <a:pt x="102020" y="516556"/>
                  <a:pt x="99222" y="513308"/>
                  <a:pt x="99222" y="509247"/>
                </a:cubicBezTo>
                <a:lnTo>
                  <a:pt x="99222" y="486509"/>
                </a:lnTo>
                <a:cubicBezTo>
                  <a:pt x="99222" y="460928"/>
                  <a:pt x="119610" y="439408"/>
                  <a:pt x="145196" y="439408"/>
                </a:cubicBezTo>
                <a:close/>
                <a:moveTo>
                  <a:pt x="406631" y="375635"/>
                </a:moveTo>
                <a:cubicBezTo>
                  <a:pt x="393257" y="375635"/>
                  <a:pt x="383126" y="386577"/>
                  <a:pt x="383126" y="399546"/>
                </a:cubicBezTo>
                <a:cubicBezTo>
                  <a:pt x="383126" y="412514"/>
                  <a:pt x="393257" y="423051"/>
                  <a:pt x="406631" y="423051"/>
                </a:cubicBezTo>
                <a:cubicBezTo>
                  <a:pt x="419599" y="423051"/>
                  <a:pt x="430136" y="412514"/>
                  <a:pt x="430136" y="399546"/>
                </a:cubicBezTo>
                <a:cubicBezTo>
                  <a:pt x="430136" y="390630"/>
                  <a:pt x="425273" y="382525"/>
                  <a:pt x="417167" y="378472"/>
                </a:cubicBezTo>
                <a:cubicBezTo>
                  <a:pt x="413925" y="376851"/>
                  <a:pt x="410278" y="375635"/>
                  <a:pt x="406631" y="375635"/>
                </a:cubicBezTo>
                <a:close/>
                <a:moveTo>
                  <a:pt x="170979" y="375635"/>
                </a:moveTo>
                <a:cubicBezTo>
                  <a:pt x="157605" y="375635"/>
                  <a:pt x="147474" y="386577"/>
                  <a:pt x="147474" y="399546"/>
                </a:cubicBezTo>
                <a:cubicBezTo>
                  <a:pt x="147474" y="412514"/>
                  <a:pt x="157605" y="423051"/>
                  <a:pt x="170979" y="423051"/>
                </a:cubicBezTo>
                <a:cubicBezTo>
                  <a:pt x="183542" y="423051"/>
                  <a:pt x="194484" y="412514"/>
                  <a:pt x="194484" y="399546"/>
                </a:cubicBezTo>
                <a:cubicBezTo>
                  <a:pt x="194484" y="390630"/>
                  <a:pt x="189621" y="382525"/>
                  <a:pt x="181515" y="378472"/>
                </a:cubicBezTo>
                <a:cubicBezTo>
                  <a:pt x="178273" y="376851"/>
                  <a:pt x="174626" y="375635"/>
                  <a:pt x="170979" y="375635"/>
                </a:cubicBezTo>
                <a:close/>
                <a:moveTo>
                  <a:pt x="406631" y="361451"/>
                </a:moveTo>
                <a:cubicBezTo>
                  <a:pt x="412710" y="361451"/>
                  <a:pt x="418383" y="363072"/>
                  <a:pt x="424057" y="365504"/>
                </a:cubicBezTo>
                <a:cubicBezTo>
                  <a:pt x="436620" y="371988"/>
                  <a:pt x="444320" y="384956"/>
                  <a:pt x="444320" y="399546"/>
                </a:cubicBezTo>
                <a:cubicBezTo>
                  <a:pt x="444320" y="420214"/>
                  <a:pt x="427299" y="437235"/>
                  <a:pt x="406631" y="437235"/>
                </a:cubicBezTo>
                <a:cubicBezTo>
                  <a:pt x="385962" y="437235"/>
                  <a:pt x="368536" y="420214"/>
                  <a:pt x="368536" y="399546"/>
                </a:cubicBezTo>
                <a:cubicBezTo>
                  <a:pt x="368536" y="378472"/>
                  <a:pt x="385962" y="361451"/>
                  <a:pt x="406631" y="361451"/>
                </a:cubicBezTo>
                <a:close/>
                <a:moveTo>
                  <a:pt x="170979" y="361451"/>
                </a:moveTo>
                <a:cubicBezTo>
                  <a:pt x="177058" y="361451"/>
                  <a:pt x="182731" y="363072"/>
                  <a:pt x="188405" y="365504"/>
                </a:cubicBezTo>
                <a:cubicBezTo>
                  <a:pt x="200968" y="371988"/>
                  <a:pt x="208668" y="384956"/>
                  <a:pt x="208668" y="399546"/>
                </a:cubicBezTo>
                <a:cubicBezTo>
                  <a:pt x="208668" y="420214"/>
                  <a:pt x="191647" y="437235"/>
                  <a:pt x="170979" y="437235"/>
                </a:cubicBezTo>
                <a:cubicBezTo>
                  <a:pt x="149905" y="437235"/>
                  <a:pt x="132884" y="420214"/>
                  <a:pt x="132884" y="399546"/>
                </a:cubicBezTo>
                <a:cubicBezTo>
                  <a:pt x="132884" y="378472"/>
                  <a:pt x="149905" y="361451"/>
                  <a:pt x="170979" y="361451"/>
                </a:cubicBezTo>
                <a:close/>
                <a:moveTo>
                  <a:pt x="263572" y="275206"/>
                </a:moveTo>
                <a:cubicBezTo>
                  <a:pt x="245891" y="275206"/>
                  <a:pt x="231425" y="289710"/>
                  <a:pt x="231425" y="307438"/>
                </a:cubicBezTo>
                <a:lnTo>
                  <a:pt x="231425" y="342088"/>
                </a:lnTo>
                <a:cubicBezTo>
                  <a:pt x="235444" y="344505"/>
                  <a:pt x="239060" y="347325"/>
                  <a:pt x="243480" y="348937"/>
                </a:cubicBezTo>
                <a:lnTo>
                  <a:pt x="243480" y="322748"/>
                </a:lnTo>
                <a:cubicBezTo>
                  <a:pt x="243480" y="318719"/>
                  <a:pt x="246695" y="315496"/>
                  <a:pt x="250713" y="315496"/>
                </a:cubicBezTo>
                <a:cubicBezTo>
                  <a:pt x="254732" y="315496"/>
                  <a:pt x="257946" y="318719"/>
                  <a:pt x="257946" y="322748"/>
                </a:cubicBezTo>
                <a:lnTo>
                  <a:pt x="257946" y="354578"/>
                </a:lnTo>
                <a:cubicBezTo>
                  <a:pt x="265581" y="356995"/>
                  <a:pt x="273618" y="358204"/>
                  <a:pt x="281654" y="359010"/>
                </a:cubicBezTo>
                <a:lnTo>
                  <a:pt x="281654" y="338059"/>
                </a:lnTo>
                <a:cubicBezTo>
                  <a:pt x="281654" y="334030"/>
                  <a:pt x="284869" y="330806"/>
                  <a:pt x="288887" y="330806"/>
                </a:cubicBezTo>
                <a:cubicBezTo>
                  <a:pt x="292906" y="330806"/>
                  <a:pt x="296120" y="334030"/>
                  <a:pt x="296120" y="338059"/>
                </a:cubicBezTo>
                <a:lnTo>
                  <a:pt x="296120" y="359010"/>
                </a:lnTo>
                <a:cubicBezTo>
                  <a:pt x="304559" y="358204"/>
                  <a:pt x="312194" y="356995"/>
                  <a:pt x="319427" y="354578"/>
                </a:cubicBezTo>
                <a:lnTo>
                  <a:pt x="319427" y="322748"/>
                </a:lnTo>
                <a:cubicBezTo>
                  <a:pt x="319427" y="318719"/>
                  <a:pt x="323043" y="315496"/>
                  <a:pt x="327062" y="315496"/>
                </a:cubicBezTo>
                <a:cubicBezTo>
                  <a:pt x="330678" y="315496"/>
                  <a:pt x="333893" y="318719"/>
                  <a:pt x="333893" y="322748"/>
                </a:cubicBezTo>
                <a:lnTo>
                  <a:pt x="333893" y="349340"/>
                </a:lnTo>
                <a:cubicBezTo>
                  <a:pt x="338313" y="347325"/>
                  <a:pt x="342733" y="344505"/>
                  <a:pt x="346751" y="342088"/>
                </a:cubicBezTo>
                <a:lnTo>
                  <a:pt x="346751" y="307438"/>
                </a:lnTo>
                <a:cubicBezTo>
                  <a:pt x="346751" y="289710"/>
                  <a:pt x="331884" y="275206"/>
                  <a:pt x="314605" y="275206"/>
                </a:cubicBezTo>
                <a:close/>
                <a:moveTo>
                  <a:pt x="478697" y="260455"/>
                </a:moveTo>
                <a:lnTo>
                  <a:pt x="529468" y="260455"/>
                </a:lnTo>
                <a:cubicBezTo>
                  <a:pt x="555053" y="260455"/>
                  <a:pt x="575441" y="281109"/>
                  <a:pt x="575441" y="307028"/>
                </a:cubicBezTo>
                <a:lnTo>
                  <a:pt x="575441" y="338212"/>
                </a:lnTo>
                <a:cubicBezTo>
                  <a:pt x="575441" y="341857"/>
                  <a:pt x="572243" y="345097"/>
                  <a:pt x="568645" y="345097"/>
                </a:cubicBezTo>
                <a:cubicBezTo>
                  <a:pt x="564648" y="345097"/>
                  <a:pt x="561449" y="341857"/>
                  <a:pt x="561449" y="338212"/>
                </a:cubicBezTo>
                <a:lnTo>
                  <a:pt x="561449" y="307028"/>
                </a:lnTo>
                <a:cubicBezTo>
                  <a:pt x="561449" y="289209"/>
                  <a:pt x="547058" y="274630"/>
                  <a:pt x="529468" y="274630"/>
                </a:cubicBezTo>
                <a:lnTo>
                  <a:pt x="478697" y="274630"/>
                </a:lnTo>
                <a:cubicBezTo>
                  <a:pt x="461107" y="274630"/>
                  <a:pt x="446716" y="289209"/>
                  <a:pt x="446716" y="307028"/>
                </a:cubicBezTo>
                <a:cubicBezTo>
                  <a:pt x="446716" y="310673"/>
                  <a:pt x="443518" y="314318"/>
                  <a:pt x="439520" y="314318"/>
                </a:cubicBezTo>
                <a:cubicBezTo>
                  <a:pt x="435922" y="314318"/>
                  <a:pt x="432324" y="310673"/>
                  <a:pt x="432324" y="307028"/>
                </a:cubicBezTo>
                <a:cubicBezTo>
                  <a:pt x="432324" y="281109"/>
                  <a:pt x="453112" y="260455"/>
                  <a:pt x="478697" y="260455"/>
                </a:cubicBezTo>
                <a:close/>
                <a:moveTo>
                  <a:pt x="46102" y="260455"/>
                </a:moveTo>
                <a:lnTo>
                  <a:pt x="97014" y="260455"/>
                </a:lnTo>
                <a:cubicBezTo>
                  <a:pt x="122270" y="260455"/>
                  <a:pt x="143116" y="280776"/>
                  <a:pt x="143116" y="306277"/>
                </a:cubicBezTo>
                <a:cubicBezTo>
                  <a:pt x="143116" y="309863"/>
                  <a:pt x="139909" y="313449"/>
                  <a:pt x="135900" y="313449"/>
                </a:cubicBezTo>
                <a:cubicBezTo>
                  <a:pt x="132292" y="313449"/>
                  <a:pt x="129085" y="309863"/>
                  <a:pt x="129085" y="306277"/>
                </a:cubicBezTo>
                <a:cubicBezTo>
                  <a:pt x="129085" y="288745"/>
                  <a:pt x="114653" y="274401"/>
                  <a:pt x="97014" y="274401"/>
                </a:cubicBezTo>
                <a:lnTo>
                  <a:pt x="46102" y="274401"/>
                </a:lnTo>
                <a:cubicBezTo>
                  <a:pt x="28463" y="274401"/>
                  <a:pt x="14031" y="288745"/>
                  <a:pt x="14031" y="306277"/>
                </a:cubicBezTo>
                <a:lnTo>
                  <a:pt x="14031" y="336161"/>
                </a:lnTo>
                <a:cubicBezTo>
                  <a:pt x="14031" y="340145"/>
                  <a:pt x="10824" y="343333"/>
                  <a:pt x="6815" y="343333"/>
                </a:cubicBezTo>
                <a:cubicBezTo>
                  <a:pt x="2806" y="343333"/>
                  <a:pt x="0" y="340145"/>
                  <a:pt x="0" y="336161"/>
                </a:cubicBezTo>
                <a:lnTo>
                  <a:pt x="0" y="306277"/>
                </a:lnTo>
                <a:cubicBezTo>
                  <a:pt x="0" y="280776"/>
                  <a:pt x="20445" y="260455"/>
                  <a:pt x="46102" y="260455"/>
                </a:cubicBezTo>
                <a:close/>
                <a:moveTo>
                  <a:pt x="505650" y="196679"/>
                </a:moveTo>
                <a:cubicBezTo>
                  <a:pt x="492347" y="196679"/>
                  <a:pt x="482269" y="207621"/>
                  <a:pt x="482269" y="220184"/>
                </a:cubicBezTo>
                <a:cubicBezTo>
                  <a:pt x="482269" y="233153"/>
                  <a:pt x="492347" y="243689"/>
                  <a:pt x="505650" y="243689"/>
                </a:cubicBezTo>
                <a:cubicBezTo>
                  <a:pt x="518550" y="243689"/>
                  <a:pt x="528628" y="233153"/>
                  <a:pt x="528628" y="220184"/>
                </a:cubicBezTo>
                <a:cubicBezTo>
                  <a:pt x="528628" y="211269"/>
                  <a:pt x="523790" y="203569"/>
                  <a:pt x="516131" y="199111"/>
                </a:cubicBezTo>
                <a:cubicBezTo>
                  <a:pt x="512906" y="197490"/>
                  <a:pt x="509278" y="196679"/>
                  <a:pt x="505650" y="196679"/>
                </a:cubicBezTo>
                <a:close/>
                <a:moveTo>
                  <a:pt x="287515" y="196679"/>
                </a:moveTo>
                <a:cubicBezTo>
                  <a:pt x="274952" y="196679"/>
                  <a:pt x="264010" y="207621"/>
                  <a:pt x="264010" y="220184"/>
                </a:cubicBezTo>
                <a:cubicBezTo>
                  <a:pt x="264010" y="233153"/>
                  <a:pt x="274952" y="243689"/>
                  <a:pt x="287515" y="243689"/>
                </a:cubicBezTo>
                <a:cubicBezTo>
                  <a:pt x="300889" y="243689"/>
                  <a:pt x="311020" y="233153"/>
                  <a:pt x="311020" y="220184"/>
                </a:cubicBezTo>
                <a:cubicBezTo>
                  <a:pt x="311020" y="211269"/>
                  <a:pt x="306157" y="203569"/>
                  <a:pt x="298457" y="199111"/>
                </a:cubicBezTo>
                <a:cubicBezTo>
                  <a:pt x="294810" y="197490"/>
                  <a:pt x="291568" y="196679"/>
                  <a:pt x="287515" y="196679"/>
                </a:cubicBezTo>
                <a:close/>
                <a:moveTo>
                  <a:pt x="71756" y="196679"/>
                </a:moveTo>
                <a:cubicBezTo>
                  <a:pt x="58383" y="196679"/>
                  <a:pt x="47846" y="207621"/>
                  <a:pt x="47846" y="220184"/>
                </a:cubicBezTo>
                <a:cubicBezTo>
                  <a:pt x="47846" y="233153"/>
                  <a:pt x="58383" y="243689"/>
                  <a:pt x="71756" y="243689"/>
                </a:cubicBezTo>
                <a:cubicBezTo>
                  <a:pt x="84319" y="243689"/>
                  <a:pt x="95261" y="233153"/>
                  <a:pt x="95261" y="220184"/>
                </a:cubicBezTo>
                <a:cubicBezTo>
                  <a:pt x="95261" y="211269"/>
                  <a:pt x="90398" y="203569"/>
                  <a:pt x="82293" y="199111"/>
                </a:cubicBezTo>
                <a:cubicBezTo>
                  <a:pt x="79051" y="197490"/>
                  <a:pt x="75404" y="196679"/>
                  <a:pt x="71756" y="196679"/>
                </a:cubicBezTo>
                <a:close/>
                <a:moveTo>
                  <a:pt x="505650" y="182495"/>
                </a:moveTo>
                <a:cubicBezTo>
                  <a:pt x="511294" y="182495"/>
                  <a:pt x="517340" y="183711"/>
                  <a:pt x="522581" y="186548"/>
                </a:cubicBezTo>
                <a:cubicBezTo>
                  <a:pt x="535481" y="193032"/>
                  <a:pt x="543543" y="206406"/>
                  <a:pt x="543543" y="220184"/>
                </a:cubicBezTo>
                <a:cubicBezTo>
                  <a:pt x="543543" y="241258"/>
                  <a:pt x="526209" y="258279"/>
                  <a:pt x="505650" y="258279"/>
                </a:cubicBezTo>
                <a:cubicBezTo>
                  <a:pt x="484688" y="258279"/>
                  <a:pt x="467757" y="241258"/>
                  <a:pt x="467757" y="220184"/>
                </a:cubicBezTo>
                <a:cubicBezTo>
                  <a:pt x="467757" y="199111"/>
                  <a:pt x="484688" y="182495"/>
                  <a:pt x="505650" y="182495"/>
                </a:cubicBezTo>
                <a:close/>
                <a:moveTo>
                  <a:pt x="287515" y="182495"/>
                </a:moveTo>
                <a:cubicBezTo>
                  <a:pt x="293594" y="182495"/>
                  <a:pt x="299673" y="183711"/>
                  <a:pt x="304942" y="186548"/>
                </a:cubicBezTo>
                <a:cubicBezTo>
                  <a:pt x="317505" y="193032"/>
                  <a:pt x="325610" y="206406"/>
                  <a:pt x="325610" y="220184"/>
                </a:cubicBezTo>
                <a:cubicBezTo>
                  <a:pt x="325610" y="241258"/>
                  <a:pt x="308589" y="258279"/>
                  <a:pt x="287515" y="258279"/>
                </a:cubicBezTo>
                <a:cubicBezTo>
                  <a:pt x="266847" y="258279"/>
                  <a:pt x="249826" y="241258"/>
                  <a:pt x="249826" y="220184"/>
                </a:cubicBezTo>
                <a:cubicBezTo>
                  <a:pt x="249826" y="199111"/>
                  <a:pt x="266847" y="182495"/>
                  <a:pt x="287515" y="182495"/>
                </a:cubicBezTo>
                <a:close/>
                <a:moveTo>
                  <a:pt x="71756" y="182495"/>
                </a:moveTo>
                <a:cubicBezTo>
                  <a:pt x="77430" y="182495"/>
                  <a:pt x="83509" y="183711"/>
                  <a:pt x="89183" y="186548"/>
                </a:cubicBezTo>
                <a:cubicBezTo>
                  <a:pt x="101746" y="193032"/>
                  <a:pt x="109446" y="206406"/>
                  <a:pt x="109446" y="220184"/>
                </a:cubicBezTo>
                <a:cubicBezTo>
                  <a:pt x="109446" y="241258"/>
                  <a:pt x="92425" y="258279"/>
                  <a:pt x="71756" y="258279"/>
                </a:cubicBezTo>
                <a:cubicBezTo>
                  <a:pt x="50683" y="258279"/>
                  <a:pt x="33662" y="241258"/>
                  <a:pt x="33662" y="220184"/>
                </a:cubicBezTo>
                <a:cubicBezTo>
                  <a:pt x="33662" y="199111"/>
                  <a:pt x="50683" y="182495"/>
                  <a:pt x="71756" y="182495"/>
                </a:cubicBezTo>
                <a:close/>
                <a:moveTo>
                  <a:pt x="281654" y="148695"/>
                </a:moveTo>
                <a:cubicBezTo>
                  <a:pt x="227809" y="152321"/>
                  <a:pt x="184813" y="197043"/>
                  <a:pt x="184009" y="252241"/>
                </a:cubicBezTo>
                <a:lnTo>
                  <a:pt x="205306" y="252241"/>
                </a:lnTo>
                <a:cubicBezTo>
                  <a:pt x="209325" y="252241"/>
                  <a:pt x="212137" y="255464"/>
                  <a:pt x="212137" y="259493"/>
                </a:cubicBezTo>
                <a:cubicBezTo>
                  <a:pt x="212137" y="263522"/>
                  <a:pt x="209325" y="266342"/>
                  <a:pt x="205306" y="266342"/>
                </a:cubicBezTo>
                <a:lnTo>
                  <a:pt x="184813" y="266342"/>
                </a:lnTo>
                <a:cubicBezTo>
                  <a:pt x="187626" y="291725"/>
                  <a:pt x="199681" y="314287"/>
                  <a:pt x="216959" y="330806"/>
                </a:cubicBezTo>
                <a:lnTo>
                  <a:pt x="216959" y="307438"/>
                </a:lnTo>
                <a:cubicBezTo>
                  <a:pt x="216959" y="281652"/>
                  <a:pt x="237855" y="261104"/>
                  <a:pt x="263572" y="261104"/>
                </a:cubicBezTo>
                <a:lnTo>
                  <a:pt x="314605" y="261104"/>
                </a:lnTo>
                <a:cubicBezTo>
                  <a:pt x="340322" y="261104"/>
                  <a:pt x="360816" y="281652"/>
                  <a:pt x="360816" y="307438"/>
                </a:cubicBezTo>
                <a:lnTo>
                  <a:pt x="360816" y="330806"/>
                </a:lnTo>
                <a:cubicBezTo>
                  <a:pt x="378496" y="314287"/>
                  <a:pt x="390149" y="291725"/>
                  <a:pt x="393364" y="266342"/>
                </a:cubicBezTo>
                <a:lnTo>
                  <a:pt x="372871" y="266342"/>
                </a:lnTo>
                <a:cubicBezTo>
                  <a:pt x="368450" y="266342"/>
                  <a:pt x="365236" y="263522"/>
                  <a:pt x="365236" y="259493"/>
                </a:cubicBezTo>
                <a:cubicBezTo>
                  <a:pt x="365236" y="255464"/>
                  <a:pt x="368450" y="252241"/>
                  <a:pt x="372871" y="252241"/>
                </a:cubicBezTo>
                <a:lnTo>
                  <a:pt x="393766" y="252241"/>
                </a:lnTo>
                <a:cubicBezTo>
                  <a:pt x="393364" y="213159"/>
                  <a:pt x="371665" y="178107"/>
                  <a:pt x="337107" y="159976"/>
                </a:cubicBezTo>
                <a:cubicBezTo>
                  <a:pt x="324249" y="153530"/>
                  <a:pt x="310586" y="149904"/>
                  <a:pt x="296120" y="148695"/>
                </a:cubicBezTo>
                <a:lnTo>
                  <a:pt x="296120" y="170049"/>
                </a:lnTo>
                <a:cubicBezTo>
                  <a:pt x="296120" y="174078"/>
                  <a:pt x="292906" y="177301"/>
                  <a:pt x="288887" y="177301"/>
                </a:cubicBezTo>
                <a:cubicBezTo>
                  <a:pt x="284869" y="177301"/>
                  <a:pt x="281654" y="174078"/>
                  <a:pt x="281654" y="170049"/>
                </a:cubicBezTo>
                <a:close/>
                <a:moveTo>
                  <a:pt x="288887" y="102764"/>
                </a:moveTo>
                <a:cubicBezTo>
                  <a:pt x="292906" y="102764"/>
                  <a:pt x="296120" y="105584"/>
                  <a:pt x="296120" y="109613"/>
                </a:cubicBezTo>
                <a:lnTo>
                  <a:pt x="296120" y="134190"/>
                </a:lnTo>
                <a:cubicBezTo>
                  <a:pt x="312596" y="135399"/>
                  <a:pt x="329071" y="139831"/>
                  <a:pt x="343939" y="147486"/>
                </a:cubicBezTo>
                <a:cubicBezTo>
                  <a:pt x="382916" y="167631"/>
                  <a:pt x="407428" y="208324"/>
                  <a:pt x="408232" y="252241"/>
                </a:cubicBezTo>
                <a:lnTo>
                  <a:pt x="433547" y="252241"/>
                </a:lnTo>
                <a:cubicBezTo>
                  <a:pt x="437164" y="252241"/>
                  <a:pt x="440780" y="255464"/>
                  <a:pt x="440780" y="259493"/>
                </a:cubicBezTo>
                <a:cubicBezTo>
                  <a:pt x="440780" y="263522"/>
                  <a:pt x="437164" y="266342"/>
                  <a:pt x="433547" y="266342"/>
                </a:cubicBezTo>
                <a:lnTo>
                  <a:pt x="407428" y="266342"/>
                </a:lnTo>
                <a:cubicBezTo>
                  <a:pt x="403812" y="301395"/>
                  <a:pt x="385327" y="331612"/>
                  <a:pt x="358405" y="350952"/>
                </a:cubicBezTo>
                <a:cubicBezTo>
                  <a:pt x="358003" y="351757"/>
                  <a:pt x="357601" y="351757"/>
                  <a:pt x="357199" y="352160"/>
                </a:cubicBezTo>
                <a:cubicBezTo>
                  <a:pt x="339518" y="364650"/>
                  <a:pt x="318623" y="371902"/>
                  <a:pt x="296120" y="373514"/>
                </a:cubicBezTo>
                <a:lnTo>
                  <a:pt x="296120" y="398494"/>
                </a:lnTo>
                <a:cubicBezTo>
                  <a:pt x="296120" y="402523"/>
                  <a:pt x="292906" y="405343"/>
                  <a:pt x="288887" y="405343"/>
                </a:cubicBezTo>
                <a:cubicBezTo>
                  <a:pt x="284869" y="405343"/>
                  <a:pt x="281654" y="402523"/>
                  <a:pt x="281654" y="398494"/>
                </a:cubicBezTo>
                <a:lnTo>
                  <a:pt x="281654" y="373514"/>
                </a:lnTo>
                <a:cubicBezTo>
                  <a:pt x="223389" y="369888"/>
                  <a:pt x="176374" y="324360"/>
                  <a:pt x="170347" y="266342"/>
                </a:cubicBezTo>
                <a:lnTo>
                  <a:pt x="145031" y="266342"/>
                </a:lnTo>
                <a:cubicBezTo>
                  <a:pt x="141415" y="266342"/>
                  <a:pt x="138200" y="263522"/>
                  <a:pt x="138200" y="259493"/>
                </a:cubicBezTo>
                <a:cubicBezTo>
                  <a:pt x="138200" y="255464"/>
                  <a:pt x="141415" y="252241"/>
                  <a:pt x="145031" y="252241"/>
                </a:cubicBezTo>
                <a:lnTo>
                  <a:pt x="169945" y="252241"/>
                </a:lnTo>
                <a:cubicBezTo>
                  <a:pt x="170749" y="189388"/>
                  <a:pt x="219772" y="138219"/>
                  <a:pt x="281654" y="134190"/>
                </a:cubicBezTo>
                <a:lnTo>
                  <a:pt x="281654" y="109613"/>
                </a:lnTo>
                <a:cubicBezTo>
                  <a:pt x="281654" y="105584"/>
                  <a:pt x="284869" y="102764"/>
                  <a:pt x="288887" y="102764"/>
                </a:cubicBezTo>
                <a:close/>
                <a:moveTo>
                  <a:pt x="380847" y="77957"/>
                </a:moveTo>
                <a:lnTo>
                  <a:pt x="431617" y="77957"/>
                </a:lnTo>
                <a:cubicBezTo>
                  <a:pt x="457202" y="77957"/>
                  <a:pt x="477990" y="98817"/>
                  <a:pt x="477990" y="124091"/>
                </a:cubicBezTo>
                <a:lnTo>
                  <a:pt x="477990" y="154981"/>
                </a:lnTo>
                <a:cubicBezTo>
                  <a:pt x="477990" y="158992"/>
                  <a:pt x="474392" y="162603"/>
                  <a:pt x="470795" y="162603"/>
                </a:cubicBezTo>
                <a:cubicBezTo>
                  <a:pt x="467197" y="162603"/>
                  <a:pt x="463599" y="158992"/>
                  <a:pt x="463599" y="154981"/>
                </a:cubicBezTo>
                <a:lnTo>
                  <a:pt x="463599" y="124091"/>
                </a:lnTo>
                <a:cubicBezTo>
                  <a:pt x="463599" y="106841"/>
                  <a:pt x="449207" y="92399"/>
                  <a:pt x="431617" y="92399"/>
                </a:cubicBezTo>
                <a:lnTo>
                  <a:pt x="380847" y="92399"/>
                </a:lnTo>
                <a:cubicBezTo>
                  <a:pt x="363257" y="92399"/>
                  <a:pt x="348865" y="106841"/>
                  <a:pt x="348865" y="124091"/>
                </a:cubicBezTo>
                <a:cubicBezTo>
                  <a:pt x="348865" y="128103"/>
                  <a:pt x="345667" y="131713"/>
                  <a:pt x="341669" y="131713"/>
                </a:cubicBezTo>
                <a:cubicBezTo>
                  <a:pt x="338071" y="131713"/>
                  <a:pt x="334873" y="128103"/>
                  <a:pt x="334873" y="124091"/>
                </a:cubicBezTo>
                <a:cubicBezTo>
                  <a:pt x="334873" y="98817"/>
                  <a:pt x="355261" y="77957"/>
                  <a:pt x="380847" y="77957"/>
                </a:cubicBezTo>
                <a:close/>
                <a:moveTo>
                  <a:pt x="145196" y="77957"/>
                </a:moveTo>
                <a:lnTo>
                  <a:pt x="195966" y="77957"/>
                </a:lnTo>
                <a:cubicBezTo>
                  <a:pt x="221551" y="77957"/>
                  <a:pt x="242339" y="99016"/>
                  <a:pt x="242339" y="124530"/>
                </a:cubicBezTo>
                <a:cubicBezTo>
                  <a:pt x="242339" y="128580"/>
                  <a:pt x="238741" y="132225"/>
                  <a:pt x="234744" y="132225"/>
                </a:cubicBezTo>
                <a:cubicBezTo>
                  <a:pt x="231146" y="132225"/>
                  <a:pt x="227948" y="128580"/>
                  <a:pt x="227948" y="124530"/>
                </a:cubicBezTo>
                <a:cubicBezTo>
                  <a:pt x="227948" y="107116"/>
                  <a:pt x="213956" y="92536"/>
                  <a:pt x="195966" y="92536"/>
                </a:cubicBezTo>
                <a:lnTo>
                  <a:pt x="145196" y="92536"/>
                </a:lnTo>
                <a:cubicBezTo>
                  <a:pt x="127605" y="92536"/>
                  <a:pt x="113214" y="107116"/>
                  <a:pt x="113214" y="124530"/>
                </a:cubicBezTo>
                <a:lnTo>
                  <a:pt x="113214" y="155309"/>
                </a:lnTo>
                <a:cubicBezTo>
                  <a:pt x="113214" y="159359"/>
                  <a:pt x="110016" y="162599"/>
                  <a:pt x="106018" y="162599"/>
                </a:cubicBezTo>
                <a:cubicBezTo>
                  <a:pt x="102020" y="162599"/>
                  <a:pt x="99222" y="159359"/>
                  <a:pt x="99222" y="155309"/>
                </a:cubicBezTo>
                <a:lnTo>
                  <a:pt x="99222" y="124530"/>
                </a:lnTo>
                <a:cubicBezTo>
                  <a:pt x="99222" y="99016"/>
                  <a:pt x="119610" y="77957"/>
                  <a:pt x="145196" y="77957"/>
                </a:cubicBezTo>
                <a:close/>
                <a:moveTo>
                  <a:pt x="406631" y="14512"/>
                </a:moveTo>
                <a:cubicBezTo>
                  <a:pt x="393257" y="14512"/>
                  <a:pt x="383126" y="24993"/>
                  <a:pt x="383126" y="37893"/>
                </a:cubicBezTo>
                <a:cubicBezTo>
                  <a:pt x="383126" y="50793"/>
                  <a:pt x="393257" y="61274"/>
                  <a:pt x="406631" y="61274"/>
                </a:cubicBezTo>
                <a:cubicBezTo>
                  <a:pt x="419599" y="61274"/>
                  <a:pt x="430136" y="50793"/>
                  <a:pt x="430136" y="37893"/>
                </a:cubicBezTo>
                <a:cubicBezTo>
                  <a:pt x="430136" y="29024"/>
                  <a:pt x="425273" y="21365"/>
                  <a:pt x="417167" y="17334"/>
                </a:cubicBezTo>
                <a:cubicBezTo>
                  <a:pt x="413925" y="15318"/>
                  <a:pt x="410278" y="14512"/>
                  <a:pt x="406631" y="14512"/>
                </a:cubicBezTo>
                <a:close/>
                <a:moveTo>
                  <a:pt x="170979" y="14512"/>
                </a:moveTo>
                <a:cubicBezTo>
                  <a:pt x="157605" y="14512"/>
                  <a:pt x="147474" y="24993"/>
                  <a:pt x="147474" y="37893"/>
                </a:cubicBezTo>
                <a:cubicBezTo>
                  <a:pt x="147474" y="50793"/>
                  <a:pt x="157605" y="61274"/>
                  <a:pt x="170979" y="61274"/>
                </a:cubicBezTo>
                <a:cubicBezTo>
                  <a:pt x="183542" y="61274"/>
                  <a:pt x="194484" y="50793"/>
                  <a:pt x="194484" y="37893"/>
                </a:cubicBezTo>
                <a:cubicBezTo>
                  <a:pt x="194484" y="29024"/>
                  <a:pt x="189621" y="21365"/>
                  <a:pt x="181515" y="17334"/>
                </a:cubicBezTo>
                <a:cubicBezTo>
                  <a:pt x="178273" y="15318"/>
                  <a:pt x="174626" y="14512"/>
                  <a:pt x="170979" y="14512"/>
                </a:cubicBezTo>
                <a:close/>
                <a:moveTo>
                  <a:pt x="406631" y="0"/>
                </a:moveTo>
                <a:cubicBezTo>
                  <a:pt x="412710" y="0"/>
                  <a:pt x="418383" y="1612"/>
                  <a:pt x="424057" y="4434"/>
                </a:cubicBezTo>
                <a:cubicBezTo>
                  <a:pt x="436620" y="10884"/>
                  <a:pt x="444320" y="23784"/>
                  <a:pt x="444320" y="37893"/>
                </a:cubicBezTo>
                <a:cubicBezTo>
                  <a:pt x="444320" y="58452"/>
                  <a:pt x="427299" y="75786"/>
                  <a:pt x="406631" y="75786"/>
                </a:cubicBezTo>
                <a:cubicBezTo>
                  <a:pt x="385962" y="75786"/>
                  <a:pt x="368536" y="58452"/>
                  <a:pt x="368536" y="37893"/>
                </a:cubicBezTo>
                <a:cubicBezTo>
                  <a:pt x="368536" y="17334"/>
                  <a:pt x="385962" y="0"/>
                  <a:pt x="406631" y="0"/>
                </a:cubicBezTo>
                <a:close/>
                <a:moveTo>
                  <a:pt x="170979" y="0"/>
                </a:moveTo>
                <a:cubicBezTo>
                  <a:pt x="177058" y="0"/>
                  <a:pt x="182731" y="1612"/>
                  <a:pt x="188405" y="4434"/>
                </a:cubicBezTo>
                <a:cubicBezTo>
                  <a:pt x="200968" y="10884"/>
                  <a:pt x="208668" y="23784"/>
                  <a:pt x="208668" y="37893"/>
                </a:cubicBezTo>
                <a:cubicBezTo>
                  <a:pt x="208668" y="58452"/>
                  <a:pt x="191647" y="75786"/>
                  <a:pt x="170979" y="75786"/>
                </a:cubicBezTo>
                <a:cubicBezTo>
                  <a:pt x="149905" y="75786"/>
                  <a:pt x="132884" y="58452"/>
                  <a:pt x="132884" y="37893"/>
                </a:cubicBezTo>
                <a:cubicBezTo>
                  <a:pt x="132884" y="17334"/>
                  <a:pt x="149905" y="0"/>
                  <a:pt x="170979"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725">
              <a:solidFill>
                <a:schemeClr val="dk1"/>
              </a:solidFill>
              <a:latin typeface="Montserrat Light"/>
              <a:ea typeface="Montserrat Light"/>
              <a:cs typeface="Montserrat Light"/>
              <a:sym typeface="Montserrat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5" name="Shape 1855"/>
        <p:cNvGrpSpPr/>
        <p:nvPr/>
      </p:nvGrpSpPr>
      <p:grpSpPr>
        <a:xfrm>
          <a:off x="0" y="0"/>
          <a:ext cx="0" cy="0"/>
          <a:chOff x="0" y="0"/>
          <a:chExt cx="0" cy="0"/>
        </a:xfrm>
      </p:grpSpPr>
      <p:sp>
        <p:nvSpPr>
          <p:cNvPr id="1856" name="Google Shape;1856;p88"/>
          <p:cNvSpPr/>
          <p:nvPr/>
        </p:nvSpPr>
        <p:spPr>
          <a:xfrm rot="-4501205">
            <a:off x="19041506" y="11162997"/>
            <a:ext cx="8449513" cy="323560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857" name="Google Shape;1857;p88"/>
          <p:cNvSpPr/>
          <p:nvPr/>
        </p:nvSpPr>
        <p:spPr>
          <a:xfrm>
            <a:off x="23469158" y="8688910"/>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858" name="Google Shape;1858;p88"/>
          <p:cNvSpPr/>
          <p:nvPr/>
        </p:nvSpPr>
        <p:spPr>
          <a:xfrm>
            <a:off x="-4356719" y="9896625"/>
            <a:ext cx="6768647" cy="8142192"/>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rgbClr val="23298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859" name="Google Shape;1859;p88"/>
          <p:cNvSpPr/>
          <p:nvPr/>
        </p:nvSpPr>
        <p:spPr>
          <a:xfrm rot="10800000">
            <a:off x="17185328" y="-13308597"/>
            <a:ext cx="15378657" cy="18499410"/>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860" name="Google Shape;1860;p88"/>
          <p:cNvSpPr/>
          <p:nvPr/>
        </p:nvSpPr>
        <p:spPr>
          <a:xfrm rot="10800000">
            <a:off x="-2597500" y="-967128"/>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nvGrpSpPr>
          <p:cNvPr id="1861" name="Google Shape;1861;p88"/>
          <p:cNvGrpSpPr/>
          <p:nvPr/>
        </p:nvGrpSpPr>
        <p:grpSpPr>
          <a:xfrm rot="899973">
            <a:off x="-1074933" y="304433"/>
            <a:ext cx="4532605" cy="3226609"/>
            <a:chOff x="11441023" y="7688998"/>
            <a:chExt cx="1494001" cy="1063529"/>
          </a:xfrm>
        </p:grpSpPr>
        <p:sp>
          <p:nvSpPr>
            <p:cNvPr id="1862" name="Google Shape;1862;p88"/>
            <p:cNvSpPr/>
            <p:nvPr/>
          </p:nvSpPr>
          <p:spPr>
            <a:xfrm>
              <a:off x="11441023" y="7688998"/>
              <a:ext cx="1494001" cy="1063529"/>
            </a:xfrm>
            <a:custGeom>
              <a:rect b="b" l="l" r="r" t="t"/>
              <a:pathLst>
                <a:path extrusionOk="0" h="1063529" w="1494001">
                  <a:moveTo>
                    <a:pt x="1494002" y="214135"/>
                  </a:moveTo>
                  <a:cubicBezTo>
                    <a:pt x="1297520" y="107460"/>
                    <a:pt x="1075942" y="-8738"/>
                    <a:pt x="845950" y="519"/>
                  </a:cubicBezTo>
                  <a:cubicBezTo>
                    <a:pt x="746543" y="4520"/>
                    <a:pt x="618895" y="38168"/>
                    <a:pt x="551226" y="116714"/>
                  </a:cubicBezTo>
                  <a:cubicBezTo>
                    <a:pt x="473387" y="207065"/>
                    <a:pt x="469584" y="368051"/>
                    <a:pt x="509362" y="473930"/>
                  </a:cubicBezTo>
                  <a:cubicBezTo>
                    <a:pt x="524702" y="514759"/>
                    <a:pt x="547795" y="553993"/>
                    <a:pt x="582704" y="580015"/>
                  </a:cubicBezTo>
                  <a:cubicBezTo>
                    <a:pt x="617614" y="606037"/>
                    <a:pt x="665821" y="616752"/>
                    <a:pt x="705771" y="599511"/>
                  </a:cubicBezTo>
                  <a:cubicBezTo>
                    <a:pt x="719887" y="593418"/>
                    <a:pt x="732810" y="583836"/>
                    <a:pt x="741059" y="570827"/>
                  </a:cubicBezTo>
                  <a:cubicBezTo>
                    <a:pt x="752936" y="552096"/>
                    <a:pt x="754005" y="528368"/>
                    <a:pt x="750949" y="506381"/>
                  </a:cubicBezTo>
                  <a:cubicBezTo>
                    <a:pt x="740514" y="431319"/>
                    <a:pt x="682589" y="365092"/>
                    <a:pt x="609764" y="344963"/>
                  </a:cubicBezTo>
                  <a:cubicBezTo>
                    <a:pt x="426336" y="294263"/>
                    <a:pt x="237797" y="486604"/>
                    <a:pt x="171522" y="641055"/>
                  </a:cubicBezTo>
                  <a:cubicBezTo>
                    <a:pt x="144529" y="703961"/>
                    <a:pt x="129344" y="771419"/>
                    <a:pt x="119968" y="839258"/>
                  </a:cubicBezTo>
                  <a:cubicBezTo>
                    <a:pt x="109636" y="914015"/>
                    <a:pt x="112494" y="988482"/>
                    <a:pt x="112255" y="1063530"/>
                  </a:cubicBezTo>
                  <a:cubicBezTo>
                    <a:pt x="112255" y="1063530"/>
                    <a:pt x="42035" y="1035087"/>
                    <a:pt x="0" y="987334"/>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863" name="Google Shape;1863;p88"/>
            <p:cNvSpPr/>
            <p:nvPr/>
          </p:nvSpPr>
          <p:spPr>
            <a:xfrm>
              <a:off x="11553278" y="8631091"/>
              <a:ext cx="79485" cy="121436"/>
            </a:xfrm>
            <a:custGeom>
              <a:rect b="b" l="l" r="r" t="t"/>
              <a:pathLst>
                <a:path extrusionOk="0" h="121436" w="79485">
                  <a:moveTo>
                    <a:pt x="79486" y="0"/>
                  </a:moveTo>
                  <a:cubicBezTo>
                    <a:pt x="79486" y="0"/>
                    <a:pt x="46502" y="78052"/>
                    <a:pt x="0" y="121436"/>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sp>
        <p:nvSpPr>
          <p:cNvPr id="1864" name="Google Shape;1864;p88"/>
          <p:cNvSpPr/>
          <p:nvPr/>
        </p:nvSpPr>
        <p:spPr>
          <a:xfrm>
            <a:off x="10142615" y="7441678"/>
            <a:ext cx="4097810" cy="4097810"/>
          </a:xfrm>
          <a:custGeom>
            <a:rect b="b" l="l" r="r" t="t"/>
            <a:pathLst>
              <a:path extrusionOk="0" h="3288" w="3288">
                <a:moveTo>
                  <a:pt x="3287" y="1644"/>
                </a:moveTo>
                <a:lnTo>
                  <a:pt x="3287" y="1644"/>
                </a:lnTo>
                <a:cubicBezTo>
                  <a:pt x="3287" y="2552"/>
                  <a:pt x="2551" y="3287"/>
                  <a:pt x="1644" y="3287"/>
                </a:cubicBezTo>
                <a:cubicBezTo>
                  <a:pt x="736" y="3287"/>
                  <a:pt x="0" y="2552"/>
                  <a:pt x="0" y="1644"/>
                </a:cubicBezTo>
                <a:cubicBezTo>
                  <a:pt x="0" y="736"/>
                  <a:pt x="736" y="0"/>
                  <a:pt x="1644" y="0"/>
                </a:cubicBezTo>
                <a:cubicBezTo>
                  <a:pt x="2551" y="0"/>
                  <a:pt x="3287" y="736"/>
                  <a:pt x="3287" y="1644"/>
                </a:cubicBezTo>
              </a:path>
            </a:pathLst>
          </a:custGeom>
          <a:solidFill>
            <a:schemeClr val="accent1">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865" name="Google Shape;1865;p88"/>
          <p:cNvSpPr/>
          <p:nvPr/>
        </p:nvSpPr>
        <p:spPr>
          <a:xfrm>
            <a:off x="11089812" y="8631415"/>
            <a:ext cx="2203616" cy="1718493"/>
          </a:xfrm>
          <a:custGeom>
            <a:rect b="b" l="l" r="r" t="t"/>
            <a:pathLst>
              <a:path extrusionOk="0" h="426425" w="546803">
                <a:moveTo>
                  <a:pt x="303110" y="365680"/>
                </a:moveTo>
                <a:lnTo>
                  <a:pt x="303110" y="403897"/>
                </a:lnTo>
                <a:cubicBezTo>
                  <a:pt x="303110" y="408322"/>
                  <a:pt x="306723" y="411943"/>
                  <a:pt x="311139" y="411943"/>
                </a:cubicBezTo>
                <a:cubicBezTo>
                  <a:pt x="313548" y="411943"/>
                  <a:pt x="315556" y="411540"/>
                  <a:pt x="317161" y="409529"/>
                </a:cubicBezTo>
                <a:cubicBezTo>
                  <a:pt x="318767" y="408322"/>
                  <a:pt x="319570" y="405908"/>
                  <a:pt x="319570" y="403897"/>
                </a:cubicBezTo>
                <a:lnTo>
                  <a:pt x="319169" y="365680"/>
                </a:lnTo>
                <a:close/>
                <a:moveTo>
                  <a:pt x="36885" y="350672"/>
                </a:moveTo>
                <a:lnTo>
                  <a:pt x="82740" y="350672"/>
                </a:lnTo>
                <a:cubicBezTo>
                  <a:pt x="86727" y="350672"/>
                  <a:pt x="89917" y="353736"/>
                  <a:pt x="89917" y="357565"/>
                </a:cubicBezTo>
                <a:cubicBezTo>
                  <a:pt x="89917" y="361011"/>
                  <a:pt x="86727" y="364457"/>
                  <a:pt x="82740" y="364457"/>
                </a:cubicBezTo>
                <a:lnTo>
                  <a:pt x="36885" y="364457"/>
                </a:lnTo>
                <a:cubicBezTo>
                  <a:pt x="33296" y="364457"/>
                  <a:pt x="30106" y="361011"/>
                  <a:pt x="30106" y="357565"/>
                </a:cubicBezTo>
                <a:cubicBezTo>
                  <a:pt x="30106" y="353736"/>
                  <a:pt x="33296" y="350672"/>
                  <a:pt x="36885" y="350672"/>
                </a:cubicBezTo>
                <a:close/>
                <a:moveTo>
                  <a:pt x="447794" y="318793"/>
                </a:moveTo>
                <a:lnTo>
                  <a:pt x="477980" y="318793"/>
                </a:lnTo>
                <a:cubicBezTo>
                  <a:pt x="481602" y="318793"/>
                  <a:pt x="484822" y="321942"/>
                  <a:pt x="484822" y="325877"/>
                </a:cubicBezTo>
                <a:cubicBezTo>
                  <a:pt x="484822" y="329813"/>
                  <a:pt x="481602" y="332568"/>
                  <a:pt x="477980" y="332568"/>
                </a:cubicBezTo>
                <a:lnTo>
                  <a:pt x="447794" y="332568"/>
                </a:lnTo>
                <a:cubicBezTo>
                  <a:pt x="444172" y="332568"/>
                  <a:pt x="440952" y="329813"/>
                  <a:pt x="440952" y="325877"/>
                </a:cubicBezTo>
                <a:cubicBezTo>
                  <a:pt x="440952" y="321942"/>
                  <a:pt x="444172" y="318793"/>
                  <a:pt x="447794" y="318793"/>
                </a:cubicBezTo>
                <a:close/>
                <a:moveTo>
                  <a:pt x="113259" y="318793"/>
                </a:moveTo>
                <a:cubicBezTo>
                  <a:pt x="116839" y="318793"/>
                  <a:pt x="120022" y="322063"/>
                  <a:pt x="120022" y="326150"/>
                </a:cubicBezTo>
                <a:cubicBezTo>
                  <a:pt x="120022" y="330237"/>
                  <a:pt x="116839" y="333097"/>
                  <a:pt x="113259" y="333097"/>
                </a:cubicBezTo>
                <a:lnTo>
                  <a:pt x="37267" y="334324"/>
                </a:lnTo>
                <a:lnTo>
                  <a:pt x="36870" y="334324"/>
                </a:lnTo>
                <a:cubicBezTo>
                  <a:pt x="33289" y="334324"/>
                  <a:pt x="30106" y="330645"/>
                  <a:pt x="30106" y="326967"/>
                </a:cubicBezTo>
                <a:cubicBezTo>
                  <a:pt x="30106" y="322880"/>
                  <a:pt x="32891" y="319611"/>
                  <a:pt x="36870" y="319611"/>
                </a:cubicBezTo>
                <a:close/>
                <a:moveTo>
                  <a:pt x="364738" y="303174"/>
                </a:moveTo>
                <a:lnTo>
                  <a:pt x="364738" y="380458"/>
                </a:lnTo>
                <a:lnTo>
                  <a:pt x="411475" y="380458"/>
                </a:lnTo>
                <a:lnTo>
                  <a:pt x="411475" y="303174"/>
                </a:lnTo>
                <a:close/>
                <a:moveTo>
                  <a:pt x="447825" y="288684"/>
                </a:moveTo>
                <a:lnTo>
                  <a:pt x="507650" y="288684"/>
                </a:lnTo>
                <a:cubicBezTo>
                  <a:pt x="511692" y="288684"/>
                  <a:pt x="514926" y="291747"/>
                  <a:pt x="514926" y="295576"/>
                </a:cubicBezTo>
                <a:cubicBezTo>
                  <a:pt x="514926" y="299405"/>
                  <a:pt x="511692" y="302469"/>
                  <a:pt x="507650" y="302469"/>
                </a:cubicBezTo>
                <a:lnTo>
                  <a:pt x="447825" y="302469"/>
                </a:lnTo>
                <a:cubicBezTo>
                  <a:pt x="444187" y="302469"/>
                  <a:pt x="440953" y="299405"/>
                  <a:pt x="440953" y="295576"/>
                </a:cubicBezTo>
                <a:cubicBezTo>
                  <a:pt x="440953" y="291747"/>
                  <a:pt x="444187" y="288684"/>
                  <a:pt x="447825" y="288684"/>
                </a:cubicBezTo>
                <a:close/>
                <a:moveTo>
                  <a:pt x="357888" y="288684"/>
                </a:moveTo>
                <a:lnTo>
                  <a:pt x="419130" y="288684"/>
                </a:lnTo>
                <a:cubicBezTo>
                  <a:pt x="422756" y="288684"/>
                  <a:pt x="426382" y="291904"/>
                  <a:pt x="426382" y="295929"/>
                </a:cubicBezTo>
                <a:lnTo>
                  <a:pt x="426382" y="387300"/>
                </a:lnTo>
                <a:cubicBezTo>
                  <a:pt x="426382" y="391728"/>
                  <a:pt x="422756" y="394546"/>
                  <a:pt x="419130" y="394546"/>
                </a:cubicBezTo>
                <a:lnTo>
                  <a:pt x="357888" y="394546"/>
                </a:lnTo>
                <a:cubicBezTo>
                  <a:pt x="353859" y="394546"/>
                  <a:pt x="350636" y="391728"/>
                  <a:pt x="350636" y="387300"/>
                </a:cubicBezTo>
                <a:lnTo>
                  <a:pt x="350636" y="295929"/>
                </a:lnTo>
                <a:cubicBezTo>
                  <a:pt x="350636" y="291904"/>
                  <a:pt x="353859" y="288684"/>
                  <a:pt x="357888" y="288684"/>
                </a:cubicBezTo>
                <a:close/>
                <a:moveTo>
                  <a:pt x="447825" y="258576"/>
                </a:moveTo>
                <a:lnTo>
                  <a:pt x="507650" y="258576"/>
                </a:lnTo>
                <a:cubicBezTo>
                  <a:pt x="511692" y="258576"/>
                  <a:pt x="514926" y="261331"/>
                  <a:pt x="514926" y="265266"/>
                </a:cubicBezTo>
                <a:cubicBezTo>
                  <a:pt x="514926" y="269202"/>
                  <a:pt x="511692" y="272350"/>
                  <a:pt x="507650" y="272350"/>
                </a:cubicBezTo>
                <a:lnTo>
                  <a:pt x="447825" y="272350"/>
                </a:lnTo>
                <a:cubicBezTo>
                  <a:pt x="444187" y="272350"/>
                  <a:pt x="440953" y="269202"/>
                  <a:pt x="440953" y="265266"/>
                </a:cubicBezTo>
                <a:cubicBezTo>
                  <a:pt x="440953" y="261331"/>
                  <a:pt x="444187" y="258576"/>
                  <a:pt x="447825" y="258576"/>
                </a:cubicBezTo>
                <a:close/>
                <a:moveTo>
                  <a:pt x="44155" y="256992"/>
                </a:moveTo>
                <a:lnTo>
                  <a:pt x="44155" y="288098"/>
                </a:lnTo>
                <a:lnTo>
                  <a:pt x="75866" y="288098"/>
                </a:lnTo>
                <a:lnTo>
                  <a:pt x="75866" y="256992"/>
                </a:lnTo>
                <a:close/>
                <a:moveTo>
                  <a:pt x="159384" y="247004"/>
                </a:moveTo>
                <a:lnTo>
                  <a:pt x="159384" y="321428"/>
                </a:lnTo>
                <a:lnTo>
                  <a:pt x="189092" y="321428"/>
                </a:lnTo>
                <a:lnTo>
                  <a:pt x="189092" y="247004"/>
                </a:lnTo>
                <a:close/>
                <a:moveTo>
                  <a:pt x="36930" y="242636"/>
                </a:moveTo>
                <a:lnTo>
                  <a:pt x="82689" y="242636"/>
                </a:lnTo>
                <a:cubicBezTo>
                  <a:pt x="86703" y="242636"/>
                  <a:pt x="89915" y="246225"/>
                  <a:pt x="89915" y="249814"/>
                </a:cubicBezTo>
                <a:lnTo>
                  <a:pt x="89915" y="295276"/>
                </a:lnTo>
                <a:cubicBezTo>
                  <a:pt x="89915" y="299264"/>
                  <a:pt x="86703" y="302454"/>
                  <a:pt x="82689" y="302454"/>
                </a:cubicBezTo>
                <a:lnTo>
                  <a:pt x="36930" y="302454"/>
                </a:lnTo>
                <a:cubicBezTo>
                  <a:pt x="33317" y="302454"/>
                  <a:pt x="30106" y="299264"/>
                  <a:pt x="30106" y="295276"/>
                </a:cubicBezTo>
                <a:lnTo>
                  <a:pt x="30106" y="249814"/>
                </a:lnTo>
                <a:cubicBezTo>
                  <a:pt x="30106" y="246225"/>
                  <a:pt x="33317" y="242636"/>
                  <a:pt x="36930" y="242636"/>
                </a:cubicBezTo>
                <a:close/>
                <a:moveTo>
                  <a:pt x="424756" y="228097"/>
                </a:moveTo>
                <a:lnTo>
                  <a:pt x="424756" y="241775"/>
                </a:lnTo>
                <a:cubicBezTo>
                  <a:pt x="424756" y="257464"/>
                  <a:pt x="411908" y="270739"/>
                  <a:pt x="395850" y="270739"/>
                </a:cubicBezTo>
                <a:lnTo>
                  <a:pt x="333220" y="270739"/>
                </a:lnTo>
                <a:lnTo>
                  <a:pt x="333622" y="358438"/>
                </a:lnTo>
                <a:lnTo>
                  <a:pt x="333622" y="403897"/>
                </a:lnTo>
                <a:cubicBezTo>
                  <a:pt x="333622" y="406713"/>
                  <a:pt x="333220" y="409529"/>
                  <a:pt x="332016" y="411943"/>
                </a:cubicBezTo>
                <a:lnTo>
                  <a:pt x="513079" y="411943"/>
                </a:lnTo>
                <a:cubicBezTo>
                  <a:pt x="523517" y="411943"/>
                  <a:pt x="531948" y="403897"/>
                  <a:pt x="531948" y="393437"/>
                </a:cubicBezTo>
                <a:lnTo>
                  <a:pt x="531948" y="247004"/>
                </a:lnTo>
                <a:cubicBezTo>
                  <a:pt x="531948" y="236545"/>
                  <a:pt x="523517" y="228097"/>
                  <a:pt x="513079" y="228097"/>
                </a:cubicBezTo>
                <a:close/>
                <a:moveTo>
                  <a:pt x="34526" y="227694"/>
                </a:moveTo>
                <a:cubicBezTo>
                  <a:pt x="23285" y="227694"/>
                  <a:pt x="14052" y="237349"/>
                  <a:pt x="14052" y="248613"/>
                </a:cubicBezTo>
                <a:lnTo>
                  <a:pt x="14052" y="361254"/>
                </a:lnTo>
                <a:cubicBezTo>
                  <a:pt x="14052" y="372518"/>
                  <a:pt x="23285" y="381771"/>
                  <a:pt x="34526" y="381771"/>
                </a:cubicBezTo>
                <a:lnTo>
                  <a:pt x="128069" y="381771"/>
                </a:lnTo>
                <a:lnTo>
                  <a:pt x="221612" y="381771"/>
                </a:lnTo>
                <a:cubicBezTo>
                  <a:pt x="233254" y="381771"/>
                  <a:pt x="242488" y="372518"/>
                  <a:pt x="242488" y="361254"/>
                </a:cubicBezTo>
                <a:lnTo>
                  <a:pt x="242488" y="253441"/>
                </a:lnTo>
                <a:lnTo>
                  <a:pt x="222415" y="247004"/>
                </a:lnTo>
                <a:lnTo>
                  <a:pt x="203144" y="247004"/>
                </a:lnTo>
                <a:lnTo>
                  <a:pt x="203144" y="328669"/>
                </a:lnTo>
                <a:cubicBezTo>
                  <a:pt x="203144" y="332290"/>
                  <a:pt x="199932" y="335910"/>
                  <a:pt x="196319" y="335910"/>
                </a:cubicBezTo>
                <a:lnTo>
                  <a:pt x="151756" y="335910"/>
                </a:lnTo>
                <a:cubicBezTo>
                  <a:pt x="148143" y="335910"/>
                  <a:pt x="144931" y="332290"/>
                  <a:pt x="144931" y="328669"/>
                </a:cubicBezTo>
                <a:lnTo>
                  <a:pt x="144931" y="245395"/>
                </a:lnTo>
                <a:cubicBezTo>
                  <a:pt x="136098" y="242579"/>
                  <a:pt x="128872" y="236545"/>
                  <a:pt x="124857" y="227694"/>
                </a:cubicBezTo>
                <a:close/>
                <a:moveTo>
                  <a:pt x="154968" y="152869"/>
                </a:moveTo>
                <a:cubicBezTo>
                  <a:pt x="144529" y="152869"/>
                  <a:pt x="136098" y="160915"/>
                  <a:pt x="136098" y="171374"/>
                </a:cubicBezTo>
                <a:lnTo>
                  <a:pt x="136098" y="214017"/>
                </a:lnTo>
                <a:cubicBezTo>
                  <a:pt x="136098" y="224476"/>
                  <a:pt x="144529" y="232522"/>
                  <a:pt x="154968" y="232522"/>
                </a:cubicBezTo>
                <a:lnTo>
                  <a:pt x="196319" y="232522"/>
                </a:lnTo>
                <a:lnTo>
                  <a:pt x="215991" y="232522"/>
                </a:lnTo>
                <a:lnTo>
                  <a:pt x="215991" y="152869"/>
                </a:lnTo>
                <a:close/>
                <a:moveTo>
                  <a:pt x="329206" y="105801"/>
                </a:moveTo>
                <a:cubicBezTo>
                  <a:pt x="311139" y="105801"/>
                  <a:pt x="293475" y="110629"/>
                  <a:pt x="278620" y="119881"/>
                </a:cubicBezTo>
                <a:lnTo>
                  <a:pt x="230444" y="149248"/>
                </a:lnTo>
                <a:lnTo>
                  <a:pt x="230444" y="234533"/>
                </a:lnTo>
                <a:lnTo>
                  <a:pt x="287051" y="252234"/>
                </a:lnTo>
                <a:cubicBezTo>
                  <a:pt x="296285" y="255050"/>
                  <a:pt x="305519" y="256257"/>
                  <a:pt x="315556" y="256257"/>
                </a:cubicBezTo>
                <a:lnTo>
                  <a:pt x="325994" y="256257"/>
                </a:lnTo>
                <a:lnTo>
                  <a:pt x="395850" y="256257"/>
                </a:lnTo>
                <a:cubicBezTo>
                  <a:pt x="403879" y="256257"/>
                  <a:pt x="410303" y="249820"/>
                  <a:pt x="410303" y="241775"/>
                </a:cubicBezTo>
                <a:lnTo>
                  <a:pt x="410303" y="120284"/>
                </a:lnTo>
                <a:cubicBezTo>
                  <a:pt x="410303" y="111836"/>
                  <a:pt x="403879" y="105801"/>
                  <a:pt x="395850" y="105801"/>
                </a:cubicBezTo>
                <a:close/>
                <a:moveTo>
                  <a:pt x="103437" y="59005"/>
                </a:moveTo>
                <a:cubicBezTo>
                  <a:pt x="103034" y="59005"/>
                  <a:pt x="103034" y="59403"/>
                  <a:pt x="103034" y="59403"/>
                </a:cubicBezTo>
                <a:lnTo>
                  <a:pt x="103034" y="116330"/>
                </a:lnTo>
                <a:lnTo>
                  <a:pt x="103034" y="116728"/>
                </a:lnTo>
                <a:lnTo>
                  <a:pt x="153343" y="88065"/>
                </a:lnTo>
                <a:cubicBezTo>
                  <a:pt x="153343" y="88065"/>
                  <a:pt x="153746" y="88065"/>
                  <a:pt x="153746" y="88065"/>
                </a:cubicBezTo>
                <a:cubicBezTo>
                  <a:pt x="153746" y="87667"/>
                  <a:pt x="153343" y="87269"/>
                  <a:pt x="153343" y="87269"/>
                </a:cubicBezTo>
                <a:close/>
                <a:moveTo>
                  <a:pt x="95790" y="46664"/>
                </a:moveTo>
                <a:cubicBezTo>
                  <a:pt x="100217" y="44276"/>
                  <a:pt x="105851" y="44276"/>
                  <a:pt x="110681" y="46664"/>
                </a:cubicBezTo>
                <a:lnTo>
                  <a:pt x="160588" y="74928"/>
                </a:lnTo>
                <a:cubicBezTo>
                  <a:pt x="165015" y="77715"/>
                  <a:pt x="167833" y="82492"/>
                  <a:pt x="167833" y="88065"/>
                </a:cubicBezTo>
                <a:cubicBezTo>
                  <a:pt x="167833" y="93240"/>
                  <a:pt x="165015" y="98018"/>
                  <a:pt x="160588" y="100406"/>
                </a:cubicBezTo>
                <a:lnTo>
                  <a:pt x="110681" y="129068"/>
                </a:lnTo>
                <a:cubicBezTo>
                  <a:pt x="108266" y="130263"/>
                  <a:pt x="105851" y="130661"/>
                  <a:pt x="103437" y="130661"/>
                </a:cubicBezTo>
                <a:cubicBezTo>
                  <a:pt x="101022" y="130661"/>
                  <a:pt x="98204" y="130263"/>
                  <a:pt x="95790" y="129068"/>
                </a:cubicBezTo>
                <a:cubicBezTo>
                  <a:pt x="90960" y="126282"/>
                  <a:pt x="88545" y="121505"/>
                  <a:pt x="88545" y="116330"/>
                </a:cubicBezTo>
                <a:lnTo>
                  <a:pt x="88545" y="59403"/>
                </a:lnTo>
                <a:cubicBezTo>
                  <a:pt x="88545" y="54228"/>
                  <a:pt x="90960" y="49451"/>
                  <a:pt x="95790" y="46664"/>
                </a:cubicBezTo>
                <a:close/>
                <a:moveTo>
                  <a:pt x="303913" y="27355"/>
                </a:moveTo>
                <a:cubicBezTo>
                  <a:pt x="303511" y="29769"/>
                  <a:pt x="302709" y="32183"/>
                  <a:pt x="302709" y="34596"/>
                </a:cubicBezTo>
                <a:lnTo>
                  <a:pt x="302709" y="94537"/>
                </a:lnTo>
                <a:cubicBezTo>
                  <a:pt x="311541" y="92124"/>
                  <a:pt x="320373" y="90917"/>
                  <a:pt x="329206" y="90917"/>
                </a:cubicBezTo>
                <a:lnTo>
                  <a:pt x="395850" y="90917"/>
                </a:lnTo>
                <a:cubicBezTo>
                  <a:pt x="411908" y="90917"/>
                  <a:pt x="424756" y="104192"/>
                  <a:pt x="424756" y="120284"/>
                </a:cubicBezTo>
                <a:lnTo>
                  <a:pt x="424756" y="162926"/>
                </a:lnTo>
                <a:lnTo>
                  <a:pt x="512276" y="162926"/>
                </a:lnTo>
                <a:cubicBezTo>
                  <a:pt x="523517" y="162926"/>
                  <a:pt x="532350" y="154076"/>
                  <a:pt x="532350" y="143214"/>
                </a:cubicBezTo>
                <a:lnTo>
                  <a:pt x="532350" y="34596"/>
                </a:lnTo>
                <a:cubicBezTo>
                  <a:pt x="532350" y="32183"/>
                  <a:pt x="531948" y="29769"/>
                  <a:pt x="531145" y="27758"/>
                </a:cubicBezTo>
                <a:lnTo>
                  <a:pt x="447238" y="75630"/>
                </a:lnTo>
                <a:cubicBezTo>
                  <a:pt x="438406" y="80860"/>
                  <a:pt x="427967" y="83273"/>
                  <a:pt x="417931" y="83273"/>
                </a:cubicBezTo>
                <a:cubicBezTo>
                  <a:pt x="407894" y="83273"/>
                  <a:pt x="397456" y="80860"/>
                  <a:pt x="388623" y="75630"/>
                </a:cubicBezTo>
                <a:close/>
                <a:moveTo>
                  <a:pt x="34125" y="14884"/>
                </a:moveTo>
                <a:cubicBezTo>
                  <a:pt x="23285" y="14884"/>
                  <a:pt x="14052" y="23735"/>
                  <a:pt x="14052" y="34999"/>
                </a:cubicBezTo>
                <a:lnTo>
                  <a:pt x="14052" y="143214"/>
                </a:lnTo>
                <a:cubicBezTo>
                  <a:pt x="14052" y="154076"/>
                  <a:pt x="23285" y="162926"/>
                  <a:pt x="34125" y="162926"/>
                </a:cubicBezTo>
                <a:lnTo>
                  <a:pt x="122850" y="162926"/>
                </a:lnTo>
                <a:cubicBezTo>
                  <a:pt x="126463" y="149248"/>
                  <a:pt x="139712" y="138387"/>
                  <a:pt x="154968" y="138387"/>
                </a:cubicBezTo>
                <a:lnTo>
                  <a:pt x="221210" y="138387"/>
                </a:lnTo>
                <a:lnTo>
                  <a:pt x="242488" y="125513"/>
                </a:lnTo>
                <a:lnTo>
                  <a:pt x="242488" y="34999"/>
                </a:lnTo>
                <a:cubicBezTo>
                  <a:pt x="242488" y="23735"/>
                  <a:pt x="233656" y="14884"/>
                  <a:pt x="222415" y="14884"/>
                </a:cubicBezTo>
                <a:close/>
                <a:moveTo>
                  <a:pt x="322782" y="14482"/>
                </a:moveTo>
                <a:cubicBezTo>
                  <a:pt x="319570" y="14482"/>
                  <a:pt x="316760" y="15287"/>
                  <a:pt x="313950" y="16896"/>
                </a:cubicBezTo>
                <a:lnTo>
                  <a:pt x="395448" y="63159"/>
                </a:lnTo>
                <a:cubicBezTo>
                  <a:pt x="408697" y="70802"/>
                  <a:pt x="427164" y="70802"/>
                  <a:pt x="440413" y="63159"/>
                </a:cubicBezTo>
                <a:lnTo>
                  <a:pt x="521510" y="16896"/>
                </a:lnTo>
                <a:cubicBezTo>
                  <a:pt x="518700" y="15287"/>
                  <a:pt x="515889" y="14482"/>
                  <a:pt x="512276" y="14482"/>
                </a:cubicBezTo>
                <a:close/>
                <a:moveTo>
                  <a:pt x="322782" y="0"/>
                </a:moveTo>
                <a:lnTo>
                  <a:pt x="512276" y="0"/>
                </a:lnTo>
                <a:cubicBezTo>
                  <a:pt x="531145" y="0"/>
                  <a:pt x="546803" y="15689"/>
                  <a:pt x="546803" y="34596"/>
                </a:cubicBezTo>
                <a:lnTo>
                  <a:pt x="546803" y="143214"/>
                </a:lnTo>
                <a:cubicBezTo>
                  <a:pt x="546803" y="162122"/>
                  <a:pt x="531145" y="177409"/>
                  <a:pt x="512276" y="177409"/>
                </a:cubicBezTo>
                <a:lnTo>
                  <a:pt x="424756" y="177409"/>
                </a:lnTo>
                <a:lnTo>
                  <a:pt x="424756" y="214017"/>
                </a:lnTo>
                <a:lnTo>
                  <a:pt x="513079" y="214017"/>
                </a:lnTo>
                <a:cubicBezTo>
                  <a:pt x="531145" y="214017"/>
                  <a:pt x="546000" y="228901"/>
                  <a:pt x="546000" y="247004"/>
                </a:cubicBezTo>
                <a:lnTo>
                  <a:pt x="546401" y="393437"/>
                </a:lnTo>
                <a:cubicBezTo>
                  <a:pt x="546401" y="411943"/>
                  <a:pt x="531547" y="426425"/>
                  <a:pt x="513079" y="426425"/>
                </a:cubicBezTo>
                <a:lnTo>
                  <a:pt x="311139" y="426425"/>
                </a:lnTo>
                <a:cubicBezTo>
                  <a:pt x="310738" y="426425"/>
                  <a:pt x="310336" y="426425"/>
                  <a:pt x="309935" y="426425"/>
                </a:cubicBezTo>
                <a:cubicBezTo>
                  <a:pt x="298292" y="425620"/>
                  <a:pt x="288657" y="415965"/>
                  <a:pt x="288657" y="403897"/>
                </a:cubicBezTo>
                <a:lnTo>
                  <a:pt x="288657" y="358438"/>
                </a:lnTo>
                <a:cubicBezTo>
                  <a:pt x="288657" y="354415"/>
                  <a:pt x="291869" y="351197"/>
                  <a:pt x="295884" y="351197"/>
                </a:cubicBezTo>
                <a:lnTo>
                  <a:pt x="319169" y="351197"/>
                </a:lnTo>
                <a:lnTo>
                  <a:pt x="319169" y="270739"/>
                </a:lnTo>
                <a:lnTo>
                  <a:pt x="315556" y="270739"/>
                </a:lnTo>
                <a:cubicBezTo>
                  <a:pt x="304314" y="270739"/>
                  <a:pt x="293475" y="268728"/>
                  <a:pt x="282635" y="265509"/>
                </a:cubicBezTo>
                <a:lnTo>
                  <a:pt x="256539" y="257464"/>
                </a:lnTo>
                <a:lnTo>
                  <a:pt x="256539" y="361254"/>
                </a:lnTo>
                <a:cubicBezTo>
                  <a:pt x="256539" y="380564"/>
                  <a:pt x="241284" y="395851"/>
                  <a:pt x="221612" y="395851"/>
                </a:cubicBezTo>
                <a:lnTo>
                  <a:pt x="135295" y="395851"/>
                </a:lnTo>
                <a:lnTo>
                  <a:pt x="135295" y="411943"/>
                </a:lnTo>
                <a:lnTo>
                  <a:pt x="158581" y="411943"/>
                </a:lnTo>
                <a:cubicBezTo>
                  <a:pt x="162595" y="411943"/>
                  <a:pt x="165807" y="415563"/>
                  <a:pt x="165807" y="419586"/>
                </a:cubicBezTo>
                <a:cubicBezTo>
                  <a:pt x="165807" y="423207"/>
                  <a:pt x="162595" y="426425"/>
                  <a:pt x="158581" y="426425"/>
                </a:cubicBezTo>
                <a:lnTo>
                  <a:pt x="97557" y="426425"/>
                </a:lnTo>
                <a:cubicBezTo>
                  <a:pt x="93543" y="426425"/>
                  <a:pt x="90732" y="423207"/>
                  <a:pt x="90732" y="419586"/>
                </a:cubicBezTo>
                <a:cubicBezTo>
                  <a:pt x="90732" y="415563"/>
                  <a:pt x="93543" y="411943"/>
                  <a:pt x="97557" y="411943"/>
                </a:cubicBezTo>
                <a:lnTo>
                  <a:pt x="120843" y="411943"/>
                </a:lnTo>
                <a:lnTo>
                  <a:pt x="120843" y="395851"/>
                </a:lnTo>
                <a:lnTo>
                  <a:pt x="34526" y="395851"/>
                </a:lnTo>
                <a:cubicBezTo>
                  <a:pt x="15256" y="395851"/>
                  <a:pt x="0" y="380564"/>
                  <a:pt x="0" y="361254"/>
                </a:cubicBezTo>
                <a:lnTo>
                  <a:pt x="0" y="248613"/>
                </a:lnTo>
                <a:cubicBezTo>
                  <a:pt x="0" y="229304"/>
                  <a:pt x="15256" y="213614"/>
                  <a:pt x="34526" y="213614"/>
                </a:cubicBezTo>
                <a:lnTo>
                  <a:pt x="122047" y="213614"/>
                </a:lnTo>
                <a:lnTo>
                  <a:pt x="122047" y="177409"/>
                </a:lnTo>
                <a:lnTo>
                  <a:pt x="34125" y="177409"/>
                </a:lnTo>
                <a:cubicBezTo>
                  <a:pt x="15256" y="177409"/>
                  <a:pt x="0" y="162122"/>
                  <a:pt x="0" y="143214"/>
                </a:cubicBezTo>
                <a:lnTo>
                  <a:pt x="0" y="34999"/>
                </a:lnTo>
                <a:cubicBezTo>
                  <a:pt x="0" y="16091"/>
                  <a:pt x="15256" y="804"/>
                  <a:pt x="34125" y="804"/>
                </a:cubicBezTo>
                <a:lnTo>
                  <a:pt x="222415" y="804"/>
                </a:lnTo>
                <a:cubicBezTo>
                  <a:pt x="241284" y="804"/>
                  <a:pt x="256539" y="16091"/>
                  <a:pt x="256539" y="34999"/>
                </a:cubicBezTo>
                <a:lnTo>
                  <a:pt x="256539" y="116663"/>
                </a:lnTo>
                <a:lnTo>
                  <a:pt x="270992" y="107813"/>
                </a:lnTo>
                <a:cubicBezTo>
                  <a:pt x="276613" y="104594"/>
                  <a:pt x="282635" y="101376"/>
                  <a:pt x="288657" y="98962"/>
                </a:cubicBezTo>
                <a:lnTo>
                  <a:pt x="288657" y="34596"/>
                </a:lnTo>
                <a:cubicBezTo>
                  <a:pt x="288657" y="15689"/>
                  <a:pt x="303913" y="0"/>
                  <a:pt x="322782"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866" name="Google Shape;1866;p88"/>
          <p:cNvSpPr txBox="1"/>
          <p:nvPr/>
        </p:nvSpPr>
        <p:spPr>
          <a:xfrm>
            <a:off x="9052276" y="4615844"/>
            <a:ext cx="6273000" cy="19764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3600">
                <a:solidFill>
                  <a:schemeClr val="dk1"/>
                </a:solidFill>
                <a:latin typeface="Montserrat Light"/>
                <a:ea typeface="Montserrat Light"/>
                <a:cs typeface="Montserrat Light"/>
                <a:sym typeface="Montserrat Light"/>
              </a:rPr>
              <a:t>Stress-free sharing and close connections amplify enjoyment.</a:t>
            </a:r>
            <a:endParaRPr sz="1800"/>
          </a:p>
        </p:txBody>
      </p:sp>
      <p:sp>
        <p:nvSpPr>
          <p:cNvPr id="1867" name="Google Shape;1867;p88"/>
          <p:cNvSpPr txBox="1"/>
          <p:nvPr/>
        </p:nvSpPr>
        <p:spPr>
          <a:xfrm>
            <a:off x="9052276" y="3391082"/>
            <a:ext cx="6273000" cy="8928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5200">
                <a:solidFill>
                  <a:schemeClr val="accent4"/>
                </a:solidFill>
                <a:latin typeface="Playfair Display"/>
                <a:ea typeface="Playfair Display"/>
                <a:cs typeface="Playfair Display"/>
                <a:sym typeface="Playfair Display"/>
              </a:rPr>
              <a:t>Connection</a:t>
            </a:r>
            <a:endParaRPr sz="1800"/>
          </a:p>
        </p:txBody>
      </p:sp>
      <p:sp>
        <p:nvSpPr>
          <p:cNvPr id="1868" name="Google Shape;1868;p88"/>
          <p:cNvSpPr/>
          <p:nvPr/>
        </p:nvSpPr>
        <p:spPr>
          <a:xfrm>
            <a:off x="3347233" y="7441678"/>
            <a:ext cx="4097810" cy="4097810"/>
          </a:xfrm>
          <a:custGeom>
            <a:rect b="b" l="l" r="r" t="t"/>
            <a:pathLst>
              <a:path extrusionOk="0" h="3288" w="3288">
                <a:moveTo>
                  <a:pt x="3287" y="1644"/>
                </a:moveTo>
                <a:lnTo>
                  <a:pt x="3287" y="1644"/>
                </a:lnTo>
                <a:cubicBezTo>
                  <a:pt x="3287" y="2552"/>
                  <a:pt x="2551" y="3287"/>
                  <a:pt x="1644" y="3287"/>
                </a:cubicBezTo>
                <a:cubicBezTo>
                  <a:pt x="736" y="3287"/>
                  <a:pt x="0" y="2552"/>
                  <a:pt x="0" y="1644"/>
                </a:cubicBezTo>
                <a:cubicBezTo>
                  <a:pt x="0" y="736"/>
                  <a:pt x="736" y="0"/>
                  <a:pt x="1644" y="0"/>
                </a:cubicBezTo>
                <a:cubicBezTo>
                  <a:pt x="2551" y="0"/>
                  <a:pt x="3287" y="736"/>
                  <a:pt x="3287" y="1644"/>
                </a:cubicBezTo>
              </a:path>
            </a:pathLst>
          </a:custGeom>
          <a:solidFill>
            <a:schemeClr val="accent2">
              <a:alpha val="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869" name="Google Shape;1869;p88"/>
          <p:cNvSpPr txBox="1"/>
          <p:nvPr/>
        </p:nvSpPr>
        <p:spPr>
          <a:xfrm>
            <a:off x="2259590" y="4615844"/>
            <a:ext cx="6273000" cy="19764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3600">
                <a:solidFill>
                  <a:schemeClr val="dk1"/>
                </a:solidFill>
                <a:latin typeface="Montserrat Light"/>
                <a:ea typeface="Montserrat Light"/>
                <a:cs typeface="Montserrat Light"/>
                <a:sym typeface="Montserrat Light"/>
              </a:rPr>
              <a:t>Community and quality interactions enhance media consumption.</a:t>
            </a:r>
            <a:endParaRPr sz="3600">
              <a:solidFill>
                <a:schemeClr val="dk1"/>
              </a:solidFill>
              <a:latin typeface="Montserrat Light"/>
              <a:ea typeface="Montserrat Light"/>
              <a:cs typeface="Montserrat Light"/>
              <a:sym typeface="Montserrat Light"/>
            </a:endParaRPr>
          </a:p>
        </p:txBody>
      </p:sp>
      <p:sp>
        <p:nvSpPr>
          <p:cNvPr id="1870" name="Google Shape;1870;p88"/>
          <p:cNvSpPr txBox="1"/>
          <p:nvPr/>
        </p:nvSpPr>
        <p:spPr>
          <a:xfrm>
            <a:off x="2259590" y="3391082"/>
            <a:ext cx="6273000" cy="8928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5200">
                <a:solidFill>
                  <a:schemeClr val="accent2"/>
                </a:solidFill>
                <a:latin typeface="Playfair Display"/>
                <a:ea typeface="Playfair Display"/>
                <a:cs typeface="Playfair Display"/>
                <a:sym typeface="Playfair Display"/>
              </a:rPr>
              <a:t>Community</a:t>
            </a:r>
            <a:endParaRPr sz="1800"/>
          </a:p>
        </p:txBody>
      </p:sp>
      <p:sp>
        <p:nvSpPr>
          <p:cNvPr id="1871" name="Google Shape;1871;p88"/>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8000">
                <a:solidFill>
                  <a:schemeClr val="dk2"/>
                </a:solidFill>
                <a:latin typeface="Playfair Display ExtraBold"/>
                <a:ea typeface="Playfair Display ExtraBold"/>
                <a:cs typeface="Playfair Display ExtraBold"/>
                <a:sym typeface="Playfair Display ExtraBold"/>
              </a:rPr>
              <a:t>Key Learnings</a:t>
            </a:r>
            <a:endParaRPr/>
          </a:p>
        </p:txBody>
      </p:sp>
      <p:sp>
        <p:nvSpPr>
          <p:cNvPr id="1872" name="Google Shape;1872;p88"/>
          <p:cNvSpPr/>
          <p:nvPr/>
        </p:nvSpPr>
        <p:spPr>
          <a:xfrm>
            <a:off x="4458910" y="8644069"/>
            <a:ext cx="1884569" cy="1693051"/>
          </a:xfrm>
          <a:custGeom>
            <a:rect b="b" l="l" r="r" t="t"/>
            <a:pathLst>
              <a:path extrusionOk="0" h="516962" w="575441">
                <a:moveTo>
                  <a:pt x="380847" y="439408"/>
                </a:moveTo>
                <a:lnTo>
                  <a:pt x="431617" y="439408"/>
                </a:lnTo>
                <a:cubicBezTo>
                  <a:pt x="457202" y="439408"/>
                  <a:pt x="477990" y="460928"/>
                  <a:pt x="477990" y="486509"/>
                </a:cubicBezTo>
                <a:lnTo>
                  <a:pt x="477990" y="509653"/>
                </a:lnTo>
                <a:cubicBezTo>
                  <a:pt x="477990" y="513714"/>
                  <a:pt x="474392" y="516962"/>
                  <a:pt x="470795" y="516962"/>
                </a:cubicBezTo>
                <a:cubicBezTo>
                  <a:pt x="467197" y="516962"/>
                  <a:pt x="463599" y="513714"/>
                  <a:pt x="463599" y="509653"/>
                </a:cubicBezTo>
                <a:lnTo>
                  <a:pt x="463599" y="486509"/>
                </a:lnTo>
                <a:cubicBezTo>
                  <a:pt x="463599" y="468643"/>
                  <a:pt x="449207" y="454026"/>
                  <a:pt x="431617" y="454026"/>
                </a:cubicBezTo>
                <a:lnTo>
                  <a:pt x="380847" y="454026"/>
                </a:lnTo>
                <a:cubicBezTo>
                  <a:pt x="363257" y="454026"/>
                  <a:pt x="348865" y="468643"/>
                  <a:pt x="348865" y="486509"/>
                </a:cubicBezTo>
                <a:lnTo>
                  <a:pt x="348865" y="509247"/>
                </a:lnTo>
                <a:cubicBezTo>
                  <a:pt x="348865" y="513308"/>
                  <a:pt x="345667" y="516556"/>
                  <a:pt x="341669" y="516556"/>
                </a:cubicBezTo>
                <a:cubicBezTo>
                  <a:pt x="338071" y="516556"/>
                  <a:pt x="334873" y="513308"/>
                  <a:pt x="334873" y="509247"/>
                </a:cubicBezTo>
                <a:lnTo>
                  <a:pt x="334873" y="486509"/>
                </a:lnTo>
                <a:cubicBezTo>
                  <a:pt x="334873" y="460928"/>
                  <a:pt x="355261" y="439408"/>
                  <a:pt x="380847" y="439408"/>
                </a:cubicBezTo>
                <a:close/>
                <a:moveTo>
                  <a:pt x="145196" y="439408"/>
                </a:moveTo>
                <a:lnTo>
                  <a:pt x="195966" y="439408"/>
                </a:lnTo>
                <a:cubicBezTo>
                  <a:pt x="221551" y="439408"/>
                  <a:pt x="242339" y="460928"/>
                  <a:pt x="242339" y="486509"/>
                </a:cubicBezTo>
                <a:lnTo>
                  <a:pt x="242339" y="509653"/>
                </a:lnTo>
                <a:cubicBezTo>
                  <a:pt x="242339" y="513714"/>
                  <a:pt x="238741" y="516962"/>
                  <a:pt x="234744" y="516962"/>
                </a:cubicBezTo>
                <a:cubicBezTo>
                  <a:pt x="231146" y="516962"/>
                  <a:pt x="227948" y="513714"/>
                  <a:pt x="227948" y="509653"/>
                </a:cubicBezTo>
                <a:lnTo>
                  <a:pt x="227948" y="486509"/>
                </a:lnTo>
                <a:cubicBezTo>
                  <a:pt x="227948" y="468643"/>
                  <a:pt x="213956" y="454026"/>
                  <a:pt x="195966" y="454026"/>
                </a:cubicBezTo>
                <a:lnTo>
                  <a:pt x="145196" y="454026"/>
                </a:lnTo>
                <a:cubicBezTo>
                  <a:pt x="127605" y="454026"/>
                  <a:pt x="113214" y="468643"/>
                  <a:pt x="113214" y="486509"/>
                </a:cubicBezTo>
                <a:lnTo>
                  <a:pt x="113214" y="509247"/>
                </a:lnTo>
                <a:cubicBezTo>
                  <a:pt x="113214" y="513308"/>
                  <a:pt x="110016" y="516556"/>
                  <a:pt x="106018" y="516556"/>
                </a:cubicBezTo>
                <a:cubicBezTo>
                  <a:pt x="102020" y="516556"/>
                  <a:pt x="99222" y="513308"/>
                  <a:pt x="99222" y="509247"/>
                </a:cubicBezTo>
                <a:lnTo>
                  <a:pt x="99222" y="486509"/>
                </a:lnTo>
                <a:cubicBezTo>
                  <a:pt x="99222" y="460928"/>
                  <a:pt x="119610" y="439408"/>
                  <a:pt x="145196" y="439408"/>
                </a:cubicBezTo>
                <a:close/>
                <a:moveTo>
                  <a:pt x="406631" y="375635"/>
                </a:moveTo>
                <a:cubicBezTo>
                  <a:pt x="393257" y="375635"/>
                  <a:pt x="383126" y="386577"/>
                  <a:pt x="383126" y="399546"/>
                </a:cubicBezTo>
                <a:cubicBezTo>
                  <a:pt x="383126" y="412514"/>
                  <a:pt x="393257" y="423051"/>
                  <a:pt x="406631" y="423051"/>
                </a:cubicBezTo>
                <a:cubicBezTo>
                  <a:pt x="419599" y="423051"/>
                  <a:pt x="430136" y="412514"/>
                  <a:pt x="430136" y="399546"/>
                </a:cubicBezTo>
                <a:cubicBezTo>
                  <a:pt x="430136" y="390630"/>
                  <a:pt x="425273" y="382525"/>
                  <a:pt x="417167" y="378472"/>
                </a:cubicBezTo>
                <a:cubicBezTo>
                  <a:pt x="413925" y="376851"/>
                  <a:pt x="410278" y="375635"/>
                  <a:pt x="406631" y="375635"/>
                </a:cubicBezTo>
                <a:close/>
                <a:moveTo>
                  <a:pt x="170979" y="375635"/>
                </a:moveTo>
                <a:cubicBezTo>
                  <a:pt x="157605" y="375635"/>
                  <a:pt x="147474" y="386577"/>
                  <a:pt x="147474" y="399546"/>
                </a:cubicBezTo>
                <a:cubicBezTo>
                  <a:pt x="147474" y="412514"/>
                  <a:pt x="157605" y="423051"/>
                  <a:pt x="170979" y="423051"/>
                </a:cubicBezTo>
                <a:cubicBezTo>
                  <a:pt x="183542" y="423051"/>
                  <a:pt x="194484" y="412514"/>
                  <a:pt x="194484" y="399546"/>
                </a:cubicBezTo>
                <a:cubicBezTo>
                  <a:pt x="194484" y="390630"/>
                  <a:pt x="189621" y="382525"/>
                  <a:pt x="181515" y="378472"/>
                </a:cubicBezTo>
                <a:cubicBezTo>
                  <a:pt x="178273" y="376851"/>
                  <a:pt x="174626" y="375635"/>
                  <a:pt x="170979" y="375635"/>
                </a:cubicBezTo>
                <a:close/>
                <a:moveTo>
                  <a:pt x="406631" y="361451"/>
                </a:moveTo>
                <a:cubicBezTo>
                  <a:pt x="412710" y="361451"/>
                  <a:pt x="418383" y="363072"/>
                  <a:pt x="424057" y="365504"/>
                </a:cubicBezTo>
                <a:cubicBezTo>
                  <a:pt x="436620" y="371988"/>
                  <a:pt x="444320" y="384956"/>
                  <a:pt x="444320" y="399546"/>
                </a:cubicBezTo>
                <a:cubicBezTo>
                  <a:pt x="444320" y="420214"/>
                  <a:pt x="427299" y="437235"/>
                  <a:pt x="406631" y="437235"/>
                </a:cubicBezTo>
                <a:cubicBezTo>
                  <a:pt x="385962" y="437235"/>
                  <a:pt x="368536" y="420214"/>
                  <a:pt x="368536" y="399546"/>
                </a:cubicBezTo>
                <a:cubicBezTo>
                  <a:pt x="368536" y="378472"/>
                  <a:pt x="385962" y="361451"/>
                  <a:pt x="406631" y="361451"/>
                </a:cubicBezTo>
                <a:close/>
                <a:moveTo>
                  <a:pt x="170979" y="361451"/>
                </a:moveTo>
                <a:cubicBezTo>
                  <a:pt x="177058" y="361451"/>
                  <a:pt x="182731" y="363072"/>
                  <a:pt x="188405" y="365504"/>
                </a:cubicBezTo>
                <a:cubicBezTo>
                  <a:pt x="200968" y="371988"/>
                  <a:pt x="208668" y="384956"/>
                  <a:pt x="208668" y="399546"/>
                </a:cubicBezTo>
                <a:cubicBezTo>
                  <a:pt x="208668" y="420214"/>
                  <a:pt x="191647" y="437235"/>
                  <a:pt x="170979" y="437235"/>
                </a:cubicBezTo>
                <a:cubicBezTo>
                  <a:pt x="149905" y="437235"/>
                  <a:pt x="132884" y="420214"/>
                  <a:pt x="132884" y="399546"/>
                </a:cubicBezTo>
                <a:cubicBezTo>
                  <a:pt x="132884" y="378472"/>
                  <a:pt x="149905" y="361451"/>
                  <a:pt x="170979" y="361451"/>
                </a:cubicBezTo>
                <a:close/>
                <a:moveTo>
                  <a:pt x="263572" y="275206"/>
                </a:moveTo>
                <a:cubicBezTo>
                  <a:pt x="245891" y="275206"/>
                  <a:pt x="231425" y="289710"/>
                  <a:pt x="231425" y="307438"/>
                </a:cubicBezTo>
                <a:lnTo>
                  <a:pt x="231425" y="342088"/>
                </a:lnTo>
                <a:cubicBezTo>
                  <a:pt x="235444" y="344505"/>
                  <a:pt x="239060" y="347325"/>
                  <a:pt x="243480" y="348937"/>
                </a:cubicBezTo>
                <a:lnTo>
                  <a:pt x="243480" y="322748"/>
                </a:lnTo>
                <a:cubicBezTo>
                  <a:pt x="243480" y="318719"/>
                  <a:pt x="246695" y="315496"/>
                  <a:pt x="250713" y="315496"/>
                </a:cubicBezTo>
                <a:cubicBezTo>
                  <a:pt x="254732" y="315496"/>
                  <a:pt x="257946" y="318719"/>
                  <a:pt x="257946" y="322748"/>
                </a:cubicBezTo>
                <a:lnTo>
                  <a:pt x="257946" y="354578"/>
                </a:lnTo>
                <a:cubicBezTo>
                  <a:pt x="265581" y="356995"/>
                  <a:pt x="273618" y="358204"/>
                  <a:pt x="281654" y="359010"/>
                </a:cubicBezTo>
                <a:lnTo>
                  <a:pt x="281654" y="338059"/>
                </a:lnTo>
                <a:cubicBezTo>
                  <a:pt x="281654" y="334030"/>
                  <a:pt x="284869" y="330806"/>
                  <a:pt x="288887" y="330806"/>
                </a:cubicBezTo>
                <a:cubicBezTo>
                  <a:pt x="292906" y="330806"/>
                  <a:pt x="296120" y="334030"/>
                  <a:pt x="296120" y="338059"/>
                </a:cubicBezTo>
                <a:lnTo>
                  <a:pt x="296120" y="359010"/>
                </a:lnTo>
                <a:cubicBezTo>
                  <a:pt x="304559" y="358204"/>
                  <a:pt x="312194" y="356995"/>
                  <a:pt x="319427" y="354578"/>
                </a:cubicBezTo>
                <a:lnTo>
                  <a:pt x="319427" y="322748"/>
                </a:lnTo>
                <a:cubicBezTo>
                  <a:pt x="319427" y="318719"/>
                  <a:pt x="323043" y="315496"/>
                  <a:pt x="327062" y="315496"/>
                </a:cubicBezTo>
                <a:cubicBezTo>
                  <a:pt x="330678" y="315496"/>
                  <a:pt x="333893" y="318719"/>
                  <a:pt x="333893" y="322748"/>
                </a:cubicBezTo>
                <a:lnTo>
                  <a:pt x="333893" y="349340"/>
                </a:lnTo>
                <a:cubicBezTo>
                  <a:pt x="338313" y="347325"/>
                  <a:pt x="342733" y="344505"/>
                  <a:pt x="346751" y="342088"/>
                </a:cubicBezTo>
                <a:lnTo>
                  <a:pt x="346751" y="307438"/>
                </a:lnTo>
                <a:cubicBezTo>
                  <a:pt x="346751" y="289710"/>
                  <a:pt x="331884" y="275206"/>
                  <a:pt x="314605" y="275206"/>
                </a:cubicBezTo>
                <a:close/>
                <a:moveTo>
                  <a:pt x="478697" y="260455"/>
                </a:moveTo>
                <a:lnTo>
                  <a:pt x="529468" y="260455"/>
                </a:lnTo>
                <a:cubicBezTo>
                  <a:pt x="555053" y="260455"/>
                  <a:pt x="575441" y="281109"/>
                  <a:pt x="575441" y="307028"/>
                </a:cubicBezTo>
                <a:lnTo>
                  <a:pt x="575441" y="338212"/>
                </a:lnTo>
                <a:cubicBezTo>
                  <a:pt x="575441" y="341857"/>
                  <a:pt x="572243" y="345097"/>
                  <a:pt x="568645" y="345097"/>
                </a:cubicBezTo>
                <a:cubicBezTo>
                  <a:pt x="564648" y="345097"/>
                  <a:pt x="561449" y="341857"/>
                  <a:pt x="561449" y="338212"/>
                </a:cubicBezTo>
                <a:lnTo>
                  <a:pt x="561449" y="307028"/>
                </a:lnTo>
                <a:cubicBezTo>
                  <a:pt x="561449" y="289209"/>
                  <a:pt x="547058" y="274630"/>
                  <a:pt x="529468" y="274630"/>
                </a:cubicBezTo>
                <a:lnTo>
                  <a:pt x="478697" y="274630"/>
                </a:lnTo>
                <a:cubicBezTo>
                  <a:pt x="461107" y="274630"/>
                  <a:pt x="446716" y="289209"/>
                  <a:pt x="446716" y="307028"/>
                </a:cubicBezTo>
                <a:cubicBezTo>
                  <a:pt x="446716" y="310673"/>
                  <a:pt x="443518" y="314318"/>
                  <a:pt x="439520" y="314318"/>
                </a:cubicBezTo>
                <a:cubicBezTo>
                  <a:pt x="435922" y="314318"/>
                  <a:pt x="432324" y="310673"/>
                  <a:pt x="432324" y="307028"/>
                </a:cubicBezTo>
                <a:cubicBezTo>
                  <a:pt x="432324" y="281109"/>
                  <a:pt x="453112" y="260455"/>
                  <a:pt x="478697" y="260455"/>
                </a:cubicBezTo>
                <a:close/>
                <a:moveTo>
                  <a:pt x="46102" y="260455"/>
                </a:moveTo>
                <a:lnTo>
                  <a:pt x="97014" y="260455"/>
                </a:lnTo>
                <a:cubicBezTo>
                  <a:pt x="122270" y="260455"/>
                  <a:pt x="143116" y="280776"/>
                  <a:pt x="143116" y="306277"/>
                </a:cubicBezTo>
                <a:cubicBezTo>
                  <a:pt x="143116" y="309863"/>
                  <a:pt x="139909" y="313449"/>
                  <a:pt x="135900" y="313449"/>
                </a:cubicBezTo>
                <a:cubicBezTo>
                  <a:pt x="132292" y="313449"/>
                  <a:pt x="129085" y="309863"/>
                  <a:pt x="129085" y="306277"/>
                </a:cubicBezTo>
                <a:cubicBezTo>
                  <a:pt x="129085" y="288745"/>
                  <a:pt x="114653" y="274401"/>
                  <a:pt x="97014" y="274401"/>
                </a:cubicBezTo>
                <a:lnTo>
                  <a:pt x="46102" y="274401"/>
                </a:lnTo>
                <a:cubicBezTo>
                  <a:pt x="28463" y="274401"/>
                  <a:pt x="14031" y="288745"/>
                  <a:pt x="14031" y="306277"/>
                </a:cubicBezTo>
                <a:lnTo>
                  <a:pt x="14031" y="336161"/>
                </a:lnTo>
                <a:cubicBezTo>
                  <a:pt x="14031" y="340145"/>
                  <a:pt x="10824" y="343333"/>
                  <a:pt x="6815" y="343333"/>
                </a:cubicBezTo>
                <a:cubicBezTo>
                  <a:pt x="2806" y="343333"/>
                  <a:pt x="0" y="340145"/>
                  <a:pt x="0" y="336161"/>
                </a:cubicBezTo>
                <a:lnTo>
                  <a:pt x="0" y="306277"/>
                </a:lnTo>
                <a:cubicBezTo>
                  <a:pt x="0" y="280776"/>
                  <a:pt x="20445" y="260455"/>
                  <a:pt x="46102" y="260455"/>
                </a:cubicBezTo>
                <a:close/>
                <a:moveTo>
                  <a:pt x="505650" y="196679"/>
                </a:moveTo>
                <a:cubicBezTo>
                  <a:pt x="492347" y="196679"/>
                  <a:pt x="482269" y="207621"/>
                  <a:pt x="482269" y="220184"/>
                </a:cubicBezTo>
                <a:cubicBezTo>
                  <a:pt x="482269" y="233153"/>
                  <a:pt x="492347" y="243689"/>
                  <a:pt x="505650" y="243689"/>
                </a:cubicBezTo>
                <a:cubicBezTo>
                  <a:pt x="518550" y="243689"/>
                  <a:pt x="528628" y="233153"/>
                  <a:pt x="528628" y="220184"/>
                </a:cubicBezTo>
                <a:cubicBezTo>
                  <a:pt x="528628" y="211269"/>
                  <a:pt x="523790" y="203569"/>
                  <a:pt x="516131" y="199111"/>
                </a:cubicBezTo>
                <a:cubicBezTo>
                  <a:pt x="512906" y="197490"/>
                  <a:pt x="509278" y="196679"/>
                  <a:pt x="505650" y="196679"/>
                </a:cubicBezTo>
                <a:close/>
                <a:moveTo>
                  <a:pt x="287515" y="196679"/>
                </a:moveTo>
                <a:cubicBezTo>
                  <a:pt x="274952" y="196679"/>
                  <a:pt x="264010" y="207621"/>
                  <a:pt x="264010" y="220184"/>
                </a:cubicBezTo>
                <a:cubicBezTo>
                  <a:pt x="264010" y="233153"/>
                  <a:pt x="274952" y="243689"/>
                  <a:pt x="287515" y="243689"/>
                </a:cubicBezTo>
                <a:cubicBezTo>
                  <a:pt x="300889" y="243689"/>
                  <a:pt x="311020" y="233153"/>
                  <a:pt x="311020" y="220184"/>
                </a:cubicBezTo>
                <a:cubicBezTo>
                  <a:pt x="311020" y="211269"/>
                  <a:pt x="306157" y="203569"/>
                  <a:pt x="298457" y="199111"/>
                </a:cubicBezTo>
                <a:cubicBezTo>
                  <a:pt x="294810" y="197490"/>
                  <a:pt x="291568" y="196679"/>
                  <a:pt x="287515" y="196679"/>
                </a:cubicBezTo>
                <a:close/>
                <a:moveTo>
                  <a:pt x="71756" y="196679"/>
                </a:moveTo>
                <a:cubicBezTo>
                  <a:pt x="58383" y="196679"/>
                  <a:pt x="47846" y="207621"/>
                  <a:pt x="47846" y="220184"/>
                </a:cubicBezTo>
                <a:cubicBezTo>
                  <a:pt x="47846" y="233153"/>
                  <a:pt x="58383" y="243689"/>
                  <a:pt x="71756" y="243689"/>
                </a:cubicBezTo>
                <a:cubicBezTo>
                  <a:pt x="84319" y="243689"/>
                  <a:pt x="95261" y="233153"/>
                  <a:pt x="95261" y="220184"/>
                </a:cubicBezTo>
                <a:cubicBezTo>
                  <a:pt x="95261" y="211269"/>
                  <a:pt x="90398" y="203569"/>
                  <a:pt x="82293" y="199111"/>
                </a:cubicBezTo>
                <a:cubicBezTo>
                  <a:pt x="79051" y="197490"/>
                  <a:pt x="75404" y="196679"/>
                  <a:pt x="71756" y="196679"/>
                </a:cubicBezTo>
                <a:close/>
                <a:moveTo>
                  <a:pt x="505650" y="182495"/>
                </a:moveTo>
                <a:cubicBezTo>
                  <a:pt x="511294" y="182495"/>
                  <a:pt x="517340" y="183711"/>
                  <a:pt x="522581" y="186548"/>
                </a:cubicBezTo>
                <a:cubicBezTo>
                  <a:pt x="535481" y="193032"/>
                  <a:pt x="543543" y="206406"/>
                  <a:pt x="543543" y="220184"/>
                </a:cubicBezTo>
                <a:cubicBezTo>
                  <a:pt x="543543" y="241258"/>
                  <a:pt x="526209" y="258279"/>
                  <a:pt x="505650" y="258279"/>
                </a:cubicBezTo>
                <a:cubicBezTo>
                  <a:pt x="484688" y="258279"/>
                  <a:pt x="467757" y="241258"/>
                  <a:pt x="467757" y="220184"/>
                </a:cubicBezTo>
                <a:cubicBezTo>
                  <a:pt x="467757" y="199111"/>
                  <a:pt x="484688" y="182495"/>
                  <a:pt x="505650" y="182495"/>
                </a:cubicBezTo>
                <a:close/>
                <a:moveTo>
                  <a:pt x="287515" y="182495"/>
                </a:moveTo>
                <a:cubicBezTo>
                  <a:pt x="293594" y="182495"/>
                  <a:pt x="299673" y="183711"/>
                  <a:pt x="304942" y="186548"/>
                </a:cubicBezTo>
                <a:cubicBezTo>
                  <a:pt x="317505" y="193032"/>
                  <a:pt x="325610" y="206406"/>
                  <a:pt x="325610" y="220184"/>
                </a:cubicBezTo>
                <a:cubicBezTo>
                  <a:pt x="325610" y="241258"/>
                  <a:pt x="308589" y="258279"/>
                  <a:pt x="287515" y="258279"/>
                </a:cubicBezTo>
                <a:cubicBezTo>
                  <a:pt x="266847" y="258279"/>
                  <a:pt x="249826" y="241258"/>
                  <a:pt x="249826" y="220184"/>
                </a:cubicBezTo>
                <a:cubicBezTo>
                  <a:pt x="249826" y="199111"/>
                  <a:pt x="266847" y="182495"/>
                  <a:pt x="287515" y="182495"/>
                </a:cubicBezTo>
                <a:close/>
                <a:moveTo>
                  <a:pt x="71756" y="182495"/>
                </a:moveTo>
                <a:cubicBezTo>
                  <a:pt x="77430" y="182495"/>
                  <a:pt x="83509" y="183711"/>
                  <a:pt x="89183" y="186548"/>
                </a:cubicBezTo>
                <a:cubicBezTo>
                  <a:pt x="101746" y="193032"/>
                  <a:pt x="109446" y="206406"/>
                  <a:pt x="109446" y="220184"/>
                </a:cubicBezTo>
                <a:cubicBezTo>
                  <a:pt x="109446" y="241258"/>
                  <a:pt x="92425" y="258279"/>
                  <a:pt x="71756" y="258279"/>
                </a:cubicBezTo>
                <a:cubicBezTo>
                  <a:pt x="50683" y="258279"/>
                  <a:pt x="33662" y="241258"/>
                  <a:pt x="33662" y="220184"/>
                </a:cubicBezTo>
                <a:cubicBezTo>
                  <a:pt x="33662" y="199111"/>
                  <a:pt x="50683" y="182495"/>
                  <a:pt x="71756" y="182495"/>
                </a:cubicBezTo>
                <a:close/>
                <a:moveTo>
                  <a:pt x="281654" y="148695"/>
                </a:moveTo>
                <a:cubicBezTo>
                  <a:pt x="227809" y="152321"/>
                  <a:pt x="184813" y="197043"/>
                  <a:pt x="184009" y="252241"/>
                </a:cubicBezTo>
                <a:lnTo>
                  <a:pt x="205306" y="252241"/>
                </a:lnTo>
                <a:cubicBezTo>
                  <a:pt x="209325" y="252241"/>
                  <a:pt x="212137" y="255464"/>
                  <a:pt x="212137" y="259493"/>
                </a:cubicBezTo>
                <a:cubicBezTo>
                  <a:pt x="212137" y="263522"/>
                  <a:pt x="209325" y="266342"/>
                  <a:pt x="205306" y="266342"/>
                </a:cubicBezTo>
                <a:lnTo>
                  <a:pt x="184813" y="266342"/>
                </a:lnTo>
                <a:cubicBezTo>
                  <a:pt x="187626" y="291725"/>
                  <a:pt x="199681" y="314287"/>
                  <a:pt x="216959" y="330806"/>
                </a:cubicBezTo>
                <a:lnTo>
                  <a:pt x="216959" y="307438"/>
                </a:lnTo>
                <a:cubicBezTo>
                  <a:pt x="216959" y="281652"/>
                  <a:pt x="237855" y="261104"/>
                  <a:pt x="263572" y="261104"/>
                </a:cubicBezTo>
                <a:lnTo>
                  <a:pt x="314605" y="261104"/>
                </a:lnTo>
                <a:cubicBezTo>
                  <a:pt x="340322" y="261104"/>
                  <a:pt x="360816" y="281652"/>
                  <a:pt x="360816" y="307438"/>
                </a:cubicBezTo>
                <a:lnTo>
                  <a:pt x="360816" y="330806"/>
                </a:lnTo>
                <a:cubicBezTo>
                  <a:pt x="378496" y="314287"/>
                  <a:pt x="390149" y="291725"/>
                  <a:pt x="393364" y="266342"/>
                </a:cubicBezTo>
                <a:lnTo>
                  <a:pt x="372871" y="266342"/>
                </a:lnTo>
                <a:cubicBezTo>
                  <a:pt x="368450" y="266342"/>
                  <a:pt x="365236" y="263522"/>
                  <a:pt x="365236" y="259493"/>
                </a:cubicBezTo>
                <a:cubicBezTo>
                  <a:pt x="365236" y="255464"/>
                  <a:pt x="368450" y="252241"/>
                  <a:pt x="372871" y="252241"/>
                </a:cubicBezTo>
                <a:lnTo>
                  <a:pt x="393766" y="252241"/>
                </a:lnTo>
                <a:cubicBezTo>
                  <a:pt x="393364" y="213159"/>
                  <a:pt x="371665" y="178107"/>
                  <a:pt x="337107" y="159976"/>
                </a:cubicBezTo>
                <a:cubicBezTo>
                  <a:pt x="324249" y="153530"/>
                  <a:pt x="310586" y="149904"/>
                  <a:pt x="296120" y="148695"/>
                </a:cubicBezTo>
                <a:lnTo>
                  <a:pt x="296120" y="170049"/>
                </a:lnTo>
                <a:cubicBezTo>
                  <a:pt x="296120" y="174078"/>
                  <a:pt x="292906" y="177301"/>
                  <a:pt x="288887" y="177301"/>
                </a:cubicBezTo>
                <a:cubicBezTo>
                  <a:pt x="284869" y="177301"/>
                  <a:pt x="281654" y="174078"/>
                  <a:pt x="281654" y="170049"/>
                </a:cubicBezTo>
                <a:close/>
                <a:moveTo>
                  <a:pt x="288887" y="102764"/>
                </a:moveTo>
                <a:cubicBezTo>
                  <a:pt x="292906" y="102764"/>
                  <a:pt x="296120" y="105584"/>
                  <a:pt x="296120" y="109613"/>
                </a:cubicBezTo>
                <a:lnTo>
                  <a:pt x="296120" y="134190"/>
                </a:lnTo>
                <a:cubicBezTo>
                  <a:pt x="312596" y="135399"/>
                  <a:pt x="329071" y="139831"/>
                  <a:pt x="343939" y="147486"/>
                </a:cubicBezTo>
                <a:cubicBezTo>
                  <a:pt x="382916" y="167631"/>
                  <a:pt x="407428" y="208324"/>
                  <a:pt x="408232" y="252241"/>
                </a:cubicBezTo>
                <a:lnTo>
                  <a:pt x="433547" y="252241"/>
                </a:lnTo>
                <a:cubicBezTo>
                  <a:pt x="437164" y="252241"/>
                  <a:pt x="440780" y="255464"/>
                  <a:pt x="440780" y="259493"/>
                </a:cubicBezTo>
                <a:cubicBezTo>
                  <a:pt x="440780" y="263522"/>
                  <a:pt x="437164" y="266342"/>
                  <a:pt x="433547" y="266342"/>
                </a:cubicBezTo>
                <a:lnTo>
                  <a:pt x="407428" y="266342"/>
                </a:lnTo>
                <a:cubicBezTo>
                  <a:pt x="403812" y="301395"/>
                  <a:pt x="385327" y="331612"/>
                  <a:pt x="358405" y="350952"/>
                </a:cubicBezTo>
                <a:cubicBezTo>
                  <a:pt x="358003" y="351757"/>
                  <a:pt x="357601" y="351757"/>
                  <a:pt x="357199" y="352160"/>
                </a:cubicBezTo>
                <a:cubicBezTo>
                  <a:pt x="339518" y="364650"/>
                  <a:pt x="318623" y="371902"/>
                  <a:pt x="296120" y="373514"/>
                </a:cubicBezTo>
                <a:lnTo>
                  <a:pt x="296120" y="398494"/>
                </a:lnTo>
                <a:cubicBezTo>
                  <a:pt x="296120" y="402523"/>
                  <a:pt x="292906" y="405343"/>
                  <a:pt x="288887" y="405343"/>
                </a:cubicBezTo>
                <a:cubicBezTo>
                  <a:pt x="284869" y="405343"/>
                  <a:pt x="281654" y="402523"/>
                  <a:pt x="281654" y="398494"/>
                </a:cubicBezTo>
                <a:lnTo>
                  <a:pt x="281654" y="373514"/>
                </a:lnTo>
                <a:cubicBezTo>
                  <a:pt x="223389" y="369888"/>
                  <a:pt x="176374" y="324360"/>
                  <a:pt x="170347" y="266342"/>
                </a:cubicBezTo>
                <a:lnTo>
                  <a:pt x="145031" y="266342"/>
                </a:lnTo>
                <a:cubicBezTo>
                  <a:pt x="141415" y="266342"/>
                  <a:pt x="138200" y="263522"/>
                  <a:pt x="138200" y="259493"/>
                </a:cubicBezTo>
                <a:cubicBezTo>
                  <a:pt x="138200" y="255464"/>
                  <a:pt x="141415" y="252241"/>
                  <a:pt x="145031" y="252241"/>
                </a:cubicBezTo>
                <a:lnTo>
                  <a:pt x="169945" y="252241"/>
                </a:lnTo>
                <a:cubicBezTo>
                  <a:pt x="170749" y="189388"/>
                  <a:pt x="219772" y="138219"/>
                  <a:pt x="281654" y="134190"/>
                </a:cubicBezTo>
                <a:lnTo>
                  <a:pt x="281654" y="109613"/>
                </a:lnTo>
                <a:cubicBezTo>
                  <a:pt x="281654" y="105584"/>
                  <a:pt x="284869" y="102764"/>
                  <a:pt x="288887" y="102764"/>
                </a:cubicBezTo>
                <a:close/>
                <a:moveTo>
                  <a:pt x="380847" y="77957"/>
                </a:moveTo>
                <a:lnTo>
                  <a:pt x="431617" y="77957"/>
                </a:lnTo>
                <a:cubicBezTo>
                  <a:pt x="457202" y="77957"/>
                  <a:pt x="477990" y="98817"/>
                  <a:pt x="477990" y="124091"/>
                </a:cubicBezTo>
                <a:lnTo>
                  <a:pt x="477990" y="154981"/>
                </a:lnTo>
                <a:cubicBezTo>
                  <a:pt x="477990" y="158992"/>
                  <a:pt x="474392" y="162603"/>
                  <a:pt x="470795" y="162603"/>
                </a:cubicBezTo>
                <a:cubicBezTo>
                  <a:pt x="467197" y="162603"/>
                  <a:pt x="463599" y="158992"/>
                  <a:pt x="463599" y="154981"/>
                </a:cubicBezTo>
                <a:lnTo>
                  <a:pt x="463599" y="124091"/>
                </a:lnTo>
                <a:cubicBezTo>
                  <a:pt x="463599" y="106841"/>
                  <a:pt x="449207" y="92399"/>
                  <a:pt x="431617" y="92399"/>
                </a:cubicBezTo>
                <a:lnTo>
                  <a:pt x="380847" y="92399"/>
                </a:lnTo>
                <a:cubicBezTo>
                  <a:pt x="363257" y="92399"/>
                  <a:pt x="348865" y="106841"/>
                  <a:pt x="348865" y="124091"/>
                </a:cubicBezTo>
                <a:cubicBezTo>
                  <a:pt x="348865" y="128103"/>
                  <a:pt x="345667" y="131713"/>
                  <a:pt x="341669" y="131713"/>
                </a:cubicBezTo>
                <a:cubicBezTo>
                  <a:pt x="338071" y="131713"/>
                  <a:pt x="334873" y="128103"/>
                  <a:pt x="334873" y="124091"/>
                </a:cubicBezTo>
                <a:cubicBezTo>
                  <a:pt x="334873" y="98817"/>
                  <a:pt x="355261" y="77957"/>
                  <a:pt x="380847" y="77957"/>
                </a:cubicBezTo>
                <a:close/>
                <a:moveTo>
                  <a:pt x="145196" y="77957"/>
                </a:moveTo>
                <a:lnTo>
                  <a:pt x="195966" y="77957"/>
                </a:lnTo>
                <a:cubicBezTo>
                  <a:pt x="221551" y="77957"/>
                  <a:pt x="242339" y="99016"/>
                  <a:pt x="242339" y="124530"/>
                </a:cubicBezTo>
                <a:cubicBezTo>
                  <a:pt x="242339" y="128580"/>
                  <a:pt x="238741" y="132225"/>
                  <a:pt x="234744" y="132225"/>
                </a:cubicBezTo>
                <a:cubicBezTo>
                  <a:pt x="231146" y="132225"/>
                  <a:pt x="227948" y="128580"/>
                  <a:pt x="227948" y="124530"/>
                </a:cubicBezTo>
                <a:cubicBezTo>
                  <a:pt x="227948" y="107116"/>
                  <a:pt x="213956" y="92536"/>
                  <a:pt x="195966" y="92536"/>
                </a:cubicBezTo>
                <a:lnTo>
                  <a:pt x="145196" y="92536"/>
                </a:lnTo>
                <a:cubicBezTo>
                  <a:pt x="127605" y="92536"/>
                  <a:pt x="113214" y="107116"/>
                  <a:pt x="113214" y="124530"/>
                </a:cubicBezTo>
                <a:lnTo>
                  <a:pt x="113214" y="155309"/>
                </a:lnTo>
                <a:cubicBezTo>
                  <a:pt x="113214" y="159359"/>
                  <a:pt x="110016" y="162599"/>
                  <a:pt x="106018" y="162599"/>
                </a:cubicBezTo>
                <a:cubicBezTo>
                  <a:pt x="102020" y="162599"/>
                  <a:pt x="99222" y="159359"/>
                  <a:pt x="99222" y="155309"/>
                </a:cubicBezTo>
                <a:lnTo>
                  <a:pt x="99222" y="124530"/>
                </a:lnTo>
                <a:cubicBezTo>
                  <a:pt x="99222" y="99016"/>
                  <a:pt x="119610" y="77957"/>
                  <a:pt x="145196" y="77957"/>
                </a:cubicBezTo>
                <a:close/>
                <a:moveTo>
                  <a:pt x="406631" y="14512"/>
                </a:moveTo>
                <a:cubicBezTo>
                  <a:pt x="393257" y="14512"/>
                  <a:pt x="383126" y="24993"/>
                  <a:pt x="383126" y="37893"/>
                </a:cubicBezTo>
                <a:cubicBezTo>
                  <a:pt x="383126" y="50793"/>
                  <a:pt x="393257" y="61274"/>
                  <a:pt x="406631" y="61274"/>
                </a:cubicBezTo>
                <a:cubicBezTo>
                  <a:pt x="419599" y="61274"/>
                  <a:pt x="430136" y="50793"/>
                  <a:pt x="430136" y="37893"/>
                </a:cubicBezTo>
                <a:cubicBezTo>
                  <a:pt x="430136" y="29024"/>
                  <a:pt x="425273" y="21365"/>
                  <a:pt x="417167" y="17334"/>
                </a:cubicBezTo>
                <a:cubicBezTo>
                  <a:pt x="413925" y="15318"/>
                  <a:pt x="410278" y="14512"/>
                  <a:pt x="406631" y="14512"/>
                </a:cubicBezTo>
                <a:close/>
                <a:moveTo>
                  <a:pt x="170979" y="14512"/>
                </a:moveTo>
                <a:cubicBezTo>
                  <a:pt x="157605" y="14512"/>
                  <a:pt x="147474" y="24993"/>
                  <a:pt x="147474" y="37893"/>
                </a:cubicBezTo>
                <a:cubicBezTo>
                  <a:pt x="147474" y="50793"/>
                  <a:pt x="157605" y="61274"/>
                  <a:pt x="170979" y="61274"/>
                </a:cubicBezTo>
                <a:cubicBezTo>
                  <a:pt x="183542" y="61274"/>
                  <a:pt x="194484" y="50793"/>
                  <a:pt x="194484" y="37893"/>
                </a:cubicBezTo>
                <a:cubicBezTo>
                  <a:pt x="194484" y="29024"/>
                  <a:pt x="189621" y="21365"/>
                  <a:pt x="181515" y="17334"/>
                </a:cubicBezTo>
                <a:cubicBezTo>
                  <a:pt x="178273" y="15318"/>
                  <a:pt x="174626" y="14512"/>
                  <a:pt x="170979" y="14512"/>
                </a:cubicBezTo>
                <a:close/>
                <a:moveTo>
                  <a:pt x="406631" y="0"/>
                </a:moveTo>
                <a:cubicBezTo>
                  <a:pt x="412710" y="0"/>
                  <a:pt x="418383" y="1612"/>
                  <a:pt x="424057" y="4434"/>
                </a:cubicBezTo>
                <a:cubicBezTo>
                  <a:pt x="436620" y="10884"/>
                  <a:pt x="444320" y="23784"/>
                  <a:pt x="444320" y="37893"/>
                </a:cubicBezTo>
                <a:cubicBezTo>
                  <a:pt x="444320" y="58452"/>
                  <a:pt x="427299" y="75786"/>
                  <a:pt x="406631" y="75786"/>
                </a:cubicBezTo>
                <a:cubicBezTo>
                  <a:pt x="385962" y="75786"/>
                  <a:pt x="368536" y="58452"/>
                  <a:pt x="368536" y="37893"/>
                </a:cubicBezTo>
                <a:cubicBezTo>
                  <a:pt x="368536" y="17334"/>
                  <a:pt x="385962" y="0"/>
                  <a:pt x="406631" y="0"/>
                </a:cubicBezTo>
                <a:close/>
                <a:moveTo>
                  <a:pt x="170979" y="0"/>
                </a:moveTo>
                <a:cubicBezTo>
                  <a:pt x="177058" y="0"/>
                  <a:pt x="182731" y="1612"/>
                  <a:pt x="188405" y="4434"/>
                </a:cubicBezTo>
                <a:cubicBezTo>
                  <a:pt x="200968" y="10884"/>
                  <a:pt x="208668" y="23784"/>
                  <a:pt x="208668" y="37893"/>
                </a:cubicBezTo>
                <a:cubicBezTo>
                  <a:pt x="208668" y="58452"/>
                  <a:pt x="191647" y="75786"/>
                  <a:pt x="170979" y="75786"/>
                </a:cubicBezTo>
                <a:cubicBezTo>
                  <a:pt x="149905" y="75786"/>
                  <a:pt x="132884" y="58452"/>
                  <a:pt x="132884" y="37893"/>
                </a:cubicBezTo>
                <a:cubicBezTo>
                  <a:pt x="132884" y="17334"/>
                  <a:pt x="149905" y="0"/>
                  <a:pt x="170979"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725">
              <a:solidFill>
                <a:schemeClr val="dk1"/>
              </a:solidFill>
              <a:latin typeface="Montserrat Light"/>
              <a:ea typeface="Montserrat Light"/>
              <a:cs typeface="Montserrat Light"/>
              <a:sym typeface="Montserrat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6" name="Shape 1876"/>
        <p:cNvGrpSpPr/>
        <p:nvPr/>
      </p:nvGrpSpPr>
      <p:grpSpPr>
        <a:xfrm>
          <a:off x="0" y="0"/>
          <a:ext cx="0" cy="0"/>
          <a:chOff x="0" y="0"/>
          <a:chExt cx="0" cy="0"/>
        </a:xfrm>
      </p:grpSpPr>
      <p:sp>
        <p:nvSpPr>
          <p:cNvPr id="1877" name="Google Shape;1877;p89"/>
          <p:cNvSpPr/>
          <p:nvPr/>
        </p:nvSpPr>
        <p:spPr>
          <a:xfrm rot="-4501205">
            <a:off x="19041506" y="11162997"/>
            <a:ext cx="8449513" cy="323560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878" name="Google Shape;1878;p89"/>
          <p:cNvSpPr/>
          <p:nvPr/>
        </p:nvSpPr>
        <p:spPr>
          <a:xfrm>
            <a:off x="23469158" y="8688910"/>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879" name="Google Shape;1879;p89"/>
          <p:cNvSpPr/>
          <p:nvPr/>
        </p:nvSpPr>
        <p:spPr>
          <a:xfrm>
            <a:off x="-4356719" y="9896625"/>
            <a:ext cx="6768647" cy="8142192"/>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rgbClr val="23298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880" name="Google Shape;1880;p89"/>
          <p:cNvSpPr/>
          <p:nvPr/>
        </p:nvSpPr>
        <p:spPr>
          <a:xfrm rot="10800000">
            <a:off x="17185328" y="-13308597"/>
            <a:ext cx="15378657" cy="18499410"/>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6">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881" name="Google Shape;1881;p89"/>
          <p:cNvSpPr/>
          <p:nvPr/>
        </p:nvSpPr>
        <p:spPr>
          <a:xfrm rot="10800000">
            <a:off x="-2597500" y="-967128"/>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nvGrpSpPr>
          <p:cNvPr id="1882" name="Google Shape;1882;p89"/>
          <p:cNvGrpSpPr/>
          <p:nvPr/>
        </p:nvGrpSpPr>
        <p:grpSpPr>
          <a:xfrm rot="899973">
            <a:off x="-1074933" y="304433"/>
            <a:ext cx="4532605" cy="3226609"/>
            <a:chOff x="11441023" y="7688998"/>
            <a:chExt cx="1494001" cy="1063529"/>
          </a:xfrm>
        </p:grpSpPr>
        <p:sp>
          <p:nvSpPr>
            <p:cNvPr id="1883" name="Google Shape;1883;p89"/>
            <p:cNvSpPr/>
            <p:nvPr/>
          </p:nvSpPr>
          <p:spPr>
            <a:xfrm>
              <a:off x="11441023" y="7688998"/>
              <a:ext cx="1494001" cy="1063529"/>
            </a:xfrm>
            <a:custGeom>
              <a:rect b="b" l="l" r="r" t="t"/>
              <a:pathLst>
                <a:path extrusionOk="0" h="1063529" w="1494001">
                  <a:moveTo>
                    <a:pt x="1494002" y="214135"/>
                  </a:moveTo>
                  <a:cubicBezTo>
                    <a:pt x="1297520" y="107460"/>
                    <a:pt x="1075942" y="-8738"/>
                    <a:pt x="845950" y="519"/>
                  </a:cubicBezTo>
                  <a:cubicBezTo>
                    <a:pt x="746543" y="4520"/>
                    <a:pt x="618895" y="38168"/>
                    <a:pt x="551226" y="116714"/>
                  </a:cubicBezTo>
                  <a:cubicBezTo>
                    <a:pt x="473387" y="207065"/>
                    <a:pt x="469584" y="368051"/>
                    <a:pt x="509362" y="473930"/>
                  </a:cubicBezTo>
                  <a:cubicBezTo>
                    <a:pt x="524702" y="514759"/>
                    <a:pt x="547795" y="553993"/>
                    <a:pt x="582704" y="580015"/>
                  </a:cubicBezTo>
                  <a:cubicBezTo>
                    <a:pt x="617614" y="606037"/>
                    <a:pt x="665821" y="616752"/>
                    <a:pt x="705771" y="599511"/>
                  </a:cubicBezTo>
                  <a:cubicBezTo>
                    <a:pt x="719887" y="593418"/>
                    <a:pt x="732810" y="583836"/>
                    <a:pt x="741059" y="570827"/>
                  </a:cubicBezTo>
                  <a:cubicBezTo>
                    <a:pt x="752936" y="552096"/>
                    <a:pt x="754005" y="528368"/>
                    <a:pt x="750949" y="506381"/>
                  </a:cubicBezTo>
                  <a:cubicBezTo>
                    <a:pt x="740514" y="431319"/>
                    <a:pt x="682589" y="365092"/>
                    <a:pt x="609764" y="344963"/>
                  </a:cubicBezTo>
                  <a:cubicBezTo>
                    <a:pt x="426336" y="294263"/>
                    <a:pt x="237797" y="486604"/>
                    <a:pt x="171522" y="641055"/>
                  </a:cubicBezTo>
                  <a:cubicBezTo>
                    <a:pt x="144529" y="703961"/>
                    <a:pt x="129344" y="771419"/>
                    <a:pt x="119968" y="839258"/>
                  </a:cubicBezTo>
                  <a:cubicBezTo>
                    <a:pt x="109636" y="914015"/>
                    <a:pt x="112494" y="988482"/>
                    <a:pt x="112255" y="1063530"/>
                  </a:cubicBezTo>
                  <a:cubicBezTo>
                    <a:pt x="112255" y="1063530"/>
                    <a:pt x="42035" y="1035087"/>
                    <a:pt x="0" y="987334"/>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884" name="Google Shape;1884;p89"/>
            <p:cNvSpPr/>
            <p:nvPr/>
          </p:nvSpPr>
          <p:spPr>
            <a:xfrm>
              <a:off x="11553278" y="8631091"/>
              <a:ext cx="79485" cy="121436"/>
            </a:xfrm>
            <a:custGeom>
              <a:rect b="b" l="l" r="r" t="t"/>
              <a:pathLst>
                <a:path extrusionOk="0" h="121436" w="79485">
                  <a:moveTo>
                    <a:pt x="79486" y="0"/>
                  </a:moveTo>
                  <a:cubicBezTo>
                    <a:pt x="79486" y="0"/>
                    <a:pt x="46502" y="78052"/>
                    <a:pt x="0" y="121436"/>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sp>
        <p:nvSpPr>
          <p:cNvPr id="1885" name="Google Shape;1885;p89"/>
          <p:cNvSpPr/>
          <p:nvPr/>
        </p:nvSpPr>
        <p:spPr>
          <a:xfrm>
            <a:off x="16932605" y="7441678"/>
            <a:ext cx="4097810" cy="4097810"/>
          </a:xfrm>
          <a:custGeom>
            <a:rect b="b" l="l" r="r" t="t"/>
            <a:pathLst>
              <a:path extrusionOk="0" h="3288" w="3288">
                <a:moveTo>
                  <a:pt x="3287" y="1644"/>
                </a:moveTo>
                <a:lnTo>
                  <a:pt x="3287" y="1644"/>
                </a:lnTo>
                <a:cubicBezTo>
                  <a:pt x="3287" y="2552"/>
                  <a:pt x="2551" y="3287"/>
                  <a:pt x="1644" y="3287"/>
                </a:cubicBezTo>
                <a:cubicBezTo>
                  <a:pt x="736" y="3287"/>
                  <a:pt x="0" y="2552"/>
                  <a:pt x="0" y="1644"/>
                </a:cubicBezTo>
                <a:cubicBezTo>
                  <a:pt x="0" y="736"/>
                  <a:pt x="736" y="0"/>
                  <a:pt x="1644" y="0"/>
                </a:cubicBezTo>
                <a:cubicBezTo>
                  <a:pt x="2551" y="0"/>
                  <a:pt x="3287" y="736"/>
                  <a:pt x="3287" y="1644"/>
                </a:cubicBezTo>
              </a:path>
            </a:pathLst>
          </a:custGeom>
          <a:solidFill>
            <a:schemeClr val="accent5">
              <a:alpha val="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886" name="Google Shape;1886;p89"/>
          <p:cNvSpPr txBox="1"/>
          <p:nvPr/>
        </p:nvSpPr>
        <p:spPr>
          <a:xfrm>
            <a:off x="15728350" y="4615850"/>
            <a:ext cx="6507000" cy="26412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3600">
                <a:solidFill>
                  <a:schemeClr val="dk1"/>
                </a:solidFill>
                <a:latin typeface="Montserrat Light"/>
                <a:ea typeface="Montserrat Light"/>
                <a:cs typeface="Montserrat Light"/>
                <a:sym typeface="Montserrat Light"/>
              </a:rPr>
              <a:t>Continuous and genuine engagement builds lasting passion beyond initial rewards.</a:t>
            </a:r>
            <a:endParaRPr sz="1800"/>
          </a:p>
        </p:txBody>
      </p:sp>
      <p:sp>
        <p:nvSpPr>
          <p:cNvPr id="1887" name="Google Shape;1887;p89"/>
          <p:cNvSpPr txBox="1"/>
          <p:nvPr/>
        </p:nvSpPr>
        <p:spPr>
          <a:xfrm>
            <a:off x="15844962" y="3391082"/>
            <a:ext cx="6273000" cy="8928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5200">
                <a:solidFill>
                  <a:schemeClr val="accent5"/>
                </a:solidFill>
                <a:latin typeface="Playfair Display"/>
                <a:ea typeface="Playfair Display"/>
                <a:cs typeface="Playfair Display"/>
                <a:sym typeface="Playfair Display"/>
              </a:rPr>
              <a:t>Consistency</a:t>
            </a:r>
            <a:endParaRPr sz="1800"/>
          </a:p>
        </p:txBody>
      </p:sp>
      <p:sp>
        <p:nvSpPr>
          <p:cNvPr id="1888" name="Google Shape;1888;p89"/>
          <p:cNvSpPr/>
          <p:nvPr/>
        </p:nvSpPr>
        <p:spPr>
          <a:xfrm>
            <a:off x="10142615" y="7441678"/>
            <a:ext cx="4097810" cy="4097810"/>
          </a:xfrm>
          <a:custGeom>
            <a:rect b="b" l="l" r="r" t="t"/>
            <a:pathLst>
              <a:path extrusionOk="0" h="3288" w="3288">
                <a:moveTo>
                  <a:pt x="3287" y="1644"/>
                </a:moveTo>
                <a:lnTo>
                  <a:pt x="3287" y="1644"/>
                </a:lnTo>
                <a:cubicBezTo>
                  <a:pt x="3287" y="2552"/>
                  <a:pt x="2551" y="3287"/>
                  <a:pt x="1644" y="3287"/>
                </a:cubicBezTo>
                <a:cubicBezTo>
                  <a:pt x="736" y="3287"/>
                  <a:pt x="0" y="2552"/>
                  <a:pt x="0" y="1644"/>
                </a:cubicBezTo>
                <a:cubicBezTo>
                  <a:pt x="0" y="736"/>
                  <a:pt x="736" y="0"/>
                  <a:pt x="1644" y="0"/>
                </a:cubicBezTo>
                <a:cubicBezTo>
                  <a:pt x="2551" y="0"/>
                  <a:pt x="3287" y="736"/>
                  <a:pt x="3287" y="1644"/>
                </a:cubicBezTo>
              </a:path>
            </a:pathLst>
          </a:custGeom>
          <a:solidFill>
            <a:schemeClr val="accent1">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889" name="Google Shape;1889;p89"/>
          <p:cNvSpPr/>
          <p:nvPr/>
        </p:nvSpPr>
        <p:spPr>
          <a:xfrm>
            <a:off x="11089812" y="8631415"/>
            <a:ext cx="2203616" cy="1718493"/>
          </a:xfrm>
          <a:custGeom>
            <a:rect b="b" l="l" r="r" t="t"/>
            <a:pathLst>
              <a:path extrusionOk="0" h="426425" w="546803">
                <a:moveTo>
                  <a:pt x="303110" y="365680"/>
                </a:moveTo>
                <a:lnTo>
                  <a:pt x="303110" y="403897"/>
                </a:lnTo>
                <a:cubicBezTo>
                  <a:pt x="303110" y="408322"/>
                  <a:pt x="306723" y="411943"/>
                  <a:pt x="311139" y="411943"/>
                </a:cubicBezTo>
                <a:cubicBezTo>
                  <a:pt x="313548" y="411943"/>
                  <a:pt x="315556" y="411540"/>
                  <a:pt x="317161" y="409529"/>
                </a:cubicBezTo>
                <a:cubicBezTo>
                  <a:pt x="318767" y="408322"/>
                  <a:pt x="319570" y="405908"/>
                  <a:pt x="319570" y="403897"/>
                </a:cubicBezTo>
                <a:lnTo>
                  <a:pt x="319169" y="365680"/>
                </a:lnTo>
                <a:close/>
                <a:moveTo>
                  <a:pt x="36885" y="350672"/>
                </a:moveTo>
                <a:lnTo>
                  <a:pt x="82740" y="350672"/>
                </a:lnTo>
                <a:cubicBezTo>
                  <a:pt x="86727" y="350672"/>
                  <a:pt x="89917" y="353736"/>
                  <a:pt x="89917" y="357565"/>
                </a:cubicBezTo>
                <a:cubicBezTo>
                  <a:pt x="89917" y="361011"/>
                  <a:pt x="86727" y="364457"/>
                  <a:pt x="82740" y="364457"/>
                </a:cubicBezTo>
                <a:lnTo>
                  <a:pt x="36885" y="364457"/>
                </a:lnTo>
                <a:cubicBezTo>
                  <a:pt x="33296" y="364457"/>
                  <a:pt x="30106" y="361011"/>
                  <a:pt x="30106" y="357565"/>
                </a:cubicBezTo>
                <a:cubicBezTo>
                  <a:pt x="30106" y="353736"/>
                  <a:pt x="33296" y="350672"/>
                  <a:pt x="36885" y="350672"/>
                </a:cubicBezTo>
                <a:close/>
                <a:moveTo>
                  <a:pt x="447794" y="318793"/>
                </a:moveTo>
                <a:lnTo>
                  <a:pt x="477980" y="318793"/>
                </a:lnTo>
                <a:cubicBezTo>
                  <a:pt x="481602" y="318793"/>
                  <a:pt x="484822" y="321942"/>
                  <a:pt x="484822" y="325877"/>
                </a:cubicBezTo>
                <a:cubicBezTo>
                  <a:pt x="484822" y="329813"/>
                  <a:pt x="481602" y="332568"/>
                  <a:pt x="477980" y="332568"/>
                </a:cubicBezTo>
                <a:lnTo>
                  <a:pt x="447794" y="332568"/>
                </a:lnTo>
                <a:cubicBezTo>
                  <a:pt x="444172" y="332568"/>
                  <a:pt x="440952" y="329813"/>
                  <a:pt x="440952" y="325877"/>
                </a:cubicBezTo>
                <a:cubicBezTo>
                  <a:pt x="440952" y="321942"/>
                  <a:pt x="444172" y="318793"/>
                  <a:pt x="447794" y="318793"/>
                </a:cubicBezTo>
                <a:close/>
                <a:moveTo>
                  <a:pt x="113259" y="318793"/>
                </a:moveTo>
                <a:cubicBezTo>
                  <a:pt x="116839" y="318793"/>
                  <a:pt x="120022" y="322063"/>
                  <a:pt x="120022" y="326150"/>
                </a:cubicBezTo>
                <a:cubicBezTo>
                  <a:pt x="120022" y="330237"/>
                  <a:pt x="116839" y="333097"/>
                  <a:pt x="113259" y="333097"/>
                </a:cubicBezTo>
                <a:lnTo>
                  <a:pt x="37267" y="334324"/>
                </a:lnTo>
                <a:lnTo>
                  <a:pt x="36870" y="334324"/>
                </a:lnTo>
                <a:cubicBezTo>
                  <a:pt x="33289" y="334324"/>
                  <a:pt x="30106" y="330645"/>
                  <a:pt x="30106" y="326967"/>
                </a:cubicBezTo>
                <a:cubicBezTo>
                  <a:pt x="30106" y="322880"/>
                  <a:pt x="32891" y="319611"/>
                  <a:pt x="36870" y="319611"/>
                </a:cubicBezTo>
                <a:close/>
                <a:moveTo>
                  <a:pt x="364738" y="303174"/>
                </a:moveTo>
                <a:lnTo>
                  <a:pt x="364738" y="380458"/>
                </a:lnTo>
                <a:lnTo>
                  <a:pt x="411475" y="380458"/>
                </a:lnTo>
                <a:lnTo>
                  <a:pt x="411475" y="303174"/>
                </a:lnTo>
                <a:close/>
                <a:moveTo>
                  <a:pt x="447825" y="288684"/>
                </a:moveTo>
                <a:lnTo>
                  <a:pt x="507650" y="288684"/>
                </a:lnTo>
                <a:cubicBezTo>
                  <a:pt x="511692" y="288684"/>
                  <a:pt x="514926" y="291747"/>
                  <a:pt x="514926" y="295576"/>
                </a:cubicBezTo>
                <a:cubicBezTo>
                  <a:pt x="514926" y="299405"/>
                  <a:pt x="511692" y="302469"/>
                  <a:pt x="507650" y="302469"/>
                </a:cubicBezTo>
                <a:lnTo>
                  <a:pt x="447825" y="302469"/>
                </a:lnTo>
                <a:cubicBezTo>
                  <a:pt x="444187" y="302469"/>
                  <a:pt x="440953" y="299405"/>
                  <a:pt x="440953" y="295576"/>
                </a:cubicBezTo>
                <a:cubicBezTo>
                  <a:pt x="440953" y="291747"/>
                  <a:pt x="444187" y="288684"/>
                  <a:pt x="447825" y="288684"/>
                </a:cubicBezTo>
                <a:close/>
                <a:moveTo>
                  <a:pt x="357888" y="288684"/>
                </a:moveTo>
                <a:lnTo>
                  <a:pt x="419130" y="288684"/>
                </a:lnTo>
                <a:cubicBezTo>
                  <a:pt x="422756" y="288684"/>
                  <a:pt x="426382" y="291904"/>
                  <a:pt x="426382" y="295929"/>
                </a:cubicBezTo>
                <a:lnTo>
                  <a:pt x="426382" y="387300"/>
                </a:lnTo>
                <a:cubicBezTo>
                  <a:pt x="426382" y="391728"/>
                  <a:pt x="422756" y="394546"/>
                  <a:pt x="419130" y="394546"/>
                </a:cubicBezTo>
                <a:lnTo>
                  <a:pt x="357888" y="394546"/>
                </a:lnTo>
                <a:cubicBezTo>
                  <a:pt x="353859" y="394546"/>
                  <a:pt x="350636" y="391728"/>
                  <a:pt x="350636" y="387300"/>
                </a:cubicBezTo>
                <a:lnTo>
                  <a:pt x="350636" y="295929"/>
                </a:lnTo>
                <a:cubicBezTo>
                  <a:pt x="350636" y="291904"/>
                  <a:pt x="353859" y="288684"/>
                  <a:pt x="357888" y="288684"/>
                </a:cubicBezTo>
                <a:close/>
                <a:moveTo>
                  <a:pt x="447825" y="258576"/>
                </a:moveTo>
                <a:lnTo>
                  <a:pt x="507650" y="258576"/>
                </a:lnTo>
                <a:cubicBezTo>
                  <a:pt x="511692" y="258576"/>
                  <a:pt x="514926" y="261331"/>
                  <a:pt x="514926" y="265266"/>
                </a:cubicBezTo>
                <a:cubicBezTo>
                  <a:pt x="514926" y="269202"/>
                  <a:pt x="511692" y="272350"/>
                  <a:pt x="507650" y="272350"/>
                </a:cubicBezTo>
                <a:lnTo>
                  <a:pt x="447825" y="272350"/>
                </a:lnTo>
                <a:cubicBezTo>
                  <a:pt x="444187" y="272350"/>
                  <a:pt x="440953" y="269202"/>
                  <a:pt x="440953" y="265266"/>
                </a:cubicBezTo>
                <a:cubicBezTo>
                  <a:pt x="440953" y="261331"/>
                  <a:pt x="444187" y="258576"/>
                  <a:pt x="447825" y="258576"/>
                </a:cubicBezTo>
                <a:close/>
                <a:moveTo>
                  <a:pt x="44155" y="256992"/>
                </a:moveTo>
                <a:lnTo>
                  <a:pt x="44155" y="288098"/>
                </a:lnTo>
                <a:lnTo>
                  <a:pt x="75866" y="288098"/>
                </a:lnTo>
                <a:lnTo>
                  <a:pt x="75866" y="256992"/>
                </a:lnTo>
                <a:close/>
                <a:moveTo>
                  <a:pt x="159384" y="247004"/>
                </a:moveTo>
                <a:lnTo>
                  <a:pt x="159384" y="321428"/>
                </a:lnTo>
                <a:lnTo>
                  <a:pt x="189092" y="321428"/>
                </a:lnTo>
                <a:lnTo>
                  <a:pt x="189092" y="247004"/>
                </a:lnTo>
                <a:close/>
                <a:moveTo>
                  <a:pt x="36930" y="242636"/>
                </a:moveTo>
                <a:lnTo>
                  <a:pt x="82689" y="242636"/>
                </a:lnTo>
                <a:cubicBezTo>
                  <a:pt x="86703" y="242636"/>
                  <a:pt x="89915" y="246225"/>
                  <a:pt x="89915" y="249814"/>
                </a:cubicBezTo>
                <a:lnTo>
                  <a:pt x="89915" y="295276"/>
                </a:lnTo>
                <a:cubicBezTo>
                  <a:pt x="89915" y="299264"/>
                  <a:pt x="86703" y="302454"/>
                  <a:pt x="82689" y="302454"/>
                </a:cubicBezTo>
                <a:lnTo>
                  <a:pt x="36930" y="302454"/>
                </a:lnTo>
                <a:cubicBezTo>
                  <a:pt x="33317" y="302454"/>
                  <a:pt x="30106" y="299264"/>
                  <a:pt x="30106" y="295276"/>
                </a:cubicBezTo>
                <a:lnTo>
                  <a:pt x="30106" y="249814"/>
                </a:lnTo>
                <a:cubicBezTo>
                  <a:pt x="30106" y="246225"/>
                  <a:pt x="33317" y="242636"/>
                  <a:pt x="36930" y="242636"/>
                </a:cubicBezTo>
                <a:close/>
                <a:moveTo>
                  <a:pt x="424756" y="228097"/>
                </a:moveTo>
                <a:lnTo>
                  <a:pt x="424756" y="241775"/>
                </a:lnTo>
                <a:cubicBezTo>
                  <a:pt x="424756" y="257464"/>
                  <a:pt x="411908" y="270739"/>
                  <a:pt x="395850" y="270739"/>
                </a:cubicBezTo>
                <a:lnTo>
                  <a:pt x="333220" y="270739"/>
                </a:lnTo>
                <a:lnTo>
                  <a:pt x="333622" y="358438"/>
                </a:lnTo>
                <a:lnTo>
                  <a:pt x="333622" y="403897"/>
                </a:lnTo>
                <a:cubicBezTo>
                  <a:pt x="333622" y="406713"/>
                  <a:pt x="333220" y="409529"/>
                  <a:pt x="332016" y="411943"/>
                </a:cubicBezTo>
                <a:lnTo>
                  <a:pt x="513079" y="411943"/>
                </a:lnTo>
                <a:cubicBezTo>
                  <a:pt x="523517" y="411943"/>
                  <a:pt x="531948" y="403897"/>
                  <a:pt x="531948" y="393437"/>
                </a:cubicBezTo>
                <a:lnTo>
                  <a:pt x="531948" y="247004"/>
                </a:lnTo>
                <a:cubicBezTo>
                  <a:pt x="531948" y="236545"/>
                  <a:pt x="523517" y="228097"/>
                  <a:pt x="513079" y="228097"/>
                </a:cubicBezTo>
                <a:close/>
                <a:moveTo>
                  <a:pt x="34526" y="227694"/>
                </a:moveTo>
                <a:cubicBezTo>
                  <a:pt x="23285" y="227694"/>
                  <a:pt x="14052" y="237349"/>
                  <a:pt x="14052" y="248613"/>
                </a:cubicBezTo>
                <a:lnTo>
                  <a:pt x="14052" y="361254"/>
                </a:lnTo>
                <a:cubicBezTo>
                  <a:pt x="14052" y="372518"/>
                  <a:pt x="23285" y="381771"/>
                  <a:pt x="34526" y="381771"/>
                </a:cubicBezTo>
                <a:lnTo>
                  <a:pt x="128069" y="381771"/>
                </a:lnTo>
                <a:lnTo>
                  <a:pt x="221612" y="381771"/>
                </a:lnTo>
                <a:cubicBezTo>
                  <a:pt x="233254" y="381771"/>
                  <a:pt x="242488" y="372518"/>
                  <a:pt x="242488" y="361254"/>
                </a:cubicBezTo>
                <a:lnTo>
                  <a:pt x="242488" y="253441"/>
                </a:lnTo>
                <a:lnTo>
                  <a:pt x="222415" y="247004"/>
                </a:lnTo>
                <a:lnTo>
                  <a:pt x="203144" y="247004"/>
                </a:lnTo>
                <a:lnTo>
                  <a:pt x="203144" y="328669"/>
                </a:lnTo>
                <a:cubicBezTo>
                  <a:pt x="203144" y="332290"/>
                  <a:pt x="199932" y="335910"/>
                  <a:pt x="196319" y="335910"/>
                </a:cubicBezTo>
                <a:lnTo>
                  <a:pt x="151756" y="335910"/>
                </a:lnTo>
                <a:cubicBezTo>
                  <a:pt x="148143" y="335910"/>
                  <a:pt x="144931" y="332290"/>
                  <a:pt x="144931" y="328669"/>
                </a:cubicBezTo>
                <a:lnTo>
                  <a:pt x="144931" y="245395"/>
                </a:lnTo>
                <a:cubicBezTo>
                  <a:pt x="136098" y="242579"/>
                  <a:pt x="128872" y="236545"/>
                  <a:pt x="124857" y="227694"/>
                </a:cubicBezTo>
                <a:close/>
                <a:moveTo>
                  <a:pt x="154968" y="152869"/>
                </a:moveTo>
                <a:cubicBezTo>
                  <a:pt x="144529" y="152869"/>
                  <a:pt x="136098" y="160915"/>
                  <a:pt x="136098" y="171374"/>
                </a:cubicBezTo>
                <a:lnTo>
                  <a:pt x="136098" y="214017"/>
                </a:lnTo>
                <a:cubicBezTo>
                  <a:pt x="136098" y="224476"/>
                  <a:pt x="144529" y="232522"/>
                  <a:pt x="154968" y="232522"/>
                </a:cubicBezTo>
                <a:lnTo>
                  <a:pt x="196319" y="232522"/>
                </a:lnTo>
                <a:lnTo>
                  <a:pt x="215991" y="232522"/>
                </a:lnTo>
                <a:lnTo>
                  <a:pt x="215991" y="152869"/>
                </a:lnTo>
                <a:close/>
                <a:moveTo>
                  <a:pt x="329206" y="105801"/>
                </a:moveTo>
                <a:cubicBezTo>
                  <a:pt x="311139" y="105801"/>
                  <a:pt x="293475" y="110629"/>
                  <a:pt x="278620" y="119881"/>
                </a:cubicBezTo>
                <a:lnTo>
                  <a:pt x="230444" y="149248"/>
                </a:lnTo>
                <a:lnTo>
                  <a:pt x="230444" y="234533"/>
                </a:lnTo>
                <a:lnTo>
                  <a:pt x="287051" y="252234"/>
                </a:lnTo>
                <a:cubicBezTo>
                  <a:pt x="296285" y="255050"/>
                  <a:pt x="305519" y="256257"/>
                  <a:pt x="315556" y="256257"/>
                </a:cubicBezTo>
                <a:lnTo>
                  <a:pt x="325994" y="256257"/>
                </a:lnTo>
                <a:lnTo>
                  <a:pt x="395850" y="256257"/>
                </a:lnTo>
                <a:cubicBezTo>
                  <a:pt x="403879" y="256257"/>
                  <a:pt x="410303" y="249820"/>
                  <a:pt x="410303" y="241775"/>
                </a:cubicBezTo>
                <a:lnTo>
                  <a:pt x="410303" y="120284"/>
                </a:lnTo>
                <a:cubicBezTo>
                  <a:pt x="410303" y="111836"/>
                  <a:pt x="403879" y="105801"/>
                  <a:pt x="395850" y="105801"/>
                </a:cubicBezTo>
                <a:close/>
                <a:moveTo>
                  <a:pt x="103437" y="59005"/>
                </a:moveTo>
                <a:cubicBezTo>
                  <a:pt x="103034" y="59005"/>
                  <a:pt x="103034" y="59403"/>
                  <a:pt x="103034" y="59403"/>
                </a:cubicBezTo>
                <a:lnTo>
                  <a:pt x="103034" y="116330"/>
                </a:lnTo>
                <a:lnTo>
                  <a:pt x="103034" y="116728"/>
                </a:lnTo>
                <a:lnTo>
                  <a:pt x="153343" y="88065"/>
                </a:lnTo>
                <a:cubicBezTo>
                  <a:pt x="153343" y="88065"/>
                  <a:pt x="153746" y="88065"/>
                  <a:pt x="153746" y="88065"/>
                </a:cubicBezTo>
                <a:cubicBezTo>
                  <a:pt x="153746" y="87667"/>
                  <a:pt x="153343" y="87269"/>
                  <a:pt x="153343" y="87269"/>
                </a:cubicBezTo>
                <a:close/>
                <a:moveTo>
                  <a:pt x="95790" y="46664"/>
                </a:moveTo>
                <a:cubicBezTo>
                  <a:pt x="100217" y="44276"/>
                  <a:pt x="105851" y="44276"/>
                  <a:pt x="110681" y="46664"/>
                </a:cubicBezTo>
                <a:lnTo>
                  <a:pt x="160588" y="74928"/>
                </a:lnTo>
                <a:cubicBezTo>
                  <a:pt x="165015" y="77715"/>
                  <a:pt x="167833" y="82492"/>
                  <a:pt x="167833" y="88065"/>
                </a:cubicBezTo>
                <a:cubicBezTo>
                  <a:pt x="167833" y="93240"/>
                  <a:pt x="165015" y="98018"/>
                  <a:pt x="160588" y="100406"/>
                </a:cubicBezTo>
                <a:lnTo>
                  <a:pt x="110681" y="129068"/>
                </a:lnTo>
                <a:cubicBezTo>
                  <a:pt x="108266" y="130263"/>
                  <a:pt x="105851" y="130661"/>
                  <a:pt x="103437" y="130661"/>
                </a:cubicBezTo>
                <a:cubicBezTo>
                  <a:pt x="101022" y="130661"/>
                  <a:pt x="98204" y="130263"/>
                  <a:pt x="95790" y="129068"/>
                </a:cubicBezTo>
                <a:cubicBezTo>
                  <a:pt x="90960" y="126282"/>
                  <a:pt x="88545" y="121505"/>
                  <a:pt x="88545" y="116330"/>
                </a:cubicBezTo>
                <a:lnTo>
                  <a:pt x="88545" y="59403"/>
                </a:lnTo>
                <a:cubicBezTo>
                  <a:pt x="88545" y="54228"/>
                  <a:pt x="90960" y="49451"/>
                  <a:pt x="95790" y="46664"/>
                </a:cubicBezTo>
                <a:close/>
                <a:moveTo>
                  <a:pt x="303913" y="27355"/>
                </a:moveTo>
                <a:cubicBezTo>
                  <a:pt x="303511" y="29769"/>
                  <a:pt x="302709" y="32183"/>
                  <a:pt x="302709" y="34596"/>
                </a:cubicBezTo>
                <a:lnTo>
                  <a:pt x="302709" y="94537"/>
                </a:lnTo>
                <a:cubicBezTo>
                  <a:pt x="311541" y="92124"/>
                  <a:pt x="320373" y="90917"/>
                  <a:pt x="329206" y="90917"/>
                </a:cubicBezTo>
                <a:lnTo>
                  <a:pt x="395850" y="90917"/>
                </a:lnTo>
                <a:cubicBezTo>
                  <a:pt x="411908" y="90917"/>
                  <a:pt x="424756" y="104192"/>
                  <a:pt x="424756" y="120284"/>
                </a:cubicBezTo>
                <a:lnTo>
                  <a:pt x="424756" y="162926"/>
                </a:lnTo>
                <a:lnTo>
                  <a:pt x="512276" y="162926"/>
                </a:lnTo>
                <a:cubicBezTo>
                  <a:pt x="523517" y="162926"/>
                  <a:pt x="532350" y="154076"/>
                  <a:pt x="532350" y="143214"/>
                </a:cubicBezTo>
                <a:lnTo>
                  <a:pt x="532350" y="34596"/>
                </a:lnTo>
                <a:cubicBezTo>
                  <a:pt x="532350" y="32183"/>
                  <a:pt x="531948" y="29769"/>
                  <a:pt x="531145" y="27758"/>
                </a:cubicBezTo>
                <a:lnTo>
                  <a:pt x="447238" y="75630"/>
                </a:lnTo>
                <a:cubicBezTo>
                  <a:pt x="438406" y="80860"/>
                  <a:pt x="427967" y="83273"/>
                  <a:pt x="417931" y="83273"/>
                </a:cubicBezTo>
                <a:cubicBezTo>
                  <a:pt x="407894" y="83273"/>
                  <a:pt x="397456" y="80860"/>
                  <a:pt x="388623" y="75630"/>
                </a:cubicBezTo>
                <a:close/>
                <a:moveTo>
                  <a:pt x="34125" y="14884"/>
                </a:moveTo>
                <a:cubicBezTo>
                  <a:pt x="23285" y="14884"/>
                  <a:pt x="14052" y="23735"/>
                  <a:pt x="14052" y="34999"/>
                </a:cubicBezTo>
                <a:lnTo>
                  <a:pt x="14052" y="143214"/>
                </a:lnTo>
                <a:cubicBezTo>
                  <a:pt x="14052" y="154076"/>
                  <a:pt x="23285" y="162926"/>
                  <a:pt x="34125" y="162926"/>
                </a:cubicBezTo>
                <a:lnTo>
                  <a:pt x="122850" y="162926"/>
                </a:lnTo>
                <a:cubicBezTo>
                  <a:pt x="126463" y="149248"/>
                  <a:pt x="139712" y="138387"/>
                  <a:pt x="154968" y="138387"/>
                </a:cubicBezTo>
                <a:lnTo>
                  <a:pt x="221210" y="138387"/>
                </a:lnTo>
                <a:lnTo>
                  <a:pt x="242488" y="125513"/>
                </a:lnTo>
                <a:lnTo>
                  <a:pt x="242488" y="34999"/>
                </a:lnTo>
                <a:cubicBezTo>
                  <a:pt x="242488" y="23735"/>
                  <a:pt x="233656" y="14884"/>
                  <a:pt x="222415" y="14884"/>
                </a:cubicBezTo>
                <a:close/>
                <a:moveTo>
                  <a:pt x="322782" y="14482"/>
                </a:moveTo>
                <a:cubicBezTo>
                  <a:pt x="319570" y="14482"/>
                  <a:pt x="316760" y="15287"/>
                  <a:pt x="313950" y="16896"/>
                </a:cubicBezTo>
                <a:lnTo>
                  <a:pt x="395448" y="63159"/>
                </a:lnTo>
                <a:cubicBezTo>
                  <a:pt x="408697" y="70802"/>
                  <a:pt x="427164" y="70802"/>
                  <a:pt x="440413" y="63159"/>
                </a:cubicBezTo>
                <a:lnTo>
                  <a:pt x="521510" y="16896"/>
                </a:lnTo>
                <a:cubicBezTo>
                  <a:pt x="518700" y="15287"/>
                  <a:pt x="515889" y="14482"/>
                  <a:pt x="512276" y="14482"/>
                </a:cubicBezTo>
                <a:close/>
                <a:moveTo>
                  <a:pt x="322782" y="0"/>
                </a:moveTo>
                <a:lnTo>
                  <a:pt x="512276" y="0"/>
                </a:lnTo>
                <a:cubicBezTo>
                  <a:pt x="531145" y="0"/>
                  <a:pt x="546803" y="15689"/>
                  <a:pt x="546803" y="34596"/>
                </a:cubicBezTo>
                <a:lnTo>
                  <a:pt x="546803" y="143214"/>
                </a:lnTo>
                <a:cubicBezTo>
                  <a:pt x="546803" y="162122"/>
                  <a:pt x="531145" y="177409"/>
                  <a:pt x="512276" y="177409"/>
                </a:cubicBezTo>
                <a:lnTo>
                  <a:pt x="424756" y="177409"/>
                </a:lnTo>
                <a:lnTo>
                  <a:pt x="424756" y="214017"/>
                </a:lnTo>
                <a:lnTo>
                  <a:pt x="513079" y="214017"/>
                </a:lnTo>
                <a:cubicBezTo>
                  <a:pt x="531145" y="214017"/>
                  <a:pt x="546000" y="228901"/>
                  <a:pt x="546000" y="247004"/>
                </a:cubicBezTo>
                <a:lnTo>
                  <a:pt x="546401" y="393437"/>
                </a:lnTo>
                <a:cubicBezTo>
                  <a:pt x="546401" y="411943"/>
                  <a:pt x="531547" y="426425"/>
                  <a:pt x="513079" y="426425"/>
                </a:cubicBezTo>
                <a:lnTo>
                  <a:pt x="311139" y="426425"/>
                </a:lnTo>
                <a:cubicBezTo>
                  <a:pt x="310738" y="426425"/>
                  <a:pt x="310336" y="426425"/>
                  <a:pt x="309935" y="426425"/>
                </a:cubicBezTo>
                <a:cubicBezTo>
                  <a:pt x="298292" y="425620"/>
                  <a:pt x="288657" y="415965"/>
                  <a:pt x="288657" y="403897"/>
                </a:cubicBezTo>
                <a:lnTo>
                  <a:pt x="288657" y="358438"/>
                </a:lnTo>
                <a:cubicBezTo>
                  <a:pt x="288657" y="354415"/>
                  <a:pt x="291869" y="351197"/>
                  <a:pt x="295884" y="351197"/>
                </a:cubicBezTo>
                <a:lnTo>
                  <a:pt x="319169" y="351197"/>
                </a:lnTo>
                <a:lnTo>
                  <a:pt x="319169" y="270739"/>
                </a:lnTo>
                <a:lnTo>
                  <a:pt x="315556" y="270739"/>
                </a:lnTo>
                <a:cubicBezTo>
                  <a:pt x="304314" y="270739"/>
                  <a:pt x="293475" y="268728"/>
                  <a:pt x="282635" y="265509"/>
                </a:cubicBezTo>
                <a:lnTo>
                  <a:pt x="256539" y="257464"/>
                </a:lnTo>
                <a:lnTo>
                  <a:pt x="256539" y="361254"/>
                </a:lnTo>
                <a:cubicBezTo>
                  <a:pt x="256539" y="380564"/>
                  <a:pt x="241284" y="395851"/>
                  <a:pt x="221612" y="395851"/>
                </a:cubicBezTo>
                <a:lnTo>
                  <a:pt x="135295" y="395851"/>
                </a:lnTo>
                <a:lnTo>
                  <a:pt x="135295" y="411943"/>
                </a:lnTo>
                <a:lnTo>
                  <a:pt x="158581" y="411943"/>
                </a:lnTo>
                <a:cubicBezTo>
                  <a:pt x="162595" y="411943"/>
                  <a:pt x="165807" y="415563"/>
                  <a:pt x="165807" y="419586"/>
                </a:cubicBezTo>
                <a:cubicBezTo>
                  <a:pt x="165807" y="423207"/>
                  <a:pt x="162595" y="426425"/>
                  <a:pt x="158581" y="426425"/>
                </a:cubicBezTo>
                <a:lnTo>
                  <a:pt x="97557" y="426425"/>
                </a:lnTo>
                <a:cubicBezTo>
                  <a:pt x="93543" y="426425"/>
                  <a:pt x="90732" y="423207"/>
                  <a:pt x="90732" y="419586"/>
                </a:cubicBezTo>
                <a:cubicBezTo>
                  <a:pt x="90732" y="415563"/>
                  <a:pt x="93543" y="411943"/>
                  <a:pt x="97557" y="411943"/>
                </a:cubicBezTo>
                <a:lnTo>
                  <a:pt x="120843" y="411943"/>
                </a:lnTo>
                <a:lnTo>
                  <a:pt x="120843" y="395851"/>
                </a:lnTo>
                <a:lnTo>
                  <a:pt x="34526" y="395851"/>
                </a:lnTo>
                <a:cubicBezTo>
                  <a:pt x="15256" y="395851"/>
                  <a:pt x="0" y="380564"/>
                  <a:pt x="0" y="361254"/>
                </a:cubicBezTo>
                <a:lnTo>
                  <a:pt x="0" y="248613"/>
                </a:lnTo>
                <a:cubicBezTo>
                  <a:pt x="0" y="229304"/>
                  <a:pt x="15256" y="213614"/>
                  <a:pt x="34526" y="213614"/>
                </a:cubicBezTo>
                <a:lnTo>
                  <a:pt x="122047" y="213614"/>
                </a:lnTo>
                <a:lnTo>
                  <a:pt x="122047" y="177409"/>
                </a:lnTo>
                <a:lnTo>
                  <a:pt x="34125" y="177409"/>
                </a:lnTo>
                <a:cubicBezTo>
                  <a:pt x="15256" y="177409"/>
                  <a:pt x="0" y="162122"/>
                  <a:pt x="0" y="143214"/>
                </a:cubicBezTo>
                <a:lnTo>
                  <a:pt x="0" y="34999"/>
                </a:lnTo>
                <a:cubicBezTo>
                  <a:pt x="0" y="16091"/>
                  <a:pt x="15256" y="804"/>
                  <a:pt x="34125" y="804"/>
                </a:cubicBezTo>
                <a:lnTo>
                  <a:pt x="222415" y="804"/>
                </a:lnTo>
                <a:cubicBezTo>
                  <a:pt x="241284" y="804"/>
                  <a:pt x="256539" y="16091"/>
                  <a:pt x="256539" y="34999"/>
                </a:cubicBezTo>
                <a:lnTo>
                  <a:pt x="256539" y="116663"/>
                </a:lnTo>
                <a:lnTo>
                  <a:pt x="270992" y="107813"/>
                </a:lnTo>
                <a:cubicBezTo>
                  <a:pt x="276613" y="104594"/>
                  <a:pt x="282635" y="101376"/>
                  <a:pt x="288657" y="98962"/>
                </a:cubicBezTo>
                <a:lnTo>
                  <a:pt x="288657" y="34596"/>
                </a:lnTo>
                <a:cubicBezTo>
                  <a:pt x="288657" y="15689"/>
                  <a:pt x="303913" y="0"/>
                  <a:pt x="322782"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890" name="Google Shape;1890;p89"/>
          <p:cNvSpPr txBox="1"/>
          <p:nvPr/>
        </p:nvSpPr>
        <p:spPr>
          <a:xfrm>
            <a:off x="9052276" y="4615844"/>
            <a:ext cx="6273000" cy="19764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3600">
                <a:solidFill>
                  <a:schemeClr val="dk1"/>
                </a:solidFill>
                <a:latin typeface="Montserrat Light"/>
                <a:ea typeface="Montserrat Light"/>
                <a:cs typeface="Montserrat Light"/>
                <a:sym typeface="Montserrat Light"/>
              </a:rPr>
              <a:t>Stress-free sharing and close connections amplify enjoyment.</a:t>
            </a:r>
            <a:endParaRPr sz="1800"/>
          </a:p>
        </p:txBody>
      </p:sp>
      <p:sp>
        <p:nvSpPr>
          <p:cNvPr id="1891" name="Google Shape;1891;p89"/>
          <p:cNvSpPr txBox="1"/>
          <p:nvPr/>
        </p:nvSpPr>
        <p:spPr>
          <a:xfrm>
            <a:off x="9052276" y="3391082"/>
            <a:ext cx="6273000" cy="8928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5200">
                <a:solidFill>
                  <a:schemeClr val="accent4"/>
                </a:solidFill>
                <a:latin typeface="Playfair Display"/>
                <a:ea typeface="Playfair Display"/>
                <a:cs typeface="Playfair Display"/>
                <a:sym typeface="Playfair Display"/>
              </a:rPr>
              <a:t>Connection</a:t>
            </a:r>
            <a:endParaRPr sz="1800"/>
          </a:p>
        </p:txBody>
      </p:sp>
      <p:sp>
        <p:nvSpPr>
          <p:cNvPr id="1892" name="Google Shape;1892;p89"/>
          <p:cNvSpPr/>
          <p:nvPr/>
        </p:nvSpPr>
        <p:spPr>
          <a:xfrm>
            <a:off x="3347233" y="7441678"/>
            <a:ext cx="4097810" cy="4097810"/>
          </a:xfrm>
          <a:custGeom>
            <a:rect b="b" l="l" r="r" t="t"/>
            <a:pathLst>
              <a:path extrusionOk="0" h="3288" w="3288">
                <a:moveTo>
                  <a:pt x="3287" y="1644"/>
                </a:moveTo>
                <a:lnTo>
                  <a:pt x="3287" y="1644"/>
                </a:lnTo>
                <a:cubicBezTo>
                  <a:pt x="3287" y="2552"/>
                  <a:pt x="2551" y="3287"/>
                  <a:pt x="1644" y="3287"/>
                </a:cubicBezTo>
                <a:cubicBezTo>
                  <a:pt x="736" y="3287"/>
                  <a:pt x="0" y="2552"/>
                  <a:pt x="0" y="1644"/>
                </a:cubicBezTo>
                <a:cubicBezTo>
                  <a:pt x="0" y="736"/>
                  <a:pt x="736" y="0"/>
                  <a:pt x="1644" y="0"/>
                </a:cubicBezTo>
                <a:cubicBezTo>
                  <a:pt x="2551" y="0"/>
                  <a:pt x="3287" y="736"/>
                  <a:pt x="3287" y="1644"/>
                </a:cubicBezTo>
              </a:path>
            </a:pathLst>
          </a:custGeom>
          <a:solidFill>
            <a:schemeClr val="accent2">
              <a:alpha val="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599">
              <a:solidFill>
                <a:schemeClr val="dk1"/>
              </a:solidFill>
              <a:latin typeface="Montserrat Light"/>
              <a:ea typeface="Montserrat Light"/>
              <a:cs typeface="Montserrat Light"/>
              <a:sym typeface="Montserrat Light"/>
            </a:endParaRPr>
          </a:p>
        </p:txBody>
      </p:sp>
      <p:sp>
        <p:nvSpPr>
          <p:cNvPr id="1893" name="Google Shape;1893;p89"/>
          <p:cNvSpPr/>
          <p:nvPr/>
        </p:nvSpPr>
        <p:spPr>
          <a:xfrm>
            <a:off x="18018583" y="8568444"/>
            <a:ext cx="2078949" cy="1691886"/>
          </a:xfrm>
          <a:custGeom>
            <a:rect b="b" l="l" r="r" t="t"/>
            <a:pathLst>
              <a:path extrusionOk="0" h="447293" w="549623">
                <a:moveTo>
                  <a:pt x="370934" y="359611"/>
                </a:moveTo>
                <a:cubicBezTo>
                  <a:pt x="361571" y="359611"/>
                  <a:pt x="353911" y="366847"/>
                  <a:pt x="353911" y="376211"/>
                </a:cubicBezTo>
                <a:lnTo>
                  <a:pt x="353911" y="416220"/>
                </a:lnTo>
                <a:cubicBezTo>
                  <a:pt x="353911" y="425159"/>
                  <a:pt x="361571" y="433246"/>
                  <a:pt x="370934" y="433246"/>
                </a:cubicBezTo>
                <a:cubicBezTo>
                  <a:pt x="380297" y="433246"/>
                  <a:pt x="387958" y="425159"/>
                  <a:pt x="387958" y="416220"/>
                </a:cubicBezTo>
                <a:lnTo>
                  <a:pt x="387958" y="376211"/>
                </a:lnTo>
                <a:cubicBezTo>
                  <a:pt x="387958" y="366847"/>
                  <a:pt x="380297" y="359611"/>
                  <a:pt x="370934" y="359611"/>
                </a:cubicBezTo>
                <a:close/>
                <a:moveTo>
                  <a:pt x="231055" y="359611"/>
                </a:moveTo>
                <a:cubicBezTo>
                  <a:pt x="221692" y="359611"/>
                  <a:pt x="214032" y="366847"/>
                  <a:pt x="214032" y="376211"/>
                </a:cubicBezTo>
                <a:lnTo>
                  <a:pt x="214032" y="416220"/>
                </a:lnTo>
                <a:cubicBezTo>
                  <a:pt x="214032" y="425159"/>
                  <a:pt x="221692" y="433246"/>
                  <a:pt x="231055" y="433246"/>
                </a:cubicBezTo>
                <a:cubicBezTo>
                  <a:pt x="240418" y="433246"/>
                  <a:pt x="248078" y="425159"/>
                  <a:pt x="248078" y="416220"/>
                </a:cubicBezTo>
                <a:lnTo>
                  <a:pt x="248078" y="376211"/>
                </a:lnTo>
                <a:cubicBezTo>
                  <a:pt x="248078" y="366847"/>
                  <a:pt x="240418" y="359611"/>
                  <a:pt x="231055" y="359611"/>
                </a:cubicBezTo>
                <a:close/>
                <a:moveTo>
                  <a:pt x="91388" y="359611"/>
                </a:moveTo>
                <a:cubicBezTo>
                  <a:pt x="81533" y="359611"/>
                  <a:pt x="73821" y="366847"/>
                  <a:pt x="73821" y="376211"/>
                </a:cubicBezTo>
                <a:lnTo>
                  <a:pt x="73821" y="416220"/>
                </a:lnTo>
                <a:cubicBezTo>
                  <a:pt x="73821" y="425159"/>
                  <a:pt x="81533" y="433246"/>
                  <a:pt x="91388" y="433246"/>
                </a:cubicBezTo>
                <a:cubicBezTo>
                  <a:pt x="100386" y="433246"/>
                  <a:pt x="108098" y="425159"/>
                  <a:pt x="108098" y="416220"/>
                </a:cubicBezTo>
                <a:lnTo>
                  <a:pt x="108098" y="376211"/>
                </a:lnTo>
                <a:cubicBezTo>
                  <a:pt x="108098" y="366847"/>
                  <a:pt x="100386" y="359611"/>
                  <a:pt x="91388" y="359611"/>
                </a:cubicBezTo>
                <a:close/>
                <a:moveTo>
                  <a:pt x="315626" y="345987"/>
                </a:moveTo>
                <a:cubicBezTo>
                  <a:pt x="318639" y="347259"/>
                  <a:pt x="320360" y="349802"/>
                  <a:pt x="320360" y="352345"/>
                </a:cubicBezTo>
                <a:lnTo>
                  <a:pt x="320360" y="440087"/>
                </a:lnTo>
                <a:cubicBezTo>
                  <a:pt x="320360" y="444326"/>
                  <a:pt x="316917" y="447293"/>
                  <a:pt x="313044" y="447293"/>
                </a:cubicBezTo>
                <a:cubicBezTo>
                  <a:pt x="309170" y="447293"/>
                  <a:pt x="305727" y="444326"/>
                  <a:pt x="305727" y="440087"/>
                </a:cubicBezTo>
                <a:lnTo>
                  <a:pt x="305727" y="369724"/>
                </a:lnTo>
                <a:lnTo>
                  <a:pt x="294537" y="380745"/>
                </a:lnTo>
                <a:cubicBezTo>
                  <a:pt x="291524" y="383712"/>
                  <a:pt x="287220" y="383712"/>
                  <a:pt x="284207" y="380745"/>
                </a:cubicBezTo>
                <a:cubicBezTo>
                  <a:pt x="281625" y="378202"/>
                  <a:pt x="281625" y="373539"/>
                  <a:pt x="284207" y="370996"/>
                </a:cubicBezTo>
                <a:lnTo>
                  <a:pt x="307879" y="347683"/>
                </a:lnTo>
                <a:cubicBezTo>
                  <a:pt x="310031" y="345563"/>
                  <a:pt x="313474" y="345139"/>
                  <a:pt x="315626" y="345987"/>
                </a:cubicBezTo>
                <a:close/>
                <a:moveTo>
                  <a:pt x="174313" y="345987"/>
                </a:moveTo>
                <a:cubicBezTo>
                  <a:pt x="176895" y="347259"/>
                  <a:pt x="178616" y="349802"/>
                  <a:pt x="178616" y="352345"/>
                </a:cubicBezTo>
                <a:lnTo>
                  <a:pt x="178616" y="440087"/>
                </a:lnTo>
                <a:cubicBezTo>
                  <a:pt x="178616" y="444326"/>
                  <a:pt x="175604" y="447293"/>
                  <a:pt x="171730" y="447293"/>
                </a:cubicBezTo>
                <a:cubicBezTo>
                  <a:pt x="167426" y="447293"/>
                  <a:pt x="164413" y="444326"/>
                  <a:pt x="164413" y="440087"/>
                </a:cubicBezTo>
                <a:lnTo>
                  <a:pt x="164413" y="369724"/>
                </a:lnTo>
                <a:lnTo>
                  <a:pt x="152793" y="380745"/>
                </a:lnTo>
                <a:cubicBezTo>
                  <a:pt x="150210" y="383712"/>
                  <a:pt x="145476" y="383712"/>
                  <a:pt x="142463" y="380745"/>
                </a:cubicBezTo>
                <a:cubicBezTo>
                  <a:pt x="139881" y="378202"/>
                  <a:pt x="139881" y="373539"/>
                  <a:pt x="142463" y="370996"/>
                </a:cubicBezTo>
                <a:lnTo>
                  <a:pt x="166135" y="347683"/>
                </a:lnTo>
                <a:cubicBezTo>
                  <a:pt x="168717" y="345563"/>
                  <a:pt x="171730" y="345139"/>
                  <a:pt x="174313" y="345987"/>
                </a:cubicBezTo>
                <a:close/>
                <a:moveTo>
                  <a:pt x="34432" y="345987"/>
                </a:moveTo>
                <a:cubicBezTo>
                  <a:pt x="37445" y="347259"/>
                  <a:pt x="38736" y="349802"/>
                  <a:pt x="38736" y="352345"/>
                </a:cubicBezTo>
                <a:lnTo>
                  <a:pt x="38736" y="440087"/>
                </a:lnTo>
                <a:cubicBezTo>
                  <a:pt x="38736" y="444326"/>
                  <a:pt x="35724" y="447293"/>
                  <a:pt x="31850" y="447293"/>
                </a:cubicBezTo>
                <a:cubicBezTo>
                  <a:pt x="27546" y="447293"/>
                  <a:pt x="24533" y="444326"/>
                  <a:pt x="24533" y="440087"/>
                </a:cubicBezTo>
                <a:lnTo>
                  <a:pt x="24533" y="369724"/>
                </a:lnTo>
                <a:lnTo>
                  <a:pt x="13342" y="380745"/>
                </a:lnTo>
                <a:cubicBezTo>
                  <a:pt x="9899" y="383712"/>
                  <a:pt x="5595" y="383712"/>
                  <a:pt x="3013" y="380745"/>
                </a:cubicBezTo>
                <a:cubicBezTo>
                  <a:pt x="0" y="378202"/>
                  <a:pt x="0" y="373539"/>
                  <a:pt x="3013" y="370996"/>
                </a:cubicBezTo>
                <a:lnTo>
                  <a:pt x="26255" y="347683"/>
                </a:lnTo>
                <a:cubicBezTo>
                  <a:pt x="28407" y="345563"/>
                  <a:pt x="31850" y="345139"/>
                  <a:pt x="34432" y="345987"/>
                </a:cubicBezTo>
                <a:close/>
                <a:moveTo>
                  <a:pt x="370934" y="345139"/>
                </a:moveTo>
                <a:cubicBezTo>
                  <a:pt x="388383" y="345139"/>
                  <a:pt x="402428" y="359185"/>
                  <a:pt x="402428" y="376211"/>
                </a:cubicBezTo>
                <a:lnTo>
                  <a:pt x="402428" y="416220"/>
                </a:lnTo>
                <a:cubicBezTo>
                  <a:pt x="402428" y="433246"/>
                  <a:pt x="388383" y="447292"/>
                  <a:pt x="370934" y="447292"/>
                </a:cubicBezTo>
                <a:cubicBezTo>
                  <a:pt x="353485" y="447292"/>
                  <a:pt x="339441" y="433246"/>
                  <a:pt x="339441" y="416220"/>
                </a:cubicBezTo>
                <a:lnTo>
                  <a:pt x="339441" y="376211"/>
                </a:lnTo>
                <a:cubicBezTo>
                  <a:pt x="339441" y="359185"/>
                  <a:pt x="353485" y="345139"/>
                  <a:pt x="370934" y="345139"/>
                </a:cubicBezTo>
                <a:close/>
                <a:moveTo>
                  <a:pt x="231055" y="345139"/>
                </a:moveTo>
                <a:cubicBezTo>
                  <a:pt x="248078" y="345139"/>
                  <a:pt x="262548" y="359185"/>
                  <a:pt x="262548" y="376211"/>
                </a:cubicBezTo>
                <a:lnTo>
                  <a:pt x="262548" y="416220"/>
                </a:lnTo>
                <a:cubicBezTo>
                  <a:pt x="262548" y="433246"/>
                  <a:pt x="248078" y="447292"/>
                  <a:pt x="231055" y="447292"/>
                </a:cubicBezTo>
                <a:cubicBezTo>
                  <a:pt x="213606" y="447292"/>
                  <a:pt x="199562" y="433246"/>
                  <a:pt x="199562" y="416220"/>
                </a:cubicBezTo>
                <a:lnTo>
                  <a:pt x="199562" y="376211"/>
                </a:lnTo>
                <a:cubicBezTo>
                  <a:pt x="199562" y="359185"/>
                  <a:pt x="213606" y="345139"/>
                  <a:pt x="231055" y="345139"/>
                </a:cubicBezTo>
                <a:close/>
                <a:moveTo>
                  <a:pt x="91388" y="345139"/>
                </a:moveTo>
                <a:cubicBezTo>
                  <a:pt x="108526" y="345139"/>
                  <a:pt x="122665" y="359185"/>
                  <a:pt x="122665" y="376211"/>
                </a:cubicBezTo>
                <a:lnTo>
                  <a:pt x="122665" y="416220"/>
                </a:lnTo>
                <a:cubicBezTo>
                  <a:pt x="122665" y="433246"/>
                  <a:pt x="108526" y="447292"/>
                  <a:pt x="91388" y="447292"/>
                </a:cubicBezTo>
                <a:cubicBezTo>
                  <a:pt x="73821" y="447292"/>
                  <a:pt x="59682" y="433246"/>
                  <a:pt x="59682" y="416220"/>
                </a:cubicBezTo>
                <a:lnTo>
                  <a:pt x="59682" y="376211"/>
                </a:lnTo>
                <a:cubicBezTo>
                  <a:pt x="59682" y="359185"/>
                  <a:pt x="73821" y="345139"/>
                  <a:pt x="91388" y="345139"/>
                </a:cubicBezTo>
                <a:close/>
                <a:moveTo>
                  <a:pt x="421606" y="279781"/>
                </a:moveTo>
                <a:cubicBezTo>
                  <a:pt x="417794" y="283581"/>
                  <a:pt x="413982" y="287382"/>
                  <a:pt x="410170" y="291605"/>
                </a:cubicBezTo>
                <a:cubicBezTo>
                  <a:pt x="402970" y="298785"/>
                  <a:pt x="395770" y="304697"/>
                  <a:pt x="388146" y="310609"/>
                </a:cubicBezTo>
                <a:lnTo>
                  <a:pt x="400852" y="323278"/>
                </a:lnTo>
                <a:cubicBezTo>
                  <a:pt x="407205" y="329613"/>
                  <a:pt x="417794" y="329613"/>
                  <a:pt x="424571" y="323278"/>
                </a:cubicBezTo>
                <a:lnTo>
                  <a:pt x="433042" y="314832"/>
                </a:lnTo>
                <a:cubicBezTo>
                  <a:pt x="439395" y="308075"/>
                  <a:pt x="439395" y="297518"/>
                  <a:pt x="433042" y="291183"/>
                </a:cubicBezTo>
                <a:close/>
                <a:moveTo>
                  <a:pt x="31493" y="201022"/>
                </a:moveTo>
                <a:cubicBezTo>
                  <a:pt x="22556" y="201022"/>
                  <a:pt x="14895" y="208652"/>
                  <a:pt x="14895" y="217977"/>
                </a:cubicBezTo>
                <a:lnTo>
                  <a:pt x="14895" y="257398"/>
                </a:lnTo>
                <a:cubicBezTo>
                  <a:pt x="14895" y="266724"/>
                  <a:pt x="22556" y="274353"/>
                  <a:pt x="31493" y="274353"/>
                </a:cubicBezTo>
                <a:cubicBezTo>
                  <a:pt x="40856" y="274353"/>
                  <a:pt x="48516" y="266724"/>
                  <a:pt x="48516" y="257398"/>
                </a:cubicBezTo>
                <a:lnTo>
                  <a:pt x="48516" y="217977"/>
                </a:lnTo>
                <a:cubicBezTo>
                  <a:pt x="48516" y="208652"/>
                  <a:pt x="40856" y="201022"/>
                  <a:pt x="31493" y="201022"/>
                </a:cubicBezTo>
                <a:close/>
                <a:moveTo>
                  <a:pt x="112390" y="187877"/>
                </a:moveTo>
                <a:cubicBezTo>
                  <a:pt x="114945" y="188721"/>
                  <a:pt x="117073" y="191254"/>
                  <a:pt x="117073" y="194209"/>
                </a:cubicBezTo>
                <a:lnTo>
                  <a:pt x="117073" y="281591"/>
                </a:lnTo>
                <a:cubicBezTo>
                  <a:pt x="117073" y="285390"/>
                  <a:pt x="113667" y="288767"/>
                  <a:pt x="109836" y="288767"/>
                </a:cubicBezTo>
                <a:cubicBezTo>
                  <a:pt x="105578" y="288767"/>
                  <a:pt x="102598" y="285390"/>
                  <a:pt x="102598" y="281591"/>
                </a:cubicBezTo>
                <a:lnTo>
                  <a:pt x="102598" y="211516"/>
                </a:lnTo>
                <a:lnTo>
                  <a:pt x="91104" y="222492"/>
                </a:lnTo>
                <a:cubicBezTo>
                  <a:pt x="88549" y="225447"/>
                  <a:pt x="83866" y="225447"/>
                  <a:pt x="81312" y="222492"/>
                </a:cubicBezTo>
                <a:cubicBezTo>
                  <a:pt x="78332" y="219959"/>
                  <a:pt x="78332" y="215315"/>
                  <a:pt x="81312" y="212361"/>
                </a:cubicBezTo>
                <a:lnTo>
                  <a:pt x="104727" y="189143"/>
                </a:lnTo>
                <a:cubicBezTo>
                  <a:pt x="106430" y="187032"/>
                  <a:pt x="109836" y="186610"/>
                  <a:pt x="112390" y="187877"/>
                </a:cubicBezTo>
                <a:close/>
                <a:moveTo>
                  <a:pt x="31493" y="186610"/>
                </a:moveTo>
                <a:cubicBezTo>
                  <a:pt x="48942" y="186610"/>
                  <a:pt x="62986" y="200598"/>
                  <a:pt x="62986" y="217977"/>
                </a:cubicBezTo>
                <a:lnTo>
                  <a:pt x="62986" y="257398"/>
                </a:lnTo>
                <a:cubicBezTo>
                  <a:pt x="62986" y="274777"/>
                  <a:pt x="48942" y="288765"/>
                  <a:pt x="31493" y="288765"/>
                </a:cubicBezTo>
                <a:cubicBezTo>
                  <a:pt x="14470" y="288765"/>
                  <a:pt x="0" y="274777"/>
                  <a:pt x="0" y="257398"/>
                </a:cubicBezTo>
                <a:lnTo>
                  <a:pt x="0" y="217977"/>
                </a:lnTo>
                <a:cubicBezTo>
                  <a:pt x="0" y="200598"/>
                  <a:pt x="14470" y="186610"/>
                  <a:pt x="31493" y="186610"/>
                </a:cubicBezTo>
                <a:close/>
                <a:moveTo>
                  <a:pt x="368136" y="132092"/>
                </a:moveTo>
                <a:cubicBezTo>
                  <a:pt x="356992" y="132092"/>
                  <a:pt x="347991" y="141040"/>
                  <a:pt x="347991" y="152118"/>
                </a:cubicBezTo>
                <a:lnTo>
                  <a:pt x="347991" y="196432"/>
                </a:lnTo>
                <a:cubicBezTo>
                  <a:pt x="347991" y="207511"/>
                  <a:pt x="356992" y="216459"/>
                  <a:pt x="368136" y="216459"/>
                </a:cubicBezTo>
                <a:cubicBezTo>
                  <a:pt x="379280" y="216459"/>
                  <a:pt x="388281" y="207511"/>
                  <a:pt x="388281" y="196432"/>
                </a:cubicBezTo>
                <a:lnTo>
                  <a:pt x="388281" y="152118"/>
                </a:lnTo>
                <a:cubicBezTo>
                  <a:pt x="388281" y="141040"/>
                  <a:pt x="379280" y="132092"/>
                  <a:pt x="368136" y="132092"/>
                </a:cubicBezTo>
                <a:close/>
                <a:moveTo>
                  <a:pt x="205663" y="132092"/>
                </a:moveTo>
                <a:cubicBezTo>
                  <a:pt x="195014" y="132092"/>
                  <a:pt x="185642" y="141040"/>
                  <a:pt x="185642" y="152118"/>
                </a:cubicBezTo>
                <a:lnTo>
                  <a:pt x="185642" y="196432"/>
                </a:lnTo>
                <a:cubicBezTo>
                  <a:pt x="185642" y="207511"/>
                  <a:pt x="195014" y="216459"/>
                  <a:pt x="205663" y="216459"/>
                </a:cubicBezTo>
                <a:cubicBezTo>
                  <a:pt x="216738" y="216459"/>
                  <a:pt x="225684" y="207511"/>
                  <a:pt x="225684" y="196432"/>
                </a:cubicBezTo>
                <a:lnTo>
                  <a:pt x="225684" y="152118"/>
                </a:lnTo>
                <a:cubicBezTo>
                  <a:pt x="225684" y="141040"/>
                  <a:pt x="216738" y="132092"/>
                  <a:pt x="205663" y="132092"/>
                </a:cubicBezTo>
                <a:close/>
                <a:moveTo>
                  <a:pt x="368136" y="117604"/>
                </a:moveTo>
                <a:cubicBezTo>
                  <a:pt x="387424" y="117604"/>
                  <a:pt x="402426" y="132944"/>
                  <a:pt x="402426" y="152118"/>
                </a:cubicBezTo>
                <a:lnTo>
                  <a:pt x="402426" y="196432"/>
                </a:lnTo>
                <a:cubicBezTo>
                  <a:pt x="402426" y="215607"/>
                  <a:pt x="387424" y="230946"/>
                  <a:pt x="368136" y="230946"/>
                </a:cubicBezTo>
                <a:cubicBezTo>
                  <a:pt x="349277" y="230946"/>
                  <a:pt x="333847" y="215607"/>
                  <a:pt x="333847" y="196432"/>
                </a:cubicBezTo>
                <a:lnTo>
                  <a:pt x="333847" y="152118"/>
                </a:lnTo>
                <a:cubicBezTo>
                  <a:pt x="333847" y="132944"/>
                  <a:pt x="349277" y="117604"/>
                  <a:pt x="368136" y="117604"/>
                </a:cubicBezTo>
                <a:close/>
                <a:moveTo>
                  <a:pt x="205663" y="117604"/>
                </a:moveTo>
                <a:cubicBezTo>
                  <a:pt x="224832" y="117604"/>
                  <a:pt x="240167" y="132944"/>
                  <a:pt x="240167" y="152118"/>
                </a:cubicBezTo>
                <a:lnTo>
                  <a:pt x="240167" y="196432"/>
                </a:lnTo>
                <a:cubicBezTo>
                  <a:pt x="240167" y="215607"/>
                  <a:pt x="224832" y="230946"/>
                  <a:pt x="205663" y="230946"/>
                </a:cubicBezTo>
                <a:cubicBezTo>
                  <a:pt x="186920" y="230946"/>
                  <a:pt x="171585" y="215607"/>
                  <a:pt x="171585" y="196432"/>
                </a:cubicBezTo>
                <a:lnTo>
                  <a:pt x="171585" y="152118"/>
                </a:lnTo>
                <a:cubicBezTo>
                  <a:pt x="171585" y="132944"/>
                  <a:pt x="186920" y="117604"/>
                  <a:pt x="205663" y="117604"/>
                </a:cubicBezTo>
                <a:close/>
                <a:moveTo>
                  <a:pt x="295669" y="117009"/>
                </a:moveTo>
                <a:cubicBezTo>
                  <a:pt x="298181" y="118283"/>
                  <a:pt x="299856" y="120406"/>
                  <a:pt x="299856" y="123377"/>
                </a:cubicBezTo>
                <a:lnTo>
                  <a:pt x="299856" y="221864"/>
                </a:lnTo>
                <a:cubicBezTo>
                  <a:pt x="299856" y="226109"/>
                  <a:pt x="296925" y="229081"/>
                  <a:pt x="292739" y="229081"/>
                </a:cubicBezTo>
                <a:cubicBezTo>
                  <a:pt x="288970" y="229081"/>
                  <a:pt x="285621" y="226109"/>
                  <a:pt x="285621" y="221864"/>
                </a:cubicBezTo>
                <a:lnTo>
                  <a:pt x="285621" y="140782"/>
                </a:lnTo>
                <a:lnTo>
                  <a:pt x="271804" y="154791"/>
                </a:lnTo>
                <a:cubicBezTo>
                  <a:pt x="269292" y="157763"/>
                  <a:pt x="264687" y="157763"/>
                  <a:pt x="261756" y="154791"/>
                </a:cubicBezTo>
                <a:cubicBezTo>
                  <a:pt x="259244" y="151820"/>
                  <a:pt x="259244" y="147575"/>
                  <a:pt x="261756" y="144603"/>
                </a:cubicBezTo>
                <a:lnTo>
                  <a:pt x="287714" y="118283"/>
                </a:lnTo>
                <a:cubicBezTo>
                  <a:pt x="289808" y="116160"/>
                  <a:pt x="292739" y="115736"/>
                  <a:pt x="295669" y="117009"/>
                </a:cubicBezTo>
                <a:close/>
                <a:moveTo>
                  <a:pt x="91388" y="44417"/>
                </a:moveTo>
                <a:cubicBezTo>
                  <a:pt x="81533" y="44417"/>
                  <a:pt x="73821" y="52078"/>
                  <a:pt x="73821" y="61442"/>
                </a:cubicBezTo>
                <a:lnTo>
                  <a:pt x="73821" y="101026"/>
                </a:lnTo>
                <a:cubicBezTo>
                  <a:pt x="73821" y="110391"/>
                  <a:pt x="81533" y="118053"/>
                  <a:pt x="91388" y="118053"/>
                </a:cubicBezTo>
                <a:cubicBezTo>
                  <a:pt x="100386" y="118053"/>
                  <a:pt x="108098" y="110391"/>
                  <a:pt x="108098" y="101026"/>
                </a:cubicBezTo>
                <a:lnTo>
                  <a:pt x="108098" y="61442"/>
                </a:lnTo>
                <a:cubicBezTo>
                  <a:pt x="108098" y="52078"/>
                  <a:pt x="100386" y="44417"/>
                  <a:pt x="91388" y="44417"/>
                </a:cubicBezTo>
                <a:close/>
                <a:moveTo>
                  <a:pt x="34432" y="31211"/>
                </a:moveTo>
                <a:cubicBezTo>
                  <a:pt x="37445" y="32056"/>
                  <a:pt x="38736" y="35011"/>
                  <a:pt x="38736" y="37543"/>
                </a:cubicBezTo>
                <a:lnTo>
                  <a:pt x="38736" y="125348"/>
                </a:lnTo>
                <a:cubicBezTo>
                  <a:pt x="38736" y="129147"/>
                  <a:pt x="35724" y="132102"/>
                  <a:pt x="31850" y="132102"/>
                </a:cubicBezTo>
                <a:cubicBezTo>
                  <a:pt x="27546" y="132102"/>
                  <a:pt x="24533" y="129147"/>
                  <a:pt x="24533" y="125348"/>
                </a:cubicBezTo>
                <a:lnTo>
                  <a:pt x="24533" y="55273"/>
                </a:lnTo>
                <a:lnTo>
                  <a:pt x="13342" y="66249"/>
                </a:lnTo>
                <a:cubicBezTo>
                  <a:pt x="9899" y="68781"/>
                  <a:pt x="5595" y="68781"/>
                  <a:pt x="3013" y="66249"/>
                </a:cubicBezTo>
                <a:cubicBezTo>
                  <a:pt x="0" y="63294"/>
                  <a:pt x="0" y="59072"/>
                  <a:pt x="3013" y="56117"/>
                </a:cubicBezTo>
                <a:lnTo>
                  <a:pt x="26255" y="32900"/>
                </a:lnTo>
                <a:cubicBezTo>
                  <a:pt x="28407" y="30789"/>
                  <a:pt x="31850" y="29945"/>
                  <a:pt x="34432" y="31211"/>
                </a:cubicBezTo>
                <a:close/>
                <a:moveTo>
                  <a:pt x="91388" y="29945"/>
                </a:moveTo>
                <a:cubicBezTo>
                  <a:pt x="108526" y="29945"/>
                  <a:pt x="122665" y="43991"/>
                  <a:pt x="122665" y="61442"/>
                </a:cubicBezTo>
                <a:lnTo>
                  <a:pt x="122665" y="101026"/>
                </a:lnTo>
                <a:cubicBezTo>
                  <a:pt x="122665" y="118053"/>
                  <a:pt x="108526" y="132099"/>
                  <a:pt x="91388" y="132099"/>
                </a:cubicBezTo>
                <a:cubicBezTo>
                  <a:pt x="73821" y="132099"/>
                  <a:pt x="59682" y="118053"/>
                  <a:pt x="59682" y="101026"/>
                </a:cubicBezTo>
                <a:lnTo>
                  <a:pt x="59682" y="61442"/>
                </a:lnTo>
                <a:cubicBezTo>
                  <a:pt x="59682" y="43991"/>
                  <a:pt x="73821" y="29945"/>
                  <a:pt x="91388" y="29945"/>
                </a:cubicBezTo>
                <a:close/>
                <a:moveTo>
                  <a:pt x="289036" y="14147"/>
                </a:moveTo>
                <a:cubicBezTo>
                  <a:pt x="247105" y="14147"/>
                  <a:pt x="207715" y="30618"/>
                  <a:pt x="178067" y="60179"/>
                </a:cubicBezTo>
                <a:cubicBezTo>
                  <a:pt x="148419" y="89741"/>
                  <a:pt x="132324" y="129016"/>
                  <a:pt x="132324" y="170825"/>
                </a:cubicBezTo>
                <a:cubicBezTo>
                  <a:pt x="132324" y="212633"/>
                  <a:pt x="148419" y="251908"/>
                  <a:pt x="178067" y="281470"/>
                </a:cubicBezTo>
                <a:cubicBezTo>
                  <a:pt x="207715" y="311031"/>
                  <a:pt x="247105" y="327079"/>
                  <a:pt x="289036" y="327079"/>
                </a:cubicBezTo>
                <a:cubicBezTo>
                  <a:pt x="330967" y="327079"/>
                  <a:pt x="370781" y="311031"/>
                  <a:pt x="400005" y="281470"/>
                </a:cubicBezTo>
                <a:cubicBezTo>
                  <a:pt x="430077" y="251908"/>
                  <a:pt x="446172" y="212633"/>
                  <a:pt x="446172" y="170825"/>
                </a:cubicBezTo>
                <a:cubicBezTo>
                  <a:pt x="446172" y="129016"/>
                  <a:pt x="430077" y="89741"/>
                  <a:pt x="400005" y="60179"/>
                </a:cubicBezTo>
                <a:cubicBezTo>
                  <a:pt x="370781" y="30618"/>
                  <a:pt x="330967" y="14147"/>
                  <a:pt x="289036" y="14147"/>
                </a:cubicBezTo>
                <a:close/>
                <a:moveTo>
                  <a:pt x="289195" y="0"/>
                </a:moveTo>
                <a:cubicBezTo>
                  <a:pt x="333085" y="0"/>
                  <a:pt x="376922" y="16681"/>
                  <a:pt x="410170" y="50044"/>
                </a:cubicBezTo>
                <a:cubicBezTo>
                  <a:pt x="469890" y="109167"/>
                  <a:pt x="476243" y="201231"/>
                  <a:pt x="430077" y="267956"/>
                </a:cubicBezTo>
                <a:lnTo>
                  <a:pt x="442783" y="281048"/>
                </a:lnTo>
                <a:cubicBezTo>
                  <a:pt x="451678" y="289494"/>
                  <a:pt x="453796" y="301318"/>
                  <a:pt x="450831" y="311454"/>
                </a:cubicBezTo>
                <a:lnTo>
                  <a:pt x="543587" y="403940"/>
                </a:lnTo>
                <a:cubicBezTo>
                  <a:pt x="551635" y="411963"/>
                  <a:pt x="551635" y="425477"/>
                  <a:pt x="543587" y="433501"/>
                </a:cubicBezTo>
                <a:cubicBezTo>
                  <a:pt x="539352" y="437724"/>
                  <a:pt x="533846" y="439836"/>
                  <a:pt x="528763" y="439836"/>
                </a:cubicBezTo>
                <a:cubicBezTo>
                  <a:pt x="523257" y="439836"/>
                  <a:pt x="517751" y="437724"/>
                  <a:pt x="513939" y="433501"/>
                </a:cubicBezTo>
                <a:lnTo>
                  <a:pt x="421182" y="341015"/>
                </a:lnTo>
                <a:cubicBezTo>
                  <a:pt x="418218" y="342282"/>
                  <a:pt x="415253" y="342282"/>
                  <a:pt x="412712" y="342282"/>
                </a:cubicBezTo>
                <a:cubicBezTo>
                  <a:pt x="404664" y="342282"/>
                  <a:pt x="396617" y="339326"/>
                  <a:pt x="390687" y="333414"/>
                </a:cubicBezTo>
                <a:lnTo>
                  <a:pt x="375863" y="318633"/>
                </a:lnTo>
                <a:cubicBezTo>
                  <a:pt x="349603" y="333414"/>
                  <a:pt x="319955" y="341860"/>
                  <a:pt x="289036" y="341860"/>
                </a:cubicBezTo>
                <a:cubicBezTo>
                  <a:pt x="243293" y="341860"/>
                  <a:pt x="200515" y="323701"/>
                  <a:pt x="167902" y="291605"/>
                </a:cubicBezTo>
                <a:cubicBezTo>
                  <a:pt x="135712" y="259510"/>
                  <a:pt x="117500" y="216434"/>
                  <a:pt x="117500" y="170825"/>
                </a:cubicBezTo>
                <a:cubicBezTo>
                  <a:pt x="117500" y="125215"/>
                  <a:pt x="135712" y="82139"/>
                  <a:pt x="167902" y="50044"/>
                </a:cubicBezTo>
                <a:cubicBezTo>
                  <a:pt x="201362" y="16681"/>
                  <a:pt x="245305" y="0"/>
                  <a:pt x="289195" y="0"/>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accent5"/>
              </a:solidFill>
              <a:latin typeface="Montserrat Light"/>
              <a:ea typeface="Montserrat Light"/>
              <a:cs typeface="Montserrat Light"/>
              <a:sym typeface="Montserrat Light"/>
            </a:endParaRPr>
          </a:p>
        </p:txBody>
      </p:sp>
      <p:sp>
        <p:nvSpPr>
          <p:cNvPr id="1894" name="Google Shape;1894;p89"/>
          <p:cNvSpPr txBox="1"/>
          <p:nvPr/>
        </p:nvSpPr>
        <p:spPr>
          <a:xfrm>
            <a:off x="2259590" y="4615844"/>
            <a:ext cx="6273000" cy="19764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3600">
                <a:solidFill>
                  <a:schemeClr val="dk1"/>
                </a:solidFill>
                <a:latin typeface="Montserrat Light"/>
                <a:ea typeface="Montserrat Light"/>
                <a:cs typeface="Montserrat Light"/>
                <a:sym typeface="Montserrat Light"/>
              </a:rPr>
              <a:t>Community and quality interactions enhance media consumption.</a:t>
            </a:r>
            <a:endParaRPr sz="3600">
              <a:solidFill>
                <a:schemeClr val="dk1"/>
              </a:solidFill>
              <a:latin typeface="Montserrat Light"/>
              <a:ea typeface="Montserrat Light"/>
              <a:cs typeface="Montserrat Light"/>
              <a:sym typeface="Montserrat Light"/>
            </a:endParaRPr>
          </a:p>
        </p:txBody>
      </p:sp>
      <p:sp>
        <p:nvSpPr>
          <p:cNvPr id="1895" name="Google Shape;1895;p89"/>
          <p:cNvSpPr txBox="1"/>
          <p:nvPr/>
        </p:nvSpPr>
        <p:spPr>
          <a:xfrm>
            <a:off x="2259590" y="3391082"/>
            <a:ext cx="6273000" cy="8928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5200">
                <a:solidFill>
                  <a:schemeClr val="accent2"/>
                </a:solidFill>
                <a:latin typeface="Playfair Display"/>
                <a:ea typeface="Playfair Display"/>
                <a:cs typeface="Playfair Display"/>
                <a:sym typeface="Playfair Display"/>
              </a:rPr>
              <a:t>Community</a:t>
            </a:r>
            <a:endParaRPr sz="1800"/>
          </a:p>
        </p:txBody>
      </p:sp>
      <p:sp>
        <p:nvSpPr>
          <p:cNvPr id="1896" name="Google Shape;1896;p89"/>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8000">
                <a:solidFill>
                  <a:schemeClr val="dk2"/>
                </a:solidFill>
                <a:latin typeface="Playfair Display ExtraBold"/>
                <a:ea typeface="Playfair Display ExtraBold"/>
                <a:cs typeface="Playfair Display ExtraBold"/>
                <a:sym typeface="Playfair Display ExtraBold"/>
              </a:rPr>
              <a:t>Key Learnings</a:t>
            </a:r>
            <a:endParaRPr/>
          </a:p>
        </p:txBody>
      </p:sp>
      <p:sp>
        <p:nvSpPr>
          <p:cNvPr id="1897" name="Google Shape;1897;p89"/>
          <p:cNvSpPr/>
          <p:nvPr/>
        </p:nvSpPr>
        <p:spPr>
          <a:xfrm>
            <a:off x="4458910" y="8644069"/>
            <a:ext cx="1884569" cy="1693051"/>
          </a:xfrm>
          <a:custGeom>
            <a:rect b="b" l="l" r="r" t="t"/>
            <a:pathLst>
              <a:path extrusionOk="0" h="516962" w="575441">
                <a:moveTo>
                  <a:pt x="380847" y="439408"/>
                </a:moveTo>
                <a:lnTo>
                  <a:pt x="431617" y="439408"/>
                </a:lnTo>
                <a:cubicBezTo>
                  <a:pt x="457202" y="439408"/>
                  <a:pt x="477990" y="460928"/>
                  <a:pt x="477990" y="486509"/>
                </a:cubicBezTo>
                <a:lnTo>
                  <a:pt x="477990" y="509653"/>
                </a:lnTo>
                <a:cubicBezTo>
                  <a:pt x="477990" y="513714"/>
                  <a:pt x="474392" y="516962"/>
                  <a:pt x="470795" y="516962"/>
                </a:cubicBezTo>
                <a:cubicBezTo>
                  <a:pt x="467197" y="516962"/>
                  <a:pt x="463599" y="513714"/>
                  <a:pt x="463599" y="509653"/>
                </a:cubicBezTo>
                <a:lnTo>
                  <a:pt x="463599" y="486509"/>
                </a:lnTo>
                <a:cubicBezTo>
                  <a:pt x="463599" y="468643"/>
                  <a:pt x="449207" y="454026"/>
                  <a:pt x="431617" y="454026"/>
                </a:cubicBezTo>
                <a:lnTo>
                  <a:pt x="380847" y="454026"/>
                </a:lnTo>
                <a:cubicBezTo>
                  <a:pt x="363257" y="454026"/>
                  <a:pt x="348865" y="468643"/>
                  <a:pt x="348865" y="486509"/>
                </a:cubicBezTo>
                <a:lnTo>
                  <a:pt x="348865" y="509247"/>
                </a:lnTo>
                <a:cubicBezTo>
                  <a:pt x="348865" y="513308"/>
                  <a:pt x="345667" y="516556"/>
                  <a:pt x="341669" y="516556"/>
                </a:cubicBezTo>
                <a:cubicBezTo>
                  <a:pt x="338071" y="516556"/>
                  <a:pt x="334873" y="513308"/>
                  <a:pt x="334873" y="509247"/>
                </a:cubicBezTo>
                <a:lnTo>
                  <a:pt x="334873" y="486509"/>
                </a:lnTo>
                <a:cubicBezTo>
                  <a:pt x="334873" y="460928"/>
                  <a:pt x="355261" y="439408"/>
                  <a:pt x="380847" y="439408"/>
                </a:cubicBezTo>
                <a:close/>
                <a:moveTo>
                  <a:pt x="145196" y="439408"/>
                </a:moveTo>
                <a:lnTo>
                  <a:pt x="195966" y="439408"/>
                </a:lnTo>
                <a:cubicBezTo>
                  <a:pt x="221551" y="439408"/>
                  <a:pt x="242339" y="460928"/>
                  <a:pt x="242339" y="486509"/>
                </a:cubicBezTo>
                <a:lnTo>
                  <a:pt x="242339" y="509653"/>
                </a:lnTo>
                <a:cubicBezTo>
                  <a:pt x="242339" y="513714"/>
                  <a:pt x="238741" y="516962"/>
                  <a:pt x="234744" y="516962"/>
                </a:cubicBezTo>
                <a:cubicBezTo>
                  <a:pt x="231146" y="516962"/>
                  <a:pt x="227948" y="513714"/>
                  <a:pt x="227948" y="509653"/>
                </a:cubicBezTo>
                <a:lnTo>
                  <a:pt x="227948" y="486509"/>
                </a:lnTo>
                <a:cubicBezTo>
                  <a:pt x="227948" y="468643"/>
                  <a:pt x="213956" y="454026"/>
                  <a:pt x="195966" y="454026"/>
                </a:cubicBezTo>
                <a:lnTo>
                  <a:pt x="145196" y="454026"/>
                </a:lnTo>
                <a:cubicBezTo>
                  <a:pt x="127605" y="454026"/>
                  <a:pt x="113214" y="468643"/>
                  <a:pt x="113214" y="486509"/>
                </a:cubicBezTo>
                <a:lnTo>
                  <a:pt x="113214" y="509247"/>
                </a:lnTo>
                <a:cubicBezTo>
                  <a:pt x="113214" y="513308"/>
                  <a:pt x="110016" y="516556"/>
                  <a:pt x="106018" y="516556"/>
                </a:cubicBezTo>
                <a:cubicBezTo>
                  <a:pt x="102020" y="516556"/>
                  <a:pt x="99222" y="513308"/>
                  <a:pt x="99222" y="509247"/>
                </a:cubicBezTo>
                <a:lnTo>
                  <a:pt x="99222" y="486509"/>
                </a:lnTo>
                <a:cubicBezTo>
                  <a:pt x="99222" y="460928"/>
                  <a:pt x="119610" y="439408"/>
                  <a:pt x="145196" y="439408"/>
                </a:cubicBezTo>
                <a:close/>
                <a:moveTo>
                  <a:pt x="406631" y="375635"/>
                </a:moveTo>
                <a:cubicBezTo>
                  <a:pt x="393257" y="375635"/>
                  <a:pt x="383126" y="386577"/>
                  <a:pt x="383126" y="399546"/>
                </a:cubicBezTo>
                <a:cubicBezTo>
                  <a:pt x="383126" y="412514"/>
                  <a:pt x="393257" y="423051"/>
                  <a:pt x="406631" y="423051"/>
                </a:cubicBezTo>
                <a:cubicBezTo>
                  <a:pt x="419599" y="423051"/>
                  <a:pt x="430136" y="412514"/>
                  <a:pt x="430136" y="399546"/>
                </a:cubicBezTo>
                <a:cubicBezTo>
                  <a:pt x="430136" y="390630"/>
                  <a:pt x="425273" y="382525"/>
                  <a:pt x="417167" y="378472"/>
                </a:cubicBezTo>
                <a:cubicBezTo>
                  <a:pt x="413925" y="376851"/>
                  <a:pt x="410278" y="375635"/>
                  <a:pt x="406631" y="375635"/>
                </a:cubicBezTo>
                <a:close/>
                <a:moveTo>
                  <a:pt x="170979" y="375635"/>
                </a:moveTo>
                <a:cubicBezTo>
                  <a:pt x="157605" y="375635"/>
                  <a:pt x="147474" y="386577"/>
                  <a:pt x="147474" y="399546"/>
                </a:cubicBezTo>
                <a:cubicBezTo>
                  <a:pt x="147474" y="412514"/>
                  <a:pt x="157605" y="423051"/>
                  <a:pt x="170979" y="423051"/>
                </a:cubicBezTo>
                <a:cubicBezTo>
                  <a:pt x="183542" y="423051"/>
                  <a:pt x="194484" y="412514"/>
                  <a:pt x="194484" y="399546"/>
                </a:cubicBezTo>
                <a:cubicBezTo>
                  <a:pt x="194484" y="390630"/>
                  <a:pt x="189621" y="382525"/>
                  <a:pt x="181515" y="378472"/>
                </a:cubicBezTo>
                <a:cubicBezTo>
                  <a:pt x="178273" y="376851"/>
                  <a:pt x="174626" y="375635"/>
                  <a:pt x="170979" y="375635"/>
                </a:cubicBezTo>
                <a:close/>
                <a:moveTo>
                  <a:pt x="406631" y="361451"/>
                </a:moveTo>
                <a:cubicBezTo>
                  <a:pt x="412710" y="361451"/>
                  <a:pt x="418383" y="363072"/>
                  <a:pt x="424057" y="365504"/>
                </a:cubicBezTo>
                <a:cubicBezTo>
                  <a:pt x="436620" y="371988"/>
                  <a:pt x="444320" y="384956"/>
                  <a:pt x="444320" y="399546"/>
                </a:cubicBezTo>
                <a:cubicBezTo>
                  <a:pt x="444320" y="420214"/>
                  <a:pt x="427299" y="437235"/>
                  <a:pt x="406631" y="437235"/>
                </a:cubicBezTo>
                <a:cubicBezTo>
                  <a:pt x="385962" y="437235"/>
                  <a:pt x="368536" y="420214"/>
                  <a:pt x="368536" y="399546"/>
                </a:cubicBezTo>
                <a:cubicBezTo>
                  <a:pt x="368536" y="378472"/>
                  <a:pt x="385962" y="361451"/>
                  <a:pt x="406631" y="361451"/>
                </a:cubicBezTo>
                <a:close/>
                <a:moveTo>
                  <a:pt x="170979" y="361451"/>
                </a:moveTo>
                <a:cubicBezTo>
                  <a:pt x="177058" y="361451"/>
                  <a:pt x="182731" y="363072"/>
                  <a:pt x="188405" y="365504"/>
                </a:cubicBezTo>
                <a:cubicBezTo>
                  <a:pt x="200968" y="371988"/>
                  <a:pt x="208668" y="384956"/>
                  <a:pt x="208668" y="399546"/>
                </a:cubicBezTo>
                <a:cubicBezTo>
                  <a:pt x="208668" y="420214"/>
                  <a:pt x="191647" y="437235"/>
                  <a:pt x="170979" y="437235"/>
                </a:cubicBezTo>
                <a:cubicBezTo>
                  <a:pt x="149905" y="437235"/>
                  <a:pt x="132884" y="420214"/>
                  <a:pt x="132884" y="399546"/>
                </a:cubicBezTo>
                <a:cubicBezTo>
                  <a:pt x="132884" y="378472"/>
                  <a:pt x="149905" y="361451"/>
                  <a:pt x="170979" y="361451"/>
                </a:cubicBezTo>
                <a:close/>
                <a:moveTo>
                  <a:pt x="263572" y="275206"/>
                </a:moveTo>
                <a:cubicBezTo>
                  <a:pt x="245891" y="275206"/>
                  <a:pt x="231425" y="289710"/>
                  <a:pt x="231425" y="307438"/>
                </a:cubicBezTo>
                <a:lnTo>
                  <a:pt x="231425" y="342088"/>
                </a:lnTo>
                <a:cubicBezTo>
                  <a:pt x="235444" y="344505"/>
                  <a:pt x="239060" y="347325"/>
                  <a:pt x="243480" y="348937"/>
                </a:cubicBezTo>
                <a:lnTo>
                  <a:pt x="243480" y="322748"/>
                </a:lnTo>
                <a:cubicBezTo>
                  <a:pt x="243480" y="318719"/>
                  <a:pt x="246695" y="315496"/>
                  <a:pt x="250713" y="315496"/>
                </a:cubicBezTo>
                <a:cubicBezTo>
                  <a:pt x="254732" y="315496"/>
                  <a:pt x="257946" y="318719"/>
                  <a:pt x="257946" y="322748"/>
                </a:cubicBezTo>
                <a:lnTo>
                  <a:pt x="257946" y="354578"/>
                </a:lnTo>
                <a:cubicBezTo>
                  <a:pt x="265581" y="356995"/>
                  <a:pt x="273618" y="358204"/>
                  <a:pt x="281654" y="359010"/>
                </a:cubicBezTo>
                <a:lnTo>
                  <a:pt x="281654" y="338059"/>
                </a:lnTo>
                <a:cubicBezTo>
                  <a:pt x="281654" y="334030"/>
                  <a:pt x="284869" y="330806"/>
                  <a:pt x="288887" y="330806"/>
                </a:cubicBezTo>
                <a:cubicBezTo>
                  <a:pt x="292906" y="330806"/>
                  <a:pt x="296120" y="334030"/>
                  <a:pt x="296120" y="338059"/>
                </a:cubicBezTo>
                <a:lnTo>
                  <a:pt x="296120" y="359010"/>
                </a:lnTo>
                <a:cubicBezTo>
                  <a:pt x="304559" y="358204"/>
                  <a:pt x="312194" y="356995"/>
                  <a:pt x="319427" y="354578"/>
                </a:cubicBezTo>
                <a:lnTo>
                  <a:pt x="319427" y="322748"/>
                </a:lnTo>
                <a:cubicBezTo>
                  <a:pt x="319427" y="318719"/>
                  <a:pt x="323043" y="315496"/>
                  <a:pt x="327062" y="315496"/>
                </a:cubicBezTo>
                <a:cubicBezTo>
                  <a:pt x="330678" y="315496"/>
                  <a:pt x="333893" y="318719"/>
                  <a:pt x="333893" y="322748"/>
                </a:cubicBezTo>
                <a:lnTo>
                  <a:pt x="333893" y="349340"/>
                </a:lnTo>
                <a:cubicBezTo>
                  <a:pt x="338313" y="347325"/>
                  <a:pt x="342733" y="344505"/>
                  <a:pt x="346751" y="342088"/>
                </a:cubicBezTo>
                <a:lnTo>
                  <a:pt x="346751" y="307438"/>
                </a:lnTo>
                <a:cubicBezTo>
                  <a:pt x="346751" y="289710"/>
                  <a:pt x="331884" y="275206"/>
                  <a:pt x="314605" y="275206"/>
                </a:cubicBezTo>
                <a:close/>
                <a:moveTo>
                  <a:pt x="478697" y="260455"/>
                </a:moveTo>
                <a:lnTo>
                  <a:pt x="529468" y="260455"/>
                </a:lnTo>
                <a:cubicBezTo>
                  <a:pt x="555053" y="260455"/>
                  <a:pt x="575441" y="281109"/>
                  <a:pt x="575441" y="307028"/>
                </a:cubicBezTo>
                <a:lnTo>
                  <a:pt x="575441" y="338212"/>
                </a:lnTo>
                <a:cubicBezTo>
                  <a:pt x="575441" y="341857"/>
                  <a:pt x="572243" y="345097"/>
                  <a:pt x="568645" y="345097"/>
                </a:cubicBezTo>
                <a:cubicBezTo>
                  <a:pt x="564648" y="345097"/>
                  <a:pt x="561449" y="341857"/>
                  <a:pt x="561449" y="338212"/>
                </a:cubicBezTo>
                <a:lnTo>
                  <a:pt x="561449" y="307028"/>
                </a:lnTo>
                <a:cubicBezTo>
                  <a:pt x="561449" y="289209"/>
                  <a:pt x="547058" y="274630"/>
                  <a:pt x="529468" y="274630"/>
                </a:cubicBezTo>
                <a:lnTo>
                  <a:pt x="478697" y="274630"/>
                </a:lnTo>
                <a:cubicBezTo>
                  <a:pt x="461107" y="274630"/>
                  <a:pt x="446716" y="289209"/>
                  <a:pt x="446716" y="307028"/>
                </a:cubicBezTo>
                <a:cubicBezTo>
                  <a:pt x="446716" y="310673"/>
                  <a:pt x="443518" y="314318"/>
                  <a:pt x="439520" y="314318"/>
                </a:cubicBezTo>
                <a:cubicBezTo>
                  <a:pt x="435922" y="314318"/>
                  <a:pt x="432324" y="310673"/>
                  <a:pt x="432324" y="307028"/>
                </a:cubicBezTo>
                <a:cubicBezTo>
                  <a:pt x="432324" y="281109"/>
                  <a:pt x="453112" y="260455"/>
                  <a:pt x="478697" y="260455"/>
                </a:cubicBezTo>
                <a:close/>
                <a:moveTo>
                  <a:pt x="46102" y="260455"/>
                </a:moveTo>
                <a:lnTo>
                  <a:pt x="97014" y="260455"/>
                </a:lnTo>
                <a:cubicBezTo>
                  <a:pt x="122270" y="260455"/>
                  <a:pt x="143116" y="280776"/>
                  <a:pt x="143116" y="306277"/>
                </a:cubicBezTo>
                <a:cubicBezTo>
                  <a:pt x="143116" y="309863"/>
                  <a:pt x="139909" y="313449"/>
                  <a:pt x="135900" y="313449"/>
                </a:cubicBezTo>
                <a:cubicBezTo>
                  <a:pt x="132292" y="313449"/>
                  <a:pt x="129085" y="309863"/>
                  <a:pt x="129085" y="306277"/>
                </a:cubicBezTo>
                <a:cubicBezTo>
                  <a:pt x="129085" y="288745"/>
                  <a:pt x="114653" y="274401"/>
                  <a:pt x="97014" y="274401"/>
                </a:cubicBezTo>
                <a:lnTo>
                  <a:pt x="46102" y="274401"/>
                </a:lnTo>
                <a:cubicBezTo>
                  <a:pt x="28463" y="274401"/>
                  <a:pt x="14031" y="288745"/>
                  <a:pt x="14031" y="306277"/>
                </a:cubicBezTo>
                <a:lnTo>
                  <a:pt x="14031" y="336161"/>
                </a:lnTo>
                <a:cubicBezTo>
                  <a:pt x="14031" y="340145"/>
                  <a:pt x="10824" y="343333"/>
                  <a:pt x="6815" y="343333"/>
                </a:cubicBezTo>
                <a:cubicBezTo>
                  <a:pt x="2806" y="343333"/>
                  <a:pt x="0" y="340145"/>
                  <a:pt x="0" y="336161"/>
                </a:cubicBezTo>
                <a:lnTo>
                  <a:pt x="0" y="306277"/>
                </a:lnTo>
                <a:cubicBezTo>
                  <a:pt x="0" y="280776"/>
                  <a:pt x="20445" y="260455"/>
                  <a:pt x="46102" y="260455"/>
                </a:cubicBezTo>
                <a:close/>
                <a:moveTo>
                  <a:pt x="505650" y="196679"/>
                </a:moveTo>
                <a:cubicBezTo>
                  <a:pt x="492347" y="196679"/>
                  <a:pt x="482269" y="207621"/>
                  <a:pt x="482269" y="220184"/>
                </a:cubicBezTo>
                <a:cubicBezTo>
                  <a:pt x="482269" y="233153"/>
                  <a:pt x="492347" y="243689"/>
                  <a:pt x="505650" y="243689"/>
                </a:cubicBezTo>
                <a:cubicBezTo>
                  <a:pt x="518550" y="243689"/>
                  <a:pt x="528628" y="233153"/>
                  <a:pt x="528628" y="220184"/>
                </a:cubicBezTo>
                <a:cubicBezTo>
                  <a:pt x="528628" y="211269"/>
                  <a:pt x="523790" y="203569"/>
                  <a:pt x="516131" y="199111"/>
                </a:cubicBezTo>
                <a:cubicBezTo>
                  <a:pt x="512906" y="197490"/>
                  <a:pt x="509278" y="196679"/>
                  <a:pt x="505650" y="196679"/>
                </a:cubicBezTo>
                <a:close/>
                <a:moveTo>
                  <a:pt x="287515" y="196679"/>
                </a:moveTo>
                <a:cubicBezTo>
                  <a:pt x="274952" y="196679"/>
                  <a:pt x="264010" y="207621"/>
                  <a:pt x="264010" y="220184"/>
                </a:cubicBezTo>
                <a:cubicBezTo>
                  <a:pt x="264010" y="233153"/>
                  <a:pt x="274952" y="243689"/>
                  <a:pt x="287515" y="243689"/>
                </a:cubicBezTo>
                <a:cubicBezTo>
                  <a:pt x="300889" y="243689"/>
                  <a:pt x="311020" y="233153"/>
                  <a:pt x="311020" y="220184"/>
                </a:cubicBezTo>
                <a:cubicBezTo>
                  <a:pt x="311020" y="211269"/>
                  <a:pt x="306157" y="203569"/>
                  <a:pt x="298457" y="199111"/>
                </a:cubicBezTo>
                <a:cubicBezTo>
                  <a:pt x="294810" y="197490"/>
                  <a:pt x="291568" y="196679"/>
                  <a:pt x="287515" y="196679"/>
                </a:cubicBezTo>
                <a:close/>
                <a:moveTo>
                  <a:pt x="71756" y="196679"/>
                </a:moveTo>
                <a:cubicBezTo>
                  <a:pt x="58383" y="196679"/>
                  <a:pt x="47846" y="207621"/>
                  <a:pt x="47846" y="220184"/>
                </a:cubicBezTo>
                <a:cubicBezTo>
                  <a:pt x="47846" y="233153"/>
                  <a:pt x="58383" y="243689"/>
                  <a:pt x="71756" y="243689"/>
                </a:cubicBezTo>
                <a:cubicBezTo>
                  <a:pt x="84319" y="243689"/>
                  <a:pt x="95261" y="233153"/>
                  <a:pt x="95261" y="220184"/>
                </a:cubicBezTo>
                <a:cubicBezTo>
                  <a:pt x="95261" y="211269"/>
                  <a:pt x="90398" y="203569"/>
                  <a:pt x="82293" y="199111"/>
                </a:cubicBezTo>
                <a:cubicBezTo>
                  <a:pt x="79051" y="197490"/>
                  <a:pt x="75404" y="196679"/>
                  <a:pt x="71756" y="196679"/>
                </a:cubicBezTo>
                <a:close/>
                <a:moveTo>
                  <a:pt x="505650" y="182495"/>
                </a:moveTo>
                <a:cubicBezTo>
                  <a:pt x="511294" y="182495"/>
                  <a:pt x="517340" y="183711"/>
                  <a:pt x="522581" y="186548"/>
                </a:cubicBezTo>
                <a:cubicBezTo>
                  <a:pt x="535481" y="193032"/>
                  <a:pt x="543543" y="206406"/>
                  <a:pt x="543543" y="220184"/>
                </a:cubicBezTo>
                <a:cubicBezTo>
                  <a:pt x="543543" y="241258"/>
                  <a:pt x="526209" y="258279"/>
                  <a:pt x="505650" y="258279"/>
                </a:cubicBezTo>
                <a:cubicBezTo>
                  <a:pt x="484688" y="258279"/>
                  <a:pt x="467757" y="241258"/>
                  <a:pt x="467757" y="220184"/>
                </a:cubicBezTo>
                <a:cubicBezTo>
                  <a:pt x="467757" y="199111"/>
                  <a:pt x="484688" y="182495"/>
                  <a:pt x="505650" y="182495"/>
                </a:cubicBezTo>
                <a:close/>
                <a:moveTo>
                  <a:pt x="287515" y="182495"/>
                </a:moveTo>
                <a:cubicBezTo>
                  <a:pt x="293594" y="182495"/>
                  <a:pt x="299673" y="183711"/>
                  <a:pt x="304942" y="186548"/>
                </a:cubicBezTo>
                <a:cubicBezTo>
                  <a:pt x="317505" y="193032"/>
                  <a:pt x="325610" y="206406"/>
                  <a:pt x="325610" y="220184"/>
                </a:cubicBezTo>
                <a:cubicBezTo>
                  <a:pt x="325610" y="241258"/>
                  <a:pt x="308589" y="258279"/>
                  <a:pt x="287515" y="258279"/>
                </a:cubicBezTo>
                <a:cubicBezTo>
                  <a:pt x="266847" y="258279"/>
                  <a:pt x="249826" y="241258"/>
                  <a:pt x="249826" y="220184"/>
                </a:cubicBezTo>
                <a:cubicBezTo>
                  <a:pt x="249826" y="199111"/>
                  <a:pt x="266847" y="182495"/>
                  <a:pt x="287515" y="182495"/>
                </a:cubicBezTo>
                <a:close/>
                <a:moveTo>
                  <a:pt x="71756" y="182495"/>
                </a:moveTo>
                <a:cubicBezTo>
                  <a:pt x="77430" y="182495"/>
                  <a:pt x="83509" y="183711"/>
                  <a:pt x="89183" y="186548"/>
                </a:cubicBezTo>
                <a:cubicBezTo>
                  <a:pt x="101746" y="193032"/>
                  <a:pt x="109446" y="206406"/>
                  <a:pt x="109446" y="220184"/>
                </a:cubicBezTo>
                <a:cubicBezTo>
                  <a:pt x="109446" y="241258"/>
                  <a:pt x="92425" y="258279"/>
                  <a:pt x="71756" y="258279"/>
                </a:cubicBezTo>
                <a:cubicBezTo>
                  <a:pt x="50683" y="258279"/>
                  <a:pt x="33662" y="241258"/>
                  <a:pt x="33662" y="220184"/>
                </a:cubicBezTo>
                <a:cubicBezTo>
                  <a:pt x="33662" y="199111"/>
                  <a:pt x="50683" y="182495"/>
                  <a:pt x="71756" y="182495"/>
                </a:cubicBezTo>
                <a:close/>
                <a:moveTo>
                  <a:pt x="281654" y="148695"/>
                </a:moveTo>
                <a:cubicBezTo>
                  <a:pt x="227809" y="152321"/>
                  <a:pt x="184813" y="197043"/>
                  <a:pt x="184009" y="252241"/>
                </a:cubicBezTo>
                <a:lnTo>
                  <a:pt x="205306" y="252241"/>
                </a:lnTo>
                <a:cubicBezTo>
                  <a:pt x="209325" y="252241"/>
                  <a:pt x="212137" y="255464"/>
                  <a:pt x="212137" y="259493"/>
                </a:cubicBezTo>
                <a:cubicBezTo>
                  <a:pt x="212137" y="263522"/>
                  <a:pt x="209325" y="266342"/>
                  <a:pt x="205306" y="266342"/>
                </a:cubicBezTo>
                <a:lnTo>
                  <a:pt x="184813" y="266342"/>
                </a:lnTo>
                <a:cubicBezTo>
                  <a:pt x="187626" y="291725"/>
                  <a:pt x="199681" y="314287"/>
                  <a:pt x="216959" y="330806"/>
                </a:cubicBezTo>
                <a:lnTo>
                  <a:pt x="216959" y="307438"/>
                </a:lnTo>
                <a:cubicBezTo>
                  <a:pt x="216959" y="281652"/>
                  <a:pt x="237855" y="261104"/>
                  <a:pt x="263572" y="261104"/>
                </a:cubicBezTo>
                <a:lnTo>
                  <a:pt x="314605" y="261104"/>
                </a:lnTo>
                <a:cubicBezTo>
                  <a:pt x="340322" y="261104"/>
                  <a:pt x="360816" y="281652"/>
                  <a:pt x="360816" y="307438"/>
                </a:cubicBezTo>
                <a:lnTo>
                  <a:pt x="360816" y="330806"/>
                </a:lnTo>
                <a:cubicBezTo>
                  <a:pt x="378496" y="314287"/>
                  <a:pt x="390149" y="291725"/>
                  <a:pt x="393364" y="266342"/>
                </a:cubicBezTo>
                <a:lnTo>
                  <a:pt x="372871" y="266342"/>
                </a:lnTo>
                <a:cubicBezTo>
                  <a:pt x="368450" y="266342"/>
                  <a:pt x="365236" y="263522"/>
                  <a:pt x="365236" y="259493"/>
                </a:cubicBezTo>
                <a:cubicBezTo>
                  <a:pt x="365236" y="255464"/>
                  <a:pt x="368450" y="252241"/>
                  <a:pt x="372871" y="252241"/>
                </a:cubicBezTo>
                <a:lnTo>
                  <a:pt x="393766" y="252241"/>
                </a:lnTo>
                <a:cubicBezTo>
                  <a:pt x="393364" y="213159"/>
                  <a:pt x="371665" y="178107"/>
                  <a:pt x="337107" y="159976"/>
                </a:cubicBezTo>
                <a:cubicBezTo>
                  <a:pt x="324249" y="153530"/>
                  <a:pt x="310586" y="149904"/>
                  <a:pt x="296120" y="148695"/>
                </a:cubicBezTo>
                <a:lnTo>
                  <a:pt x="296120" y="170049"/>
                </a:lnTo>
                <a:cubicBezTo>
                  <a:pt x="296120" y="174078"/>
                  <a:pt x="292906" y="177301"/>
                  <a:pt x="288887" y="177301"/>
                </a:cubicBezTo>
                <a:cubicBezTo>
                  <a:pt x="284869" y="177301"/>
                  <a:pt x="281654" y="174078"/>
                  <a:pt x="281654" y="170049"/>
                </a:cubicBezTo>
                <a:close/>
                <a:moveTo>
                  <a:pt x="288887" y="102764"/>
                </a:moveTo>
                <a:cubicBezTo>
                  <a:pt x="292906" y="102764"/>
                  <a:pt x="296120" y="105584"/>
                  <a:pt x="296120" y="109613"/>
                </a:cubicBezTo>
                <a:lnTo>
                  <a:pt x="296120" y="134190"/>
                </a:lnTo>
                <a:cubicBezTo>
                  <a:pt x="312596" y="135399"/>
                  <a:pt x="329071" y="139831"/>
                  <a:pt x="343939" y="147486"/>
                </a:cubicBezTo>
                <a:cubicBezTo>
                  <a:pt x="382916" y="167631"/>
                  <a:pt x="407428" y="208324"/>
                  <a:pt x="408232" y="252241"/>
                </a:cubicBezTo>
                <a:lnTo>
                  <a:pt x="433547" y="252241"/>
                </a:lnTo>
                <a:cubicBezTo>
                  <a:pt x="437164" y="252241"/>
                  <a:pt x="440780" y="255464"/>
                  <a:pt x="440780" y="259493"/>
                </a:cubicBezTo>
                <a:cubicBezTo>
                  <a:pt x="440780" y="263522"/>
                  <a:pt x="437164" y="266342"/>
                  <a:pt x="433547" y="266342"/>
                </a:cubicBezTo>
                <a:lnTo>
                  <a:pt x="407428" y="266342"/>
                </a:lnTo>
                <a:cubicBezTo>
                  <a:pt x="403812" y="301395"/>
                  <a:pt x="385327" y="331612"/>
                  <a:pt x="358405" y="350952"/>
                </a:cubicBezTo>
                <a:cubicBezTo>
                  <a:pt x="358003" y="351757"/>
                  <a:pt x="357601" y="351757"/>
                  <a:pt x="357199" y="352160"/>
                </a:cubicBezTo>
                <a:cubicBezTo>
                  <a:pt x="339518" y="364650"/>
                  <a:pt x="318623" y="371902"/>
                  <a:pt x="296120" y="373514"/>
                </a:cubicBezTo>
                <a:lnTo>
                  <a:pt x="296120" y="398494"/>
                </a:lnTo>
                <a:cubicBezTo>
                  <a:pt x="296120" y="402523"/>
                  <a:pt x="292906" y="405343"/>
                  <a:pt x="288887" y="405343"/>
                </a:cubicBezTo>
                <a:cubicBezTo>
                  <a:pt x="284869" y="405343"/>
                  <a:pt x="281654" y="402523"/>
                  <a:pt x="281654" y="398494"/>
                </a:cubicBezTo>
                <a:lnTo>
                  <a:pt x="281654" y="373514"/>
                </a:lnTo>
                <a:cubicBezTo>
                  <a:pt x="223389" y="369888"/>
                  <a:pt x="176374" y="324360"/>
                  <a:pt x="170347" y="266342"/>
                </a:cubicBezTo>
                <a:lnTo>
                  <a:pt x="145031" y="266342"/>
                </a:lnTo>
                <a:cubicBezTo>
                  <a:pt x="141415" y="266342"/>
                  <a:pt x="138200" y="263522"/>
                  <a:pt x="138200" y="259493"/>
                </a:cubicBezTo>
                <a:cubicBezTo>
                  <a:pt x="138200" y="255464"/>
                  <a:pt x="141415" y="252241"/>
                  <a:pt x="145031" y="252241"/>
                </a:cubicBezTo>
                <a:lnTo>
                  <a:pt x="169945" y="252241"/>
                </a:lnTo>
                <a:cubicBezTo>
                  <a:pt x="170749" y="189388"/>
                  <a:pt x="219772" y="138219"/>
                  <a:pt x="281654" y="134190"/>
                </a:cubicBezTo>
                <a:lnTo>
                  <a:pt x="281654" y="109613"/>
                </a:lnTo>
                <a:cubicBezTo>
                  <a:pt x="281654" y="105584"/>
                  <a:pt x="284869" y="102764"/>
                  <a:pt x="288887" y="102764"/>
                </a:cubicBezTo>
                <a:close/>
                <a:moveTo>
                  <a:pt x="380847" y="77957"/>
                </a:moveTo>
                <a:lnTo>
                  <a:pt x="431617" y="77957"/>
                </a:lnTo>
                <a:cubicBezTo>
                  <a:pt x="457202" y="77957"/>
                  <a:pt x="477990" y="98817"/>
                  <a:pt x="477990" y="124091"/>
                </a:cubicBezTo>
                <a:lnTo>
                  <a:pt x="477990" y="154981"/>
                </a:lnTo>
                <a:cubicBezTo>
                  <a:pt x="477990" y="158992"/>
                  <a:pt x="474392" y="162603"/>
                  <a:pt x="470795" y="162603"/>
                </a:cubicBezTo>
                <a:cubicBezTo>
                  <a:pt x="467197" y="162603"/>
                  <a:pt x="463599" y="158992"/>
                  <a:pt x="463599" y="154981"/>
                </a:cubicBezTo>
                <a:lnTo>
                  <a:pt x="463599" y="124091"/>
                </a:lnTo>
                <a:cubicBezTo>
                  <a:pt x="463599" y="106841"/>
                  <a:pt x="449207" y="92399"/>
                  <a:pt x="431617" y="92399"/>
                </a:cubicBezTo>
                <a:lnTo>
                  <a:pt x="380847" y="92399"/>
                </a:lnTo>
                <a:cubicBezTo>
                  <a:pt x="363257" y="92399"/>
                  <a:pt x="348865" y="106841"/>
                  <a:pt x="348865" y="124091"/>
                </a:cubicBezTo>
                <a:cubicBezTo>
                  <a:pt x="348865" y="128103"/>
                  <a:pt x="345667" y="131713"/>
                  <a:pt x="341669" y="131713"/>
                </a:cubicBezTo>
                <a:cubicBezTo>
                  <a:pt x="338071" y="131713"/>
                  <a:pt x="334873" y="128103"/>
                  <a:pt x="334873" y="124091"/>
                </a:cubicBezTo>
                <a:cubicBezTo>
                  <a:pt x="334873" y="98817"/>
                  <a:pt x="355261" y="77957"/>
                  <a:pt x="380847" y="77957"/>
                </a:cubicBezTo>
                <a:close/>
                <a:moveTo>
                  <a:pt x="145196" y="77957"/>
                </a:moveTo>
                <a:lnTo>
                  <a:pt x="195966" y="77957"/>
                </a:lnTo>
                <a:cubicBezTo>
                  <a:pt x="221551" y="77957"/>
                  <a:pt x="242339" y="99016"/>
                  <a:pt x="242339" y="124530"/>
                </a:cubicBezTo>
                <a:cubicBezTo>
                  <a:pt x="242339" y="128580"/>
                  <a:pt x="238741" y="132225"/>
                  <a:pt x="234744" y="132225"/>
                </a:cubicBezTo>
                <a:cubicBezTo>
                  <a:pt x="231146" y="132225"/>
                  <a:pt x="227948" y="128580"/>
                  <a:pt x="227948" y="124530"/>
                </a:cubicBezTo>
                <a:cubicBezTo>
                  <a:pt x="227948" y="107116"/>
                  <a:pt x="213956" y="92536"/>
                  <a:pt x="195966" y="92536"/>
                </a:cubicBezTo>
                <a:lnTo>
                  <a:pt x="145196" y="92536"/>
                </a:lnTo>
                <a:cubicBezTo>
                  <a:pt x="127605" y="92536"/>
                  <a:pt x="113214" y="107116"/>
                  <a:pt x="113214" y="124530"/>
                </a:cubicBezTo>
                <a:lnTo>
                  <a:pt x="113214" y="155309"/>
                </a:lnTo>
                <a:cubicBezTo>
                  <a:pt x="113214" y="159359"/>
                  <a:pt x="110016" y="162599"/>
                  <a:pt x="106018" y="162599"/>
                </a:cubicBezTo>
                <a:cubicBezTo>
                  <a:pt x="102020" y="162599"/>
                  <a:pt x="99222" y="159359"/>
                  <a:pt x="99222" y="155309"/>
                </a:cubicBezTo>
                <a:lnTo>
                  <a:pt x="99222" y="124530"/>
                </a:lnTo>
                <a:cubicBezTo>
                  <a:pt x="99222" y="99016"/>
                  <a:pt x="119610" y="77957"/>
                  <a:pt x="145196" y="77957"/>
                </a:cubicBezTo>
                <a:close/>
                <a:moveTo>
                  <a:pt x="406631" y="14512"/>
                </a:moveTo>
                <a:cubicBezTo>
                  <a:pt x="393257" y="14512"/>
                  <a:pt x="383126" y="24993"/>
                  <a:pt x="383126" y="37893"/>
                </a:cubicBezTo>
                <a:cubicBezTo>
                  <a:pt x="383126" y="50793"/>
                  <a:pt x="393257" y="61274"/>
                  <a:pt x="406631" y="61274"/>
                </a:cubicBezTo>
                <a:cubicBezTo>
                  <a:pt x="419599" y="61274"/>
                  <a:pt x="430136" y="50793"/>
                  <a:pt x="430136" y="37893"/>
                </a:cubicBezTo>
                <a:cubicBezTo>
                  <a:pt x="430136" y="29024"/>
                  <a:pt x="425273" y="21365"/>
                  <a:pt x="417167" y="17334"/>
                </a:cubicBezTo>
                <a:cubicBezTo>
                  <a:pt x="413925" y="15318"/>
                  <a:pt x="410278" y="14512"/>
                  <a:pt x="406631" y="14512"/>
                </a:cubicBezTo>
                <a:close/>
                <a:moveTo>
                  <a:pt x="170979" y="14512"/>
                </a:moveTo>
                <a:cubicBezTo>
                  <a:pt x="157605" y="14512"/>
                  <a:pt x="147474" y="24993"/>
                  <a:pt x="147474" y="37893"/>
                </a:cubicBezTo>
                <a:cubicBezTo>
                  <a:pt x="147474" y="50793"/>
                  <a:pt x="157605" y="61274"/>
                  <a:pt x="170979" y="61274"/>
                </a:cubicBezTo>
                <a:cubicBezTo>
                  <a:pt x="183542" y="61274"/>
                  <a:pt x="194484" y="50793"/>
                  <a:pt x="194484" y="37893"/>
                </a:cubicBezTo>
                <a:cubicBezTo>
                  <a:pt x="194484" y="29024"/>
                  <a:pt x="189621" y="21365"/>
                  <a:pt x="181515" y="17334"/>
                </a:cubicBezTo>
                <a:cubicBezTo>
                  <a:pt x="178273" y="15318"/>
                  <a:pt x="174626" y="14512"/>
                  <a:pt x="170979" y="14512"/>
                </a:cubicBezTo>
                <a:close/>
                <a:moveTo>
                  <a:pt x="406631" y="0"/>
                </a:moveTo>
                <a:cubicBezTo>
                  <a:pt x="412710" y="0"/>
                  <a:pt x="418383" y="1612"/>
                  <a:pt x="424057" y="4434"/>
                </a:cubicBezTo>
                <a:cubicBezTo>
                  <a:pt x="436620" y="10884"/>
                  <a:pt x="444320" y="23784"/>
                  <a:pt x="444320" y="37893"/>
                </a:cubicBezTo>
                <a:cubicBezTo>
                  <a:pt x="444320" y="58452"/>
                  <a:pt x="427299" y="75786"/>
                  <a:pt x="406631" y="75786"/>
                </a:cubicBezTo>
                <a:cubicBezTo>
                  <a:pt x="385962" y="75786"/>
                  <a:pt x="368536" y="58452"/>
                  <a:pt x="368536" y="37893"/>
                </a:cubicBezTo>
                <a:cubicBezTo>
                  <a:pt x="368536" y="17334"/>
                  <a:pt x="385962" y="0"/>
                  <a:pt x="406631" y="0"/>
                </a:cubicBezTo>
                <a:close/>
                <a:moveTo>
                  <a:pt x="170979" y="0"/>
                </a:moveTo>
                <a:cubicBezTo>
                  <a:pt x="177058" y="0"/>
                  <a:pt x="182731" y="1612"/>
                  <a:pt x="188405" y="4434"/>
                </a:cubicBezTo>
                <a:cubicBezTo>
                  <a:pt x="200968" y="10884"/>
                  <a:pt x="208668" y="23784"/>
                  <a:pt x="208668" y="37893"/>
                </a:cubicBezTo>
                <a:cubicBezTo>
                  <a:pt x="208668" y="58452"/>
                  <a:pt x="191647" y="75786"/>
                  <a:pt x="170979" y="75786"/>
                </a:cubicBezTo>
                <a:cubicBezTo>
                  <a:pt x="149905" y="75786"/>
                  <a:pt x="132884" y="58452"/>
                  <a:pt x="132884" y="37893"/>
                </a:cubicBezTo>
                <a:cubicBezTo>
                  <a:pt x="132884" y="17334"/>
                  <a:pt x="149905" y="0"/>
                  <a:pt x="170979"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725">
              <a:solidFill>
                <a:schemeClr val="dk1"/>
              </a:solidFill>
              <a:latin typeface="Montserrat Light"/>
              <a:ea typeface="Montserrat Light"/>
              <a:cs typeface="Montserrat Light"/>
              <a:sym typeface="Montserrat 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1" name="Shape 1901"/>
        <p:cNvGrpSpPr/>
        <p:nvPr/>
      </p:nvGrpSpPr>
      <p:grpSpPr>
        <a:xfrm>
          <a:off x="0" y="0"/>
          <a:ext cx="0" cy="0"/>
          <a:chOff x="0" y="0"/>
          <a:chExt cx="0" cy="0"/>
        </a:xfrm>
      </p:grpSpPr>
      <p:sp>
        <p:nvSpPr>
          <p:cNvPr id="1902" name="Google Shape;1902;p90"/>
          <p:cNvSpPr/>
          <p:nvPr/>
        </p:nvSpPr>
        <p:spPr>
          <a:xfrm rot="10800000">
            <a:off x="20906914" y="10983882"/>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rgbClr val="2330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nvGrpSpPr>
          <p:cNvPr id="1903" name="Google Shape;1903;p90"/>
          <p:cNvGrpSpPr/>
          <p:nvPr/>
        </p:nvGrpSpPr>
        <p:grpSpPr>
          <a:xfrm>
            <a:off x="19746717" y="10961214"/>
            <a:ext cx="4110770" cy="3406279"/>
            <a:chOff x="11832502" y="9210519"/>
            <a:chExt cx="1328283" cy="1100646"/>
          </a:xfrm>
        </p:grpSpPr>
        <p:sp>
          <p:nvSpPr>
            <p:cNvPr id="1904" name="Google Shape;1904;p90"/>
            <p:cNvSpPr/>
            <p:nvPr/>
          </p:nvSpPr>
          <p:spPr>
            <a:xfrm>
              <a:off x="11832502" y="9210519"/>
              <a:ext cx="1328283" cy="1100646"/>
            </a:xfrm>
            <a:custGeom>
              <a:rect b="b" l="l" r="r" t="t"/>
              <a:pathLst>
                <a:path extrusionOk="0" h="1100646" w="1328283">
                  <a:moveTo>
                    <a:pt x="1307359" y="0"/>
                  </a:moveTo>
                  <a:cubicBezTo>
                    <a:pt x="1339394" y="283916"/>
                    <a:pt x="1372914" y="701020"/>
                    <a:pt x="1093904" y="885185"/>
                  </a:cubicBezTo>
                  <a:cubicBezTo>
                    <a:pt x="1010030" y="940546"/>
                    <a:pt x="839812" y="929177"/>
                    <a:pt x="795648" y="824072"/>
                  </a:cubicBezTo>
                  <a:cubicBezTo>
                    <a:pt x="763124" y="746647"/>
                    <a:pt x="767569" y="627653"/>
                    <a:pt x="807747" y="554853"/>
                  </a:cubicBezTo>
                  <a:cubicBezTo>
                    <a:pt x="823267" y="526731"/>
                    <a:pt x="846126" y="499963"/>
                    <a:pt x="877292" y="492156"/>
                  </a:cubicBezTo>
                  <a:cubicBezTo>
                    <a:pt x="934275" y="477882"/>
                    <a:pt x="957031" y="531499"/>
                    <a:pt x="950439" y="577707"/>
                  </a:cubicBezTo>
                  <a:cubicBezTo>
                    <a:pt x="939258" y="656091"/>
                    <a:pt x="908274" y="754660"/>
                    <a:pt x="862915" y="820730"/>
                  </a:cubicBezTo>
                  <a:cubicBezTo>
                    <a:pt x="762708" y="966694"/>
                    <a:pt x="592666" y="1066617"/>
                    <a:pt x="414252" y="1070693"/>
                  </a:cubicBezTo>
                  <a:cubicBezTo>
                    <a:pt x="345742" y="1072258"/>
                    <a:pt x="277447" y="1061132"/>
                    <a:pt x="210981" y="1044458"/>
                  </a:cubicBezTo>
                  <a:cubicBezTo>
                    <a:pt x="137737" y="1026083"/>
                    <a:pt x="69720" y="995545"/>
                    <a:pt x="0" y="967670"/>
                  </a:cubicBezTo>
                  <a:cubicBezTo>
                    <a:pt x="0" y="967670"/>
                    <a:pt x="0" y="1043657"/>
                    <a:pt x="28508" y="1100647"/>
                  </a:cubicBezTo>
                </a:path>
              </a:pathLst>
            </a:custGeom>
            <a:noFill/>
            <a:ln cap="rnd" cmpd="sng" w="5080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905" name="Google Shape;1905;p90"/>
            <p:cNvSpPr/>
            <p:nvPr/>
          </p:nvSpPr>
          <p:spPr>
            <a:xfrm>
              <a:off x="11832502" y="10149694"/>
              <a:ext cx="142541" cy="28494"/>
            </a:xfrm>
            <a:custGeom>
              <a:rect b="b" l="l" r="r" t="t"/>
              <a:pathLst>
                <a:path extrusionOk="0" h="28494" w="142541">
                  <a:moveTo>
                    <a:pt x="142542" y="0"/>
                  </a:moveTo>
                  <a:cubicBezTo>
                    <a:pt x="142542" y="0"/>
                    <a:pt x="57728" y="1469"/>
                    <a:pt x="0" y="28495"/>
                  </a:cubicBezTo>
                </a:path>
              </a:pathLst>
            </a:custGeom>
            <a:noFill/>
            <a:ln cap="rnd" cmpd="sng" w="5080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sp>
        <p:nvSpPr>
          <p:cNvPr id="1906" name="Google Shape;1906;p90"/>
          <p:cNvSpPr/>
          <p:nvPr/>
        </p:nvSpPr>
        <p:spPr>
          <a:xfrm rot="9900652">
            <a:off x="-3833409" y="12180867"/>
            <a:ext cx="7678164" cy="5200288"/>
          </a:xfrm>
          <a:custGeom>
            <a:rect b="b" l="l" r="r" t="t"/>
            <a:pathLst>
              <a:path extrusionOk="0" h="2502290" w="3694602">
                <a:moveTo>
                  <a:pt x="9" y="838041"/>
                </a:moveTo>
                <a:cubicBezTo>
                  <a:pt x="9" y="838041"/>
                  <a:pt x="-23229" y="3142662"/>
                  <a:pt x="2231329" y="2327899"/>
                </a:cubicBezTo>
                <a:cubicBezTo>
                  <a:pt x="4485887" y="1513136"/>
                  <a:pt x="3463204" y="0"/>
                  <a:pt x="3463204" y="0"/>
                </a:cubicBezTo>
                <a:lnTo>
                  <a:pt x="3044829" y="116400"/>
                </a:lnTo>
                <a:cubicBezTo>
                  <a:pt x="3044829" y="116400"/>
                  <a:pt x="3439956" y="1047554"/>
                  <a:pt x="3021591" y="1070832"/>
                </a:cubicBezTo>
                <a:cubicBezTo>
                  <a:pt x="2603217" y="1094110"/>
                  <a:pt x="2347549" y="280964"/>
                  <a:pt x="2347549" y="280964"/>
                </a:cubicBezTo>
                <a:lnTo>
                  <a:pt x="1847299" y="395747"/>
                </a:lnTo>
                <a:cubicBezTo>
                  <a:pt x="1847299" y="395747"/>
                  <a:pt x="2231329" y="1606248"/>
                  <a:pt x="1743230" y="1582970"/>
                </a:cubicBezTo>
                <a:cubicBezTo>
                  <a:pt x="1255132" y="1559692"/>
                  <a:pt x="1162160" y="535416"/>
                  <a:pt x="1162160" y="535416"/>
                </a:cubicBezTo>
                <a:lnTo>
                  <a:pt x="836758" y="605251"/>
                </a:lnTo>
                <a:cubicBezTo>
                  <a:pt x="836758" y="605251"/>
                  <a:pt x="1324856" y="1908874"/>
                  <a:pt x="906482" y="1862317"/>
                </a:cubicBezTo>
                <a:cubicBezTo>
                  <a:pt x="488108" y="1815761"/>
                  <a:pt x="441622" y="698373"/>
                  <a:pt x="441622" y="698373"/>
                </a:cubicBezTo>
                <a:lnTo>
                  <a:pt x="9" y="838041"/>
                </a:lnTo>
                <a:close/>
              </a:path>
            </a:pathLst>
          </a:custGeom>
          <a:solidFill>
            <a:srgbClr val="2330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907" name="Google Shape;1907;p90"/>
          <p:cNvSpPr/>
          <p:nvPr/>
        </p:nvSpPr>
        <p:spPr>
          <a:xfrm rot="-8100000">
            <a:off x="19371431" y="-6464135"/>
            <a:ext cx="6772668" cy="8147029"/>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908" name="Google Shape;1908;p90"/>
          <p:cNvSpPr/>
          <p:nvPr/>
        </p:nvSpPr>
        <p:spPr>
          <a:xfrm rot="5400000">
            <a:off x="-3220394" y="-2493317"/>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4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909" name="Google Shape;1909;p90"/>
          <p:cNvSpPr/>
          <p:nvPr/>
        </p:nvSpPr>
        <p:spPr>
          <a:xfrm>
            <a:off x="-355573" y="-1305253"/>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910" name="Google Shape;1910;p90"/>
          <p:cNvSpPr/>
          <p:nvPr/>
        </p:nvSpPr>
        <p:spPr>
          <a:xfrm>
            <a:off x="4076700" y="2657957"/>
            <a:ext cx="16406493" cy="946085"/>
          </a:xfrm>
          <a:custGeom>
            <a:rect b="b" l="l" r="r" t="t"/>
            <a:pathLst>
              <a:path extrusionOk="0" h="946085" w="16406493">
                <a:moveTo>
                  <a:pt x="16405860" y="924027"/>
                </a:moveTo>
                <a:cubicBezTo>
                  <a:pt x="16412956" y="930485"/>
                  <a:pt x="16377289" y="-1307"/>
                  <a:pt x="15394718" y="2"/>
                </a:cubicBezTo>
                <a:lnTo>
                  <a:pt x="1211451" y="1980"/>
                </a:lnTo>
                <a:cubicBezTo>
                  <a:pt x="750091" y="-2800"/>
                  <a:pt x="34083" y="107431"/>
                  <a:pt x="0" y="946085"/>
                </a:cubicBezTo>
              </a:path>
            </a:pathLst>
          </a:custGeom>
          <a:noFill/>
          <a:ln cap="rnd" cmpd="sng" w="50800">
            <a:solidFill>
              <a:schemeClr val="accent6">
                <a:alpha val="49800"/>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Montserrat Light"/>
              <a:ea typeface="Montserrat Light"/>
              <a:cs typeface="Montserrat Light"/>
              <a:sym typeface="Montserrat Light"/>
            </a:endParaRPr>
          </a:p>
        </p:txBody>
      </p:sp>
      <p:sp>
        <p:nvSpPr>
          <p:cNvPr id="1911" name="Google Shape;1911;p90"/>
          <p:cNvSpPr/>
          <p:nvPr/>
        </p:nvSpPr>
        <p:spPr>
          <a:xfrm rot="10800000">
            <a:off x="3985579" y="12005597"/>
            <a:ext cx="16406493" cy="946085"/>
          </a:xfrm>
          <a:custGeom>
            <a:rect b="b" l="l" r="r" t="t"/>
            <a:pathLst>
              <a:path extrusionOk="0" h="946085" w="16406493">
                <a:moveTo>
                  <a:pt x="16405860" y="924027"/>
                </a:moveTo>
                <a:cubicBezTo>
                  <a:pt x="16412956" y="930485"/>
                  <a:pt x="16377289" y="-1307"/>
                  <a:pt x="15394718" y="2"/>
                </a:cubicBezTo>
                <a:lnTo>
                  <a:pt x="1211451" y="1980"/>
                </a:lnTo>
                <a:cubicBezTo>
                  <a:pt x="750091" y="-2800"/>
                  <a:pt x="34083" y="107431"/>
                  <a:pt x="0" y="946085"/>
                </a:cubicBezTo>
              </a:path>
            </a:pathLst>
          </a:custGeom>
          <a:noFill/>
          <a:ln cap="rnd" cmpd="sng" w="50800">
            <a:solidFill>
              <a:schemeClr val="accent6">
                <a:alpha val="49800"/>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Montserrat Light"/>
              <a:ea typeface="Montserrat Light"/>
              <a:cs typeface="Montserrat Light"/>
              <a:sym typeface="Montserrat Light"/>
            </a:endParaRPr>
          </a:p>
        </p:txBody>
      </p:sp>
      <p:sp>
        <p:nvSpPr>
          <p:cNvPr id="1912" name="Google Shape;1912;p90"/>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Next Steps</a:t>
            </a:r>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6" name="Shape 1916"/>
        <p:cNvGrpSpPr/>
        <p:nvPr/>
      </p:nvGrpSpPr>
      <p:grpSpPr>
        <a:xfrm>
          <a:off x="0" y="0"/>
          <a:ext cx="0" cy="0"/>
          <a:chOff x="0" y="0"/>
          <a:chExt cx="0" cy="0"/>
        </a:xfrm>
      </p:grpSpPr>
      <p:sp>
        <p:nvSpPr>
          <p:cNvPr id="1917" name="Google Shape;1917;p91"/>
          <p:cNvSpPr/>
          <p:nvPr/>
        </p:nvSpPr>
        <p:spPr>
          <a:xfrm rot="10800000">
            <a:off x="20906914" y="10983882"/>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rgbClr val="2330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nvGrpSpPr>
          <p:cNvPr id="1918" name="Google Shape;1918;p91"/>
          <p:cNvGrpSpPr/>
          <p:nvPr/>
        </p:nvGrpSpPr>
        <p:grpSpPr>
          <a:xfrm>
            <a:off x="19746717" y="10961214"/>
            <a:ext cx="4110770" cy="3406279"/>
            <a:chOff x="11832502" y="9210519"/>
            <a:chExt cx="1328283" cy="1100646"/>
          </a:xfrm>
        </p:grpSpPr>
        <p:sp>
          <p:nvSpPr>
            <p:cNvPr id="1919" name="Google Shape;1919;p91"/>
            <p:cNvSpPr/>
            <p:nvPr/>
          </p:nvSpPr>
          <p:spPr>
            <a:xfrm>
              <a:off x="11832502" y="9210519"/>
              <a:ext cx="1328283" cy="1100646"/>
            </a:xfrm>
            <a:custGeom>
              <a:rect b="b" l="l" r="r" t="t"/>
              <a:pathLst>
                <a:path extrusionOk="0" h="1100646" w="1328283">
                  <a:moveTo>
                    <a:pt x="1307359" y="0"/>
                  </a:moveTo>
                  <a:cubicBezTo>
                    <a:pt x="1339394" y="283916"/>
                    <a:pt x="1372914" y="701020"/>
                    <a:pt x="1093904" y="885185"/>
                  </a:cubicBezTo>
                  <a:cubicBezTo>
                    <a:pt x="1010030" y="940546"/>
                    <a:pt x="839812" y="929177"/>
                    <a:pt x="795648" y="824072"/>
                  </a:cubicBezTo>
                  <a:cubicBezTo>
                    <a:pt x="763124" y="746647"/>
                    <a:pt x="767569" y="627653"/>
                    <a:pt x="807747" y="554853"/>
                  </a:cubicBezTo>
                  <a:cubicBezTo>
                    <a:pt x="823267" y="526731"/>
                    <a:pt x="846126" y="499963"/>
                    <a:pt x="877292" y="492156"/>
                  </a:cubicBezTo>
                  <a:cubicBezTo>
                    <a:pt x="934275" y="477882"/>
                    <a:pt x="957031" y="531499"/>
                    <a:pt x="950439" y="577707"/>
                  </a:cubicBezTo>
                  <a:cubicBezTo>
                    <a:pt x="939258" y="656091"/>
                    <a:pt x="908274" y="754660"/>
                    <a:pt x="862915" y="820730"/>
                  </a:cubicBezTo>
                  <a:cubicBezTo>
                    <a:pt x="762708" y="966694"/>
                    <a:pt x="592666" y="1066617"/>
                    <a:pt x="414252" y="1070693"/>
                  </a:cubicBezTo>
                  <a:cubicBezTo>
                    <a:pt x="345742" y="1072258"/>
                    <a:pt x="277447" y="1061132"/>
                    <a:pt x="210981" y="1044458"/>
                  </a:cubicBezTo>
                  <a:cubicBezTo>
                    <a:pt x="137737" y="1026083"/>
                    <a:pt x="69720" y="995545"/>
                    <a:pt x="0" y="967670"/>
                  </a:cubicBezTo>
                  <a:cubicBezTo>
                    <a:pt x="0" y="967670"/>
                    <a:pt x="0" y="1043657"/>
                    <a:pt x="28508" y="1100647"/>
                  </a:cubicBezTo>
                </a:path>
              </a:pathLst>
            </a:custGeom>
            <a:noFill/>
            <a:ln cap="rnd" cmpd="sng" w="5080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920" name="Google Shape;1920;p91"/>
            <p:cNvSpPr/>
            <p:nvPr/>
          </p:nvSpPr>
          <p:spPr>
            <a:xfrm>
              <a:off x="11832502" y="10149694"/>
              <a:ext cx="142541" cy="28494"/>
            </a:xfrm>
            <a:custGeom>
              <a:rect b="b" l="l" r="r" t="t"/>
              <a:pathLst>
                <a:path extrusionOk="0" h="28494" w="142541">
                  <a:moveTo>
                    <a:pt x="142542" y="0"/>
                  </a:moveTo>
                  <a:cubicBezTo>
                    <a:pt x="142542" y="0"/>
                    <a:pt x="57728" y="1469"/>
                    <a:pt x="0" y="28495"/>
                  </a:cubicBezTo>
                </a:path>
              </a:pathLst>
            </a:custGeom>
            <a:noFill/>
            <a:ln cap="rnd" cmpd="sng" w="5080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sp>
        <p:nvSpPr>
          <p:cNvPr id="1921" name="Google Shape;1921;p91"/>
          <p:cNvSpPr/>
          <p:nvPr/>
        </p:nvSpPr>
        <p:spPr>
          <a:xfrm rot="9900652">
            <a:off x="-3833409" y="12180867"/>
            <a:ext cx="7678164" cy="5200288"/>
          </a:xfrm>
          <a:custGeom>
            <a:rect b="b" l="l" r="r" t="t"/>
            <a:pathLst>
              <a:path extrusionOk="0" h="2502290" w="3694602">
                <a:moveTo>
                  <a:pt x="9" y="838041"/>
                </a:moveTo>
                <a:cubicBezTo>
                  <a:pt x="9" y="838041"/>
                  <a:pt x="-23229" y="3142662"/>
                  <a:pt x="2231329" y="2327899"/>
                </a:cubicBezTo>
                <a:cubicBezTo>
                  <a:pt x="4485887" y="1513136"/>
                  <a:pt x="3463204" y="0"/>
                  <a:pt x="3463204" y="0"/>
                </a:cubicBezTo>
                <a:lnTo>
                  <a:pt x="3044829" y="116400"/>
                </a:lnTo>
                <a:cubicBezTo>
                  <a:pt x="3044829" y="116400"/>
                  <a:pt x="3439956" y="1047554"/>
                  <a:pt x="3021591" y="1070832"/>
                </a:cubicBezTo>
                <a:cubicBezTo>
                  <a:pt x="2603217" y="1094110"/>
                  <a:pt x="2347549" y="280964"/>
                  <a:pt x="2347549" y="280964"/>
                </a:cubicBezTo>
                <a:lnTo>
                  <a:pt x="1847299" y="395747"/>
                </a:lnTo>
                <a:cubicBezTo>
                  <a:pt x="1847299" y="395747"/>
                  <a:pt x="2231329" y="1606248"/>
                  <a:pt x="1743230" y="1582970"/>
                </a:cubicBezTo>
                <a:cubicBezTo>
                  <a:pt x="1255132" y="1559692"/>
                  <a:pt x="1162160" y="535416"/>
                  <a:pt x="1162160" y="535416"/>
                </a:cubicBezTo>
                <a:lnTo>
                  <a:pt x="836758" y="605251"/>
                </a:lnTo>
                <a:cubicBezTo>
                  <a:pt x="836758" y="605251"/>
                  <a:pt x="1324856" y="1908874"/>
                  <a:pt x="906482" y="1862317"/>
                </a:cubicBezTo>
                <a:cubicBezTo>
                  <a:pt x="488108" y="1815761"/>
                  <a:pt x="441622" y="698373"/>
                  <a:pt x="441622" y="698373"/>
                </a:cubicBezTo>
                <a:lnTo>
                  <a:pt x="9" y="838041"/>
                </a:lnTo>
                <a:close/>
              </a:path>
            </a:pathLst>
          </a:custGeom>
          <a:solidFill>
            <a:srgbClr val="2330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922" name="Google Shape;1922;p91"/>
          <p:cNvSpPr/>
          <p:nvPr/>
        </p:nvSpPr>
        <p:spPr>
          <a:xfrm rot="-8100000">
            <a:off x="19371431" y="-6464135"/>
            <a:ext cx="6772668" cy="8147029"/>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923" name="Google Shape;1923;p91"/>
          <p:cNvSpPr/>
          <p:nvPr/>
        </p:nvSpPr>
        <p:spPr>
          <a:xfrm rot="5400000">
            <a:off x="-3220394" y="-2493317"/>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4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924" name="Google Shape;1924;p91"/>
          <p:cNvSpPr/>
          <p:nvPr/>
        </p:nvSpPr>
        <p:spPr>
          <a:xfrm>
            <a:off x="-355573" y="-1305253"/>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925" name="Google Shape;1925;p91"/>
          <p:cNvSpPr/>
          <p:nvPr/>
        </p:nvSpPr>
        <p:spPr>
          <a:xfrm>
            <a:off x="4076700" y="2657957"/>
            <a:ext cx="16406493" cy="946085"/>
          </a:xfrm>
          <a:custGeom>
            <a:rect b="b" l="l" r="r" t="t"/>
            <a:pathLst>
              <a:path extrusionOk="0" h="946085" w="16406493">
                <a:moveTo>
                  <a:pt x="16405860" y="924027"/>
                </a:moveTo>
                <a:cubicBezTo>
                  <a:pt x="16412956" y="930485"/>
                  <a:pt x="16377289" y="-1307"/>
                  <a:pt x="15394718" y="2"/>
                </a:cubicBezTo>
                <a:lnTo>
                  <a:pt x="1211451" y="1980"/>
                </a:lnTo>
                <a:cubicBezTo>
                  <a:pt x="750091" y="-2800"/>
                  <a:pt x="34083" y="107431"/>
                  <a:pt x="0" y="946085"/>
                </a:cubicBezTo>
              </a:path>
            </a:pathLst>
          </a:custGeom>
          <a:noFill/>
          <a:ln cap="rnd" cmpd="sng" w="50800">
            <a:solidFill>
              <a:schemeClr val="accent6">
                <a:alpha val="49800"/>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Montserrat Light"/>
              <a:ea typeface="Montserrat Light"/>
              <a:cs typeface="Montserrat Light"/>
              <a:sym typeface="Montserrat Light"/>
            </a:endParaRPr>
          </a:p>
        </p:txBody>
      </p:sp>
      <p:sp>
        <p:nvSpPr>
          <p:cNvPr id="1926" name="Google Shape;1926;p91"/>
          <p:cNvSpPr/>
          <p:nvPr/>
        </p:nvSpPr>
        <p:spPr>
          <a:xfrm rot="10800000">
            <a:off x="3985579" y="12005597"/>
            <a:ext cx="16406493" cy="946085"/>
          </a:xfrm>
          <a:custGeom>
            <a:rect b="b" l="l" r="r" t="t"/>
            <a:pathLst>
              <a:path extrusionOk="0" h="946085" w="16406493">
                <a:moveTo>
                  <a:pt x="16405860" y="924027"/>
                </a:moveTo>
                <a:cubicBezTo>
                  <a:pt x="16412956" y="930485"/>
                  <a:pt x="16377289" y="-1307"/>
                  <a:pt x="15394718" y="2"/>
                </a:cubicBezTo>
                <a:lnTo>
                  <a:pt x="1211451" y="1980"/>
                </a:lnTo>
                <a:cubicBezTo>
                  <a:pt x="750091" y="-2800"/>
                  <a:pt x="34083" y="107431"/>
                  <a:pt x="0" y="946085"/>
                </a:cubicBezTo>
              </a:path>
            </a:pathLst>
          </a:custGeom>
          <a:noFill/>
          <a:ln cap="rnd" cmpd="sng" w="50800">
            <a:solidFill>
              <a:schemeClr val="accent6">
                <a:alpha val="49800"/>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Montserrat Light"/>
              <a:ea typeface="Montserrat Light"/>
              <a:cs typeface="Montserrat Light"/>
              <a:sym typeface="Montserrat Light"/>
            </a:endParaRPr>
          </a:p>
        </p:txBody>
      </p:sp>
      <p:sp>
        <p:nvSpPr>
          <p:cNvPr id="1927" name="Google Shape;1927;p91"/>
          <p:cNvSpPr/>
          <p:nvPr/>
        </p:nvSpPr>
        <p:spPr>
          <a:xfrm rot="5400000">
            <a:off x="2266748" y="5421502"/>
            <a:ext cx="8048383" cy="4717612"/>
          </a:xfrm>
          <a:custGeom>
            <a:rect b="b" l="l" r="r" t="t"/>
            <a:pathLst>
              <a:path extrusionOk="0" h="1444904" w="1444952">
                <a:moveTo>
                  <a:pt x="722477" y="0"/>
                </a:moveTo>
                <a:lnTo>
                  <a:pt x="0" y="1444904"/>
                </a:lnTo>
                <a:lnTo>
                  <a:pt x="1444952" y="1444904"/>
                </a:lnTo>
                <a:lnTo>
                  <a:pt x="722477" y="0"/>
                </a:lnTo>
                <a:close/>
              </a:path>
            </a:pathLst>
          </a:custGeom>
          <a:solidFill>
            <a:schemeClr val="accent6">
              <a:alpha val="149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928" name="Google Shape;1928;p91"/>
          <p:cNvSpPr txBox="1"/>
          <p:nvPr/>
        </p:nvSpPr>
        <p:spPr>
          <a:xfrm>
            <a:off x="2818625" y="7761900"/>
            <a:ext cx="5934600" cy="32076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4400">
                <a:solidFill>
                  <a:schemeClr val="dk1"/>
                </a:solidFill>
                <a:latin typeface="Montserrat Light"/>
                <a:ea typeface="Montserrat Light"/>
                <a:cs typeface="Montserrat Light"/>
                <a:sym typeface="Montserrat Light"/>
              </a:rPr>
              <a:t>Work on combing what worked to achieve high-level user goals</a:t>
            </a:r>
            <a:endParaRPr sz="2600"/>
          </a:p>
        </p:txBody>
      </p:sp>
      <p:sp>
        <p:nvSpPr>
          <p:cNvPr id="1929" name="Google Shape;1929;p91"/>
          <p:cNvSpPr txBox="1"/>
          <p:nvPr/>
        </p:nvSpPr>
        <p:spPr>
          <a:xfrm>
            <a:off x="2919750" y="5822400"/>
            <a:ext cx="5730000" cy="19395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6000">
                <a:solidFill>
                  <a:schemeClr val="accent3"/>
                </a:solidFill>
                <a:latin typeface="Playfair Display"/>
                <a:ea typeface="Playfair Display"/>
                <a:cs typeface="Playfair Display"/>
                <a:sym typeface="Playfair Display"/>
              </a:rPr>
              <a:t>Brainstorm Tasks</a:t>
            </a:r>
            <a:endParaRPr sz="2600"/>
          </a:p>
        </p:txBody>
      </p:sp>
      <p:sp>
        <p:nvSpPr>
          <p:cNvPr id="1930" name="Google Shape;1930;p91"/>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Next Steps</a:t>
            </a:r>
            <a:endParaRPr/>
          </a:p>
        </p:txBody>
      </p:sp>
      <p:sp>
        <p:nvSpPr>
          <p:cNvPr id="1931" name="Google Shape;1931;p91"/>
          <p:cNvSpPr txBox="1"/>
          <p:nvPr/>
        </p:nvSpPr>
        <p:spPr>
          <a:xfrm>
            <a:off x="1453175" y="6099452"/>
            <a:ext cx="1811700" cy="1385400"/>
          </a:xfrm>
          <a:prstGeom prst="rect">
            <a:avLst/>
          </a:prstGeom>
          <a:noFill/>
          <a:ln>
            <a:noFill/>
          </a:ln>
        </p:spPr>
        <p:txBody>
          <a:bodyPr anchorCtr="0" anchor="ctr" bIns="45700" lIns="91425" spcFirstLastPara="1" rIns="91425" wrap="square" tIns="45700">
            <a:spAutoFit/>
          </a:bodyPr>
          <a:lstStyle/>
          <a:p>
            <a:pPr indent="0" lvl="0" marL="0" marR="0" rtl="0" algn="r">
              <a:spcBef>
                <a:spcPts val="0"/>
              </a:spcBef>
              <a:spcAft>
                <a:spcPts val="0"/>
              </a:spcAft>
              <a:buNone/>
            </a:pPr>
            <a:r>
              <a:rPr lang="en-US" sz="8400">
                <a:solidFill>
                  <a:schemeClr val="accent3"/>
                </a:solidFill>
                <a:latin typeface="Playfair Display ExtraBold"/>
                <a:ea typeface="Playfair Display ExtraBold"/>
                <a:cs typeface="Playfair Display ExtraBold"/>
                <a:sym typeface="Playfair Display ExtraBold"/>
              </a:rPr>
              <a:t>01</a:t>
            </a:r>
            <a:endParaRPr sz="1800"/>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5" name="Shape 1935"/>
        <p:cNvGrpSpPr/>
        <p:nvPr/>
      </p:nvGrpSpPr>
      <p:grpSpPr>
        <a:xfrm>
          <a:off x="0" y="0"/>
          <a:ext cx="0" cy="0"/>
          <a:chOff x="0" y="0"/>
          <a:chExt cx="0" cy="0"/>
        </a:xfrm>
      </p:grpSpPr>
      <p:sp>
        <p:nvSpPr>
          <p:cNvPr id="1936" name="Google Shape;1936;p92"/>
          <p:cNvSpPr/>
          <p:nvPr/>
        </p:nvSpPr>
        <p:spPr>
          <a:xfrm rot="10800000">
            <a:off x="20906914" y="10983882"/>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rgbClr val="2330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nvGrpSpPr>
          <p:cNvPr id="1937" name="Google Shape;1937;p92"/>
          <p:cNvGrpSpPr/>
          <p:nvPr/>
        </p:nvGrpSpPr>
        <p:grpSpPr>
          <a:xfrm>
            <a:off x="19746717" y="10961214"/>
            <a:ext cx="4110770" cy="3406279"/>
            <a:chOff x="11832502" y="9210519"/>
            <a:chExt cx="1328283" cy="1100646"/>
          </a:xfrm>
        </p:grpSpPr>
        <p:sp>
          <p:nvSpPr>
            <p:cNvPr id="1938" name="Google Shape;1938;p92"/>
            <p:cNvSpPr/>
            <p:nvPr/>
          </p:nvSpPr>
          <p:spPr>
            <a:xfrm>
              <a:off x="11832502" y="9210519"/>
              <a:ext cx="1328283" cy="1100646"/>
            </a:xfrm>
            <a:custGeom>
              <a:rect b="b" l="l" r="r" t="t"/>
              <a:pathLst>
                <a:path extrusionOk="0" h="1100646" w="1328283">
                  <a:moveTo>
                    <a:pt x="1307359" y="0"/>
                  </a:moveTo>
                  <a:cubicBezTo>
                    <a:pt x="1339394" y="283916"/>
                    <a:pt x="1372914" y="701020"/>
                    <a:pt x="1093904" y="885185"/>
                  </a:cubicBezTo>
                  <a:cubicBezTo>
                    <a:pt x="1010030" y="940546"/>
                    <a:pt x="839812" y="929177"/>
                    <a:pt x="795648" y="824072"/>
                  </a:cubicBezTo>
                  <a:cubicBezTo>
                    <a:pt x="763124" y="746647"/>
                    <a:pt x="767569" y="627653"/>
                    <a:pt x="807747" y="554853"/>
                  </a:cubicBezTo>
                  <a:cubicBezTo>
                    <a:pt x="823267" y="526731"/>
                    <a:pt x="846126" y="499963"/>
                    <a:pt x="877292" y="492156"/>
                  </a:cubicBezTo>
                  <a:cubicBezTo>
                    <a:pt x="934275" y="477882"/>
                    <a:pt x="957031" y="531499"/>
                    <a:pt x="950439" y="577707"/>
                  </a:cubicBezTo>
                  <a:cubicBezTo>
                    <a:pt x="939258" y="656091"/>
                    <a:pt x="908274" y="754660"/>
                    <a:pt x="862915" y="820730"/>
                  </a:cubicBezTo>
                  <a:cubicBezTo>
                    <a:pt x="762708" y="966694"/>
                    <a:pt x="592666" y="1066617"/>
                    <a:pt x="414252" y="1070693"/>
                  </a:cubicBezTo>
                  <a:cubicBezTo>
                    <a:pt x="345742" y="1072258"/>
                    <a:pt x="277447" y="1061132"/>
                    <a:pt x="210981" y="1044458"/>
                  </a:cubicBezTo>
                  <a:cubicBezTo>
                    <a:pt x="137737" y="1026083"/>
                    <a:pt x="69720" y="995545"/>
                    <a:pt x="0" y="967670"/>
                  </a:cubicBezTo>
                  <a:cubicBezTo>
                    <a:pt x="0" y="967670"/>
                    <a:pt x="0" y="1043657"/>
                    <a:pt x="28508" y="1100647"/>
                  </a:cubicBezTo>
                </a:path>
              </a:pathLst>
            </a:custGeom>
            <a:noFill/>
            <a:ln cap="rnd" cmpd="sng" w="5080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939" name="Google Shape;1939;p92"/>
            <p:cNvSpPr/>
            <p:nvPr/>
          </p:nvSpPr>
          <p:spPr>
            <a:xfrm>
              <a:off x="11832502" y="10149694"/>
              <a:ext cx="142541" cy="28494"/>
            </a:xfrm>
            <a:custGeom>
              <a:rect b="b" l="l" r="r" t="t"/>
              <a:pathLst>
                <a:path extrusionOk="0" h="28494" w="142541">
                  <a:moveTo>
                    <a:pt x="142542" y="0"/>
                  </a:moveTo>
                  <a:cubicBezTo>
                    <a:pt x="142542" y="0"/>
                    <a:pt x="57728" y="1469"/>
                    <a:pt x="0" y="28495"/>
                  </a:cubicBezTo>
                </a:path>
              </a:pathLst>
            </a:custGeom>
            <a:noFill/>
            <a:ln cap="rnd" cmpd="sng" w="5080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sp>
        <p:nvSpPr>
          <p:cNvPr id="1940" name="Google Shape;1940;p92"/>
          <p:cNvSpPr/>
          <p:nvPr/>
        </p:nvSpPr>
        <p:spPr>
          <a:xfrm rot="9900652">
            <a:off x="-3833409" y="12180867"/>
            <a:ext cx="7678164" cy="5200288"/>
          </a:xfrm>
          <a:custGeom>
            <a:rect b="b" l="l" r="r" t="t"/>
            <a:pathLst>
              <a:path extrusionOk="0" h="2502290" w="3694602">
                <a:moveTo>
                  <a:pt x="9" y="838041"/>
                </a:moveTo>
                <a:cubicBezTo>
                  <a:pt x="9" y="838041"/>
                  <a:pt x="-23229" y="3142662"/>
                  <a:pt x="2231329" y="2327899"/>
                </a:cubicBezTo>
                <a:cubicBezTo>
                  <a:pt x="4485887" y="1513136"/>
                  <a:pt x="3463204" y="0"/>
                  <a:pt x="3463204" y="0"/>
                </a:cubicBezTo>
                <a:lnTo>
                  <a:pt x="3044829" y="116400"/>
                </a:lnTo>
                <a:cubicBezTo>
                  <a:pt x="3044829" y="116400"/>
                  <a:pt x="3439956" y="1047554"/>
                  <a:pt x="3021591" y="1070832"/>
                </a:cubicBezTo>
                <a:cubicBezTo>
                  <a:pt x="2603217" y="1094110"/>
                  <a:pt x="2347549" y="280964"/>
                  <a:pt x="2347549" y="280964"/>
                </a:cubicBezTo>
                <a:lnTo>
                  <a:pt x="1847299" y="395747"/>
                </a:lnTo>
                <a:cubicBezTo>
                  <a:pt x="1847299" y="395747"/>
                  <a:pt x="2231329" y="1606248"/>
                  <a:pt x="1743230" y="1582970"/>
                </a:cubicBezTo>
                <a:cubicBezTo>
                  <a:pt x="1255132" y="1559692"/>
                  <a:pt x="1162160" y="535416"/>
                  <a:pt x="1162160" y="535416"/>
                </a:cubicBezTo>
                <a:lnTo>
                  <a:pt x="836758" y="605251"/>
                </a:lnTo>
                <a:cubicBezTo>
                  <a:pt x="836758" y="605251"/>
                  <a:pt x="1324856" y="1908874"/>
                  <a:pt x="906482" y="1862317"/>
                </a:cubicBezTo>
                <a:cubicBezTo>
                  <a:pt x="488108" y="1815761"/>
                  <a:pt x="441622" y="698373"/>
                  <a:pt x="441622" y="698373"/>
                </a:cubicBezTo>
                <a:lnTo>
                  <a:pt x="9" y="838041"/>
                </a:lnTo>
                <a:close/>
              </a:path>
            </a:pathLst>
          </a:custGeom>
          <a:solidFill>
            <a:srgbClr val="2330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941" name="Google Shape;1941;p92"/>
          <p:cNvSpPr/>
          <p:nvPr/>
        </p:nvSpPr>
        <p:spPr>
          <a:xfrm rot="-8100000">
            <a:off x="19371431" y="-6464135"/>
            <a:ext cx="6772668" cy="8147029"/>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942" name="Google Shape;1942;p92"/>
          <p:cNvSpPr/>
          <p:nvPr/>
        </p:nvSpPr>
        <p:spPr>
          <a:xfrm rot="5400000">
            <a:off x="-3220394" y="-2493317"/>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4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943" name="Google Shape;1943;p92"/>
          <p:cNvSpPr/>
          <p:nvPr/>
        </p:nvSpPr>
        <p:spPr>
          <a:xfrm>
            <a:off x="-355573" y="-1305253"/>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944" name="Google Shape;1944;p92"/>
          <p:cNvSpPr/>
          <p:nvPr/>
        </p:nvSpPr>
        <p:spPr>
          <a:xfrm>
            <a:off x="4076700" y="2657957"/>
            <a:ext cx="16406493" cy="946085"/>
          </a:xfrm>
          <a:custGeom>
            <a:rect b="b" l="l" r="r" t="t"/>
            <a:pathLst>
              <a:path extrusionOk="0" h="946085" w="16406493">
                <a:moveTo>
                  <a:pt x="16405860" y="924027"/>
                </a:moveTo>
                <a:cubicBezTo>
                  <a:pt x="16412956" y="930485"/>
                  <a:pt x="16377289" y="-1307"/>
                  <a:pt x="15394718" y="2"/>
                </a:cubicBezTo>
                <a:lnTo>
                  <a:pt x="1211451" y="1980"/>
                </a:lnTo>
                <a:cubicBezTo>
                  <a:pt x="750091" y="-2800"/>
                  <a:pt x="34083" y="107431"/>
                  <a:pt x="0" y="946085"/>
                </a:cubicBezTo>
              </a:path>
            </a:pathLst>
          </a:custGeom>
          <a:noFill/>
          <a:ln cap="rnd" cmpd="sng" w="50800">
            <a:solidFill>
              <a:schemeClr val="accent6">
                <a:alpha val="49800"/>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Montserrat Light"/>
              <a:ea typeface="Montserrat Light"/>
              <a:cs typeface="Montserrat Light"/>
              <a:sym typeface="Montserrat Light"/>
            </a:endParaRPr>
          </a:p>
        </p:txBody>
      </p:sp>
      <p:sp>
        <p:nvSpPr>
          <p:cNvPr id="1945" name="Google Shape;1945;p92"/>
          <p:cNvSpPr/>
          <p:nvPr/>
        </p:nvSpPr>
        <p:spPr>
          <a:xfrm rot="10800000">
            <a:off x="3985579" y="12005597"/>
            <a:ext cx="16406493" cy="946085"/>
          </a:xfrm>
          <a:custGeom>
            <a:rect b="b" l="l" r="r" t="t"/>
            <a:pathLst>
              <a:path extrusionOk="0" h="946085" w="16406493">
                <a:moveTo>
                  <a:pt x="16405860" y="924027"/>
                </a:moveTo>
                <a:cubicBezTo>
                  <a:pt x="16412956" y="930485"/>
                  <a:pt x="16377289" y="-1307"/>
                  <a:pt x="15394718" y="2"/>
                </a:cubicBezTo>
                <a:lnTo>
                  <a:pt x="1211451" y="1980"/>
                </a:lnTo>
                <a:cubicBezTo>
                  <a:pt x="750091" y="-2800"/>
                  <a:pt x="34083" y="107431"/>
                  <a:pt x="0" y="946085"/>
                </a:cubicBezTo>
              </a:path>
            </a:pathLst>
          </a:custGeom>
          <a:noFill/>
          <a:ln cap="rnd" cmpd="sng" w="50800">
            <a:solidFill>
              <a:schemeClr val="accent6">
                <a:alpha val="49800"/>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Montserrat Light"/>
              <a:ea typeface="Montserrat Light"/>
              <a:cs typeface="Montserrat Light"/>
              <a:sym typeface="Montserrat Light"/>
            </a:endParaRPr>
          </a:p>
        </p:txBody>
      </p:sp>
      <p:sp>
        <p:nvSpPr>
          <p:cNvPr id="1946" name="Google Shape;1946;p92"/>
          <p:cNvSpPr/>
          <p:nvPr/>
        </p:nvSpPr>
        <p:spPr>
          <a:xfrm rot="5400000">
            <a:off x="2266748" y="5421502"/>
            <a:ext cx="8048383" cy="4717612"/>
          </a:xfrm>
          <a:custGeom>
            <a:rect b="b" l="l" r="r" t="t"/>
            <a:pathLst>
              <a:path extrusionOk="0" h="1444904" w="1444952">
                <a:moveTo>
                  <a:pt x="722477" y="0"/>
                </a:moveTo>
                <a:lnTo>
                  <a:pt x="0" y="1444904"/>
                </a:lnTo>
                <a:lnTo>
                  <a:pt x="1444952" y="1444904"/>
                </a:lnTo>
                <a:lnTo>
                  <a:pt x="722477" y="0"/>
                </a:lnTo>
                <a:close/>
              </a:path>
            </a:pathLst>
          </a:custGeom>
          <a:solidFill>
            <a:schemeClr val="accent6">
              <a:alpha val="149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947" name="Google Shape;1947;p92"/>
          <p:cNvSpPr txBox="1"/>
          <p:nvPr/>
        </p:nvSpPr>
        <p:spPr>
          <a:xfrm>
            <a:off x="2818625" y="7761900"/>
            <a:ext cx="5934600" cy="32076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4400">
                <a:solidFill>
                  <a:schemeClr val="dk1"/>
                </a:solidFill>
                <a:latin typeface="Montserrat Light"/>
                <a:ea typeface="Montserrat Light"/>
                <a:cs typeface="Montserrat Light"/>
                <a:sym typeface="Montserrat Light"/>
              </a:rPr>
              <a:t>Work on combing what worked to achieve high-level user goals</a:t>
            </a:r>
            <a:endParaRPr sz="2600"/>
          </a:p>
        </p:txBody>
      </p:sp>
      <p:sp>
        <p:nvSpPr>
          <p:cNvPr id="1948" name="Google Shape;1948;p92"/>
          <p:cNvSpPr txBox="1"/>
          <p:nvPr/>
        </p:nvSpPr>
        <p:spPr>
          <a:xfrm>
            <a:off x="2919750" y="5822400"/>
            <a:ext cx="5730000" cy="19395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6000">
                <a:solidFill>
                  <a:schemeClr val="accent3"/>
                </a:solidFill>
                <a:latin typeface="Playfair Display"/>
                <a:ea typeface="Playfair Display"/>
                <a:cs typeface="Playfair Display"/>
                <a:sym typeface="Playfair Display"/>
              </a:rPr>
              <a:t>Brainstorm Tasks</a:t>
            </a:r>
            <a:endParaRPr sz="2600"/>
          </a:p>
        </p:txBody>
      </p:sp>
      <p:sp>
        <p:nvSpPr>
          <p:cNvPr id="1949" name="Google Shape;1949;p92"/>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Next Steps</a:t>
            </a:r>
            <a:endParaRPr/>
          </a:p>
        </p:txBody>
      </p:sp>
      <p:sp>
        <p:nvSpPr>
          <p:cNvPr id="1950" name="Google Shape;1950;p92"/>
          <p:cNvSpPr txBox="1"/>
          <p:nvPr/>
        </p:nvSpPr>
        <p:spPr>
          <a:xfrm>
            <a:off x="1453175" y="6099452"/>
            <a:ext cx="1811700" cy="1385400"/>
          </a:xfrm>
          <a:prstGeom prst="rect">
            <a:avLst/>
          </a:prstGeom>
          <a:noFill/>
          <a:ln>
            <a:noFill/>
          </a:ln>
        </p:spPr>
        <p:txBody>
          <a:bodyPr anchorCtr="0" anchor="ctr" bIns="45700" lIns="91425" spcFirstLastPara="1" rIns="91425" wrap="square" tIns="45700">
            <a:spAutoFit/>
          </a:bodyPr>
          <a:lstStyle/>
          <a:p>
            <a:pPr indent="0" lvl="0" marL="0" marR="0" rtl="0" algn="r">
              <a:spcBef>
                <a:spcPts val="0"/>
              </a:spcBef>
              <a:spcAft>
                <a:spcPts val="0"/>
              </a:spcAft>
              <a:buNone/>
            </a:pPr>
            <a:r>
              <a:rPr lang="en-US" sz="8400">
                <a:solidFill>
                  <a:schemeClr val="accent3"/>
                </a:solidFill>
                <a:latin typeface="Playfair Display ExtraBold"/>
                <a:ea typeface="Playfair Display ExtraBold"/>
                <a:cs typeface="Playfair Display ExtraBold"/>
                <a:sym typeface="Playfair Display ExtraBold"/>
              </a:rPr>
              <a:t>01</a:t>
            </a:r>
            <a:endParaRPr sz="1800"/>
          </a:p>
        </p:txBody>
      </p:sp>
      <p:sp>
        <p:nvSpPr>
          <p:cNvPr id="1951" name="Google Shape;1951;p92"/>
          <p:cNvSpPr/>
          <p:nvPr/>
        </p:nvSpPr>
        <p:spPr>
          <a:xfrm rot="5400000">
            <a:off x="8799265" y="5425852"/>
            <a:ext cx="8048383" cy="4717612"/>
          </a:xfrm>
          <a:custGeom>
            <a:rect b="b" l="l" r="r" t="t"/>
            <a:pathLst>
              <a:path extrusionOk="0" h="1444904" w="1444952">
                <a:moveTo>
                  <a:pt x="722477" y="0"/>
                </a:moveTo>
                <a:lnTo>
                  <a:pt x="0" y="1444904"/>
                </a:lnTo>
                <a:lnTo>
                  <a:pt x="1444952" y="1444904"/>
                </a:lnTo>
                <a:lnTo>
                  <a:pt x="722477" y="0"/>
                </a:lnTo>
                <a:close/>
              </a:path>
            </a:pathLst>
          </a:custGeom>
          <a:solidFill>
            <a:schemeClr val="accent6">
              <a:alpha val="149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952" name="Google Shape;1952;p92"/>
          <p:cNvSpPr txBox="1"/>
          <p:nvPr/>
        </p:nvSpPr>
        <p:spPr>
          <a:xfrm>
            <a:off x="10472879" y="7776275"/>
            <a:ext cx="4372200" cy="23949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4400">
                <a:solidFill>
                  <a:schemeClr val="dk1"/>
                </a:solidFill>
                <a:latin typeface="Montserrat Light"/>
                <a:ea typeface="Montserrat Light"/>
                <a:cs typeface="Montserrat Light"/>
                <a:sym typeface="Montserrat Light"/>
              </a:rPr>
              <a:t>Give a visual introduction to our solution</a:t>
            </a:r>
            <a:endParaRPr sz="2400"/>
          </a:p>
        </p:txBody>
      </p:sp>
      <p:sp>
        <p:nvSpPr>
          <p:cNvPr id="1953" name="Google Shape;1953;p92"/>
          <p:cNvSpPr txBox="1"/>
          <p:nvPr/>
        </p:nvSpPr>
        <p:spPr>
          <a:xfrm>
            <a:off x="10206475" y="5510400"/>
            <a:ext cx="4638600" cy="18777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5800">
                <a:solidFill>
                  <a:schemeClr val="accent2"/>
                </a:solidFill>
                <a:latin typeface="Playfair Display"/>
                <a:ea typeface="Playfair Display"/>
                <a:cs typeface="Playfair Display"/>
                <a:sym typeface="Playfair Display"/>
              </a:rPr>
              <a:t>Concept Video</a:t>
            </a:r>
            <a:endParaRPr sz="2400"/>
          </a:p>
        </p:txBody>
      </p:sp>
      <p:sp>
        <p:nvSpPr>
          <p:cNvPr id="1954" name="Google Shape;1954;p92"/>
          <p:cNvSpPr txBox="1"/>
          <p:nvPr/>
        </p:nvSpPr>
        <p:spPr>
          <a:xfrm>
            <a:off x="9158770" y="5772004"/>
            <a:ext cx="1620000" cy="1354500"/>
          </a:xfrm>
          <a:prstGeom prst="rect">
            <a:avLst/>
          </a:prstGeom>
          <a:noFill/>
          <a:ln>
            <a:noFill/>
          </a:ln>
        </p:spPr>
        <p:txBody>
          <a:bodyPr anchorCtr="0" anchor="ctr" bIns="45700" lIns="91425" spcFirstLastPara="1" rIns="91425" wrap="square" tIns="45700">
            <a:spAutoFit/>
          </a:bodyPr>
          <a:lstStyle/>
          <a:p>
            <a:pPr indent="0" lvl="0" marL="0" marR="0" rtl="0" algn="r">
              <a:spcBef>
                <a:spcPts val="0"/>
              </a:spcBef>
              <a:spcAft>
                <a:spcPts val="0"/>
              </a:spcAft>
              <a:buNone/>
            </a:pPr>
            <a:r>
              <a:rPr lang="en-US" sz="8200">
                <a:solidFill>
                  <a:schemeClr val="accent2"/>
                </a:solidFill>
                <a:latin typeface="Playfair Display ExtraBold"/>
                <a:ea typeface="Playfair Display ExtraBold"/>
                <a:cs typeface="Playfair Display ExtraBold"/>
                <a:sym typeface="Playfair Display ExtraBold"/>
              </a:rPr>
              <a:t>02</a:t>
            </a:r>
            <a:endParaRPr sz="1600"/>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8" name="Shape 1958"/>
        <p:cNvGrpSpPr/>
        <p:nvPr/>
      </p:nvGrpSpPr>
      <p:grpSpPr>
        <a:xfrm>
          <a:off x="0" y="0"/>
          <a:ext cx="0" cy="0"/>
          <a:chOff x="0" y="0"/>
          <a:chExt cx="0" cy="0"/>
        </a:xfrm>
      </p:grpSpPr>
      <p:sp>
        <p:nvSpPr>
          <p:cNvPr id="1959" name="Google Shape;1959;p93"/>
          <p:cNvSpPr/>
          <p:nvPr/>
        </p:nvSpPr>
        <p:spPr>
          <a:xfrm rot="10800000">
            <a:off x="20906914" y="10983882"/>
            <a:ext cx="15602212" cy="11417546"/>
          </a:xfrm>
          <a:custGeom>
            <a:rect b="b" l="l" r="r" t="t"/>
            <a:pathLst>
              <a:path extrusionOk="0" h="5687445" w="7771961">
                <a:moveTo>
                  <a:pt x="7770264" y="3548179"/>
                </a:moveTo>
                <a:cubicBezTo>
                  <a:pt x="7751457" y="3138616"/>
                  <a:pt x="7596299" y="2749652"/>
                  <a:pt x="7410166" y="2390557"/>
                </a:cubicBezTo>
                <a:cubicBezTo>
                  <a:pt x="7219786" y="2023280"/>
                  <a:pt x="6987616" y="1651540"/>
                  <a:pt x="6984750" y="1232152"/>
                </a:cubicBezTo>
                <a:cubicBezTo>
                  <a:pt x="6983291" y="1018749"/>
                  <a:pt x="7041557" y="796562"/>
                  <a:pt x="6970094" y="597150"/>
                </a:cubicBezTo>
                <a:cubicBezTo>
                  <a:pt x="6876991" y="337321"/>
                  <a:pt x="6600992" y="214213"/>
                  <a:pt x="6347721" y="145344"/>
                </a:cubicBezTo>
                <a:cubicBezTo>
                  <a:pt x="5036577" y="-211203"/>
                  <a:pt x="3646768" y="139421"/>
                  <a:pt x="2379225" y="643734"/>
                </a:cubicBezTo>
                <a:cubicBezTo>
                  <a:pt x="1951523" y="813900"/>
                  <a:pt x="1523505" y="1003336"/>
                  <a:pt x="1073646" y="1076301"/>
                </a:cubicBezTo>
                <a:cubicBezTo>
                  <a:pt x="980281" y="1091442"/>
                  <a:pt x="892498" y="1132569"/>
                  <a:pt x="817683" y="1193872"/>
                </a:cubicBezTo>
                <a:cubicBezTo>
                  <a:pt x="677639" y="1308623"/>
                  <a:pt x="452811" y="1500372"/>
                  <a:pt x="323960" y="1649483"/>
                </a:cubicBezTo>
                <a:cubicBezTo>
                  <a:pt x="221670" y="1767872"/>
                  <a:pt x="116857" y="1890576"/>
                  <a:pt x="65791" y="2041919"/>
                </a:cubicBezTo>
                <a:cubicBezTo>
                  <a:pt x="23860" y="2166196"/>
                  <a:pt x="21276" y="2300992"/>
                  <a:pt x="19148" y="2433002"/>
                </a:cubicBezTo>
                <a:cubicBezTo>
                  <a:pt x="13327" y="2794083"/>
                  <a:pt x="7507" y="3155164"/>
                  <a:pt x="1686" y="3516245"/>
                </a:cubicBezTo>
                <a:cubicBezTo>
                  <a:pt x="-3914" y="3863678"/>
                  <a:pt x="-4996" y="4230709"/>
                  <a:pt x="158374" y="4531619"/>
                </a:cubicBezTo>
                <a:cubicBezTo>
                  <a:pt x="347312" y="4879624"/>
                  <a:pt x="723605" y="5068896"/>
                  <a:pt x="1095680" y="5138706"/>
                </a:cubicBezTo>
                <a:cubicBezTo>
                  <a:pt x="1467753" y="5208516"/>
                  <a:pt x="1849260" y="5179657"/>
                  <a:pt x="2226423" y="5203305"/>
                </a:cubicBezTo>
                <a:cubicBezTo>
                  <a:pt x="2856885" y="5242832"/>
                  <a:pt x="3469849" y="5428509"/>
                  <a:pt x="4089522" y="5558217"/>
                </a:cubicBezTo>
                <a:cubicBezTo>
                  <a:pt x="4709204" y="5687925"/>
                  <a:pt x="5358727" y="5760599"/>
                  <a:pt x="5966117" y="5576548"/>
                </a:cubicBezTo>
                <a:cubicBezTo>
                  <a:pt x="6080136" y="5542003"/>
                  <a:pt x="6193662" y="5497537"/>
                  <a:pt x="6288311" y="5421620"/>
                </a:cubicBezTo>
                <a:cubicBezTo>
                  <a:pt x="6400352" y="5331756"/>
                  <a:pt x="6479377" y="5203270"/>
                  <a:pt x="6583742" y="5103493"/>
                </a:cubicBezTo>
                <a:cubicBezTo>
                  <a:pt x="6801747" y="4895073"/>
                  <a:pt x="7110691" y="4828269"/>
                  <a:pt x="7344391" y="4640069"/>
                </a:cubicBezTo>
                <a:cubicBezTo>
                  <a:pt x="7651761" y="4392553"/>
                  <a:pt x="7789079" y="3957742"/>
                  <a:pt x="7770264" y="3548179"/>
                </a:cubicBezTo>
                <a:close/>
              </a:path>
            </a:pathLst>
          </a:custGeom>
          <a:solidFill>
            <a:srgbClr val="2330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nvGrpSpPr>
          <p:cNvPr id="1960" name="Google Shape;1960;p93"/>
          <p:cNvGrpSpPr/>
          <p:nvPr/>
        </p:nvGrpSpPr>
        <p:grpSpPr>
          <a:xfrm>
            <a:off x="19746717" y="10961214"/>
            <a:ext cx="4110770" cy="3406279"/>
            <a:chOff x="11832502" y="9210519"/>
            <a:chExt cx="1328283" cy="1100646"/>
          </a:xfrm>
        </p:grpSpPr>
        <p:sp>
          <p:nvSpPr>
            <p:cNvPr id="1961" name="Google Shape;1961;p93"/>
            <p:cNvSpPr/>
            <p:nvPr/>
          </p:nvSpPr>
          <p:spPr>
            <a:xfrm>
              <a:off x="11832502" y="9210519"/>
              <a:ext cx="1328283" cy="1100646"/>
            </a:xfrm>
            <a:custGeom>
              <a:rect b="b" l="l" r="r" t="t"/>
              <a:pathLst>
                <a:path extrusionOk="0" h="1100646" w="1328283">
                  <a:moveTo>
                    <a:pt x="1307359" y="0"/>
                  </a:moveTo>
                  <a:cubicBezTo>
                    <a:pt x="1339394" y="283916"/>
                    <a:pt x="1372914" y="701020"/>
                    <a:pt x="1093904" y="885185"/>
                  </a:cubicBezTo>
                  <a:cubicBezTo>
                    <a:pt x="1010030" y="940546"/>
                    <a:pt x="839812" y="929177"/>
                    <a:pt x="795648" y="824072"/>
                  </a:cubicBezTo>
                  <a:cubicBezTo>
                    <a:pt x="763124" y="746647"/>
                    <a:pt x="767569" y="627653"/>
                    <a:pt x="807747" y="554853"/>
                  </a:cubicBezTo>
                  <a:cubicBezTo>
                    <a:pt x="823267" y="526731"/>
                    <a:pt x="846126" y="499963"/>
                    <a:pt x="877292" y="492156"/>
                  </a:cubicBezTo>
                  <a:cubicBezTo>
                    <a:pt x="934275" y="477882"/>
                    <a:pt x="957031" y="531499"/>
                    <a:pt x="950439" y="577707"/>
                  </a:cubicBezTo>
                  <a:cubicBezTo>
                    <a:pt x="939258" y="656091"/>
                    <a:pt x="908274" y="754660"/>
                    <a:pt x="862915" y="820730"/>
                  </a:cubicBezTo>
                  <a:cubicBezTo>
                    <a:pt x="762708" y="966694"/>
                    <a:pt x="592666" y="1066617"/>
                    <a:pt x="414252" y="1070693"/>
                  </a:cubicBezTo>
                  <a:cubicBezTo>
                    <a:pt x="345742" y="1072258"/>
                    <a:pt x="277447" y="1061132"/>
                    <a:pt x="210981" y="1044458"/>
                  </a:cubicBezTo>
                  <a:cubicBezTo>
                    <a:pt x="137737" y="1026083"/>
                    <a:pt x="69720" y="995545"/>
                    <a:pt x="0" y="967670"/>
                  </a:cubicBezTo>
                  <a:cubicBezTo>
                    <a:pt x="0" y="967670"/>
                    <a:pt x="0" y="1043657"/>
                    <a:pt x="28508" y="1100647"/>
                  </a:cubicBezTo>
                </a:path>
              </a:pathLst>
            </a:custGeom>
            <a:noFill/>
            <a:ln cap="rnd" cmpd="sng" w="5080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962" name="Google Shape;1962;p93"/>
            <p:cNvSpPr/>
            <p:nvPr/>
          </p:nvSpPr>
          <p:spPr>
            <a:xfrm>
              <a:off x="11832502" y="10149694"/>
              <a:ext cx="142541" cy="28494"/>
            </a:xfrm>
            <a:custGeom>
              <a:rect b="b" l="l" r="r" t="t"/>
              <a:pathLst>
                <a:path extrusionOk="0" h="28494" w="142541">
                  <a:moveTo>
                    <a:pt x="142542" y="0"/>
                  </a:moveTo>
                  <a:cubicBezTo>
                    <a:pt x="142542" y="0"/>
                    <a:pt x="57728" y="1469"/>
                    <a:pt x="0" y="28495"/>
                  </a:cubicBezTo>
                </a:path>
              </a:pathLst>
            </a:custGeom>
            <a:noFill/>
            <a:ln cap="rnd" cmpd="sng" w="5080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sp>
        <p:nvSpPr>
          <p:cNvPr id="1963" name="Google Shape;1963;p93"/>
          <p:cNvSpPr/>
          <p:nvPr/>
        </p:nvSpPr>
        <p:spPr>
          <a:xfrm rot="9900652">
            <a:off x="-3833409" y="12180867"/>
            <a:ext cx="7678164" cy="5200288"/>
          </a:xfrm>
          <a:custGeom>
            <a:rect b="b" l="l" r="r" t="t"/>
            <a:pathLst>
              <a:path extrusionOk="0" h="2502290" w="3694602">
                <a:moveTo>
                  <a:pt x="9" y="838041"/>
                </a:moveTo>
                <a:cubicBezTo>
                  <a:pt x="9" y="838041"/>
                  <a:pt x="-23229" y="3142662"/>
                  <a:pt x="2231329" y="2327899"/>
                </a:cubicBezTo>
                <a:cubicBezTo>
                  <a:pt x="4485887" y="1513136"/>
                  <a:pt x="3463204" y="0"/>
                  <a:pt x="3463204" y="0"/>
                </a:cubicBezTo>
                <a:lnTo>
                  <a:pt x="3044829" y="116400"/>
                </a:lnTo>
                <a:cubicBezTo>
                  <a:pt x="3044829" y="116400"/>
                  <a:pt x="3439956" y="1047554"/>
                  <a:pt x="3021591" y="1070832"/>
                </a:cubicBezTo>
                <a:cubicBezTo>
                  <a:pt x="2603217" y="1094110"/>
                  <a:pt x="2347549" y="280964"/>
                  <a:pt x="2347549" y="280964"/>
                </a:cubicBezTo>
                <a:lnTo>
                  <a:pt x="1847299" y="395747"/>
                </a:lnTo>
                <a:cubicBezTo>
                  <a:pt x="1847299" y="395747"/>
                  <a:pt x="2231329" y="1606248"/>
                  <a:pt x="1743230" y="1582970"/>
                </a:cubicBezTo>
                <a:cubicBezTo>
                  <a:pt x="1255132" y="1559692"/>
                  <a:pt x="1162160" y="535416"/>
                  <a:pt x="1162160" y="535416"/>
                </a:cubicBezTo>
                <a:lnTo>
                  <a:pt x="836758" y="605251"/>
                </a:lnTo>
                <a:cubicBezTo>
                  <a:pt x="836758" y="605251"/>
                  <a:pt x="1324856" y="1908874"/>
                  <a:pt x="906482" y="1862317"/>
                </a:cubicBezTo>
                <a:cubicBezTo>
                  <a:pt x="488108" y="1815761"/>
                  <a:pt x="441622" y="698373"/>
                  <a:pt x="441622" y="698373"/>
                </a:cubicBezTo>
                <a:lnTo>
                  <a:pt x="9" y="838041"/>
                </a:lnTo>
                <a:close/>
              </a:path>
            </a:pathLst>
          </a:custGeom>
          <a:solidFill>
            <a:srgbClr val="2330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964" name="Google Shape;1964;p93"/>
          <p:cNvSpPr/>
          <p:nvPr/>
        </p:nvSpPr>
        <p:spPr>
          <a:xfrm rot="-8100000">
            <a:off x="19371431" y="-6464135"/>
            <a:ext cx="6772668" cy="8147029"/>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965" name="Google Shape;1965;p93"/>
          <p:cNvSpPr/>
          <p:nvPr/>
        </p:nvSpPr>
        <p:spPr>
          <a:xfrm rot="5400000">
            <a:off x="-3220394" y="-2493317"/>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6">
              <a:alpha val="4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966" name="Google Shape;1966;p93"/>
          <p:cNvSpPr/>
          <p:nvPr/>
        </p:nvSpPr>
        <p:spPr>
          <a:xfrm>
            <a:off x="-355573" y="-1305253"/>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967" name="Google Shape;1967;p93"/>
          <p:cNvSpPr/>
          <p:nvPr/>
        </p:nvSpPr>
        <p:spPr>
          <a:xfrm>
            <a:off x="4076700" y="2657957"/>
            <a:ext cx="16406493" cy="946085"/>
          </a:xfrm>
          <a:custGeom>
            <a:rect b="b" l="l" r="r" t="t"/>
            <a:pathLst>
              <a:path extrusionOk="0" h="946085" w="16406493">
                <a:moveTo>
                  <a:pt x="16405860" y="924027"/>
                </a:moveTo>
                <a:cubicBezTo>
                  <a:pt x="16412956" y="930485"/>
                  <a:pt x="16377289" y="-1307"/>
                  <a:pt x="15394718" y="2"/>
                </a:cubicBezTo>
                <a:lnTo>
                  <a:pt x="1211451" y="1980"/>
                </a:lnTo>
                <a:cubicBezTo>
                  <a:pt x="750091" y="-2800"/>
                  <a:pt x="34083" y="107431"/>
                  <a:pt x="0" y="946085"/>
                </a:cubicBezTo>
              </a:path>
            </a:pathLst>
          </a:custGeom>
          <a:noFill/>
          <a:ln cap="rnd" cmpd="sng" w="50800">
            <a:solidFill>
              <a:schemeClr val="accent6">
                <a:alpha val="49800"/>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Montserrat Light"/>
              <a:ea typeface="Montserrat Light"/>
              <a:cs typeface="Montserrat Light"/>
              <a:sym typeface="Montserrat Light"/>
            </a:endParaRPr>
          </a:p>
        </p:txBody>
      </p:sp>
      <p:sp>
        <p:nvSpPr>
          <p:cNvPr id="1968" name="Google Shape;1968;p93"/>
          <p:cNvSpPr/>
          <p:nvPr/>
        </p:nvSpPr>
        <p:spPr>
          <a:xfrm rot="10800000">
            <a:off x="3985579" y="12005597"/>
            <a:ext cx="16406493" cy="946085"/>
          </a:xfrm>
          <a:custGeom>
            <a:rect b="b" l="l" r="r" t="t"/>
            <a:pathLst>
              <a:path extrusionOk="0" h="946085" w="16406493">
                <a:moveTo>
                  <a:pt x="16405860" y="924027"/>
                </a:moveTo>
                <a:cubicBezTo>
                  <a:pt x="16412956" y="930485"/>
                  <a:pt x="16377289" y="-1307"/>
                  <a:pt x="15394718" y="2"/>
                </a:cubicBezTo>
                <a:lnTo>
                  <a:pt x="1211451" y="1980"/>
                </a:lnTo>
                <a:cubicBezTo>
                  <a:pt x="750091" y="-2800"/>
                  <a:pt x="34083" y="107431"/>
                  <a:pt x="0" y="946085"/>
                </a:cubicBezTo>
              </a:path>
            </a:pathLst>
          </a:custGeom>
          <a:noFill/>
          <a:ln cap="rnd" cmpd="sng" w="50800">
            <a:solidFill>
              <a:schemeClr val="accent6">
                <a:alpha val="49800"/>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Montserrat Light"/>
              <a:ea typeface="Montserrat Light"/>
              <a:cs typeface="Montserrat Light"/>
              <a:sym typeface="Montserrat Light"/>
            </a:endParaRPr>
          </a:p>
        </p:txBody>
      </p:sp>
      <p:sp>
        <p:nvSpPr>
          <p:cNvPr id="1969" name="Google Shape;1969;p93"/>
          <p:cNvSpPr/>
          <p:nvPr/>
        </p:nvSpPr>
        <p:spPr>
          <a:xfrm rot="5400000">
            <a:off x="2266748" y="5421502"/>
            <a:ext cx="8048383" cy="4717612"/>
          </a:xfrm>
          <a:custGeom>
            <a:rect b="b" l="l" r="r" t="t"/>
            <a:pathLst>
              <a:path extrusionOk="0" h="1444904" w="1444952">
                <a:moveTo>
                  <a:pt x="722477" y="0"/>
                </a:moveTo>
                <a:lnTo>
                  <a:pt x="0" y="1444904"/>
                </a:lnTo>
                <a:lnTo>
                  <a:pt x="1444952" y="1444904"/>
                </a:lnTo>
                <a:lnTo>
                  <a:pt x="722477" y="0"/>
                </a:lnTo>
                <a:close/>
              </a:path>
            </a:pathLst>
          </a:custGeom>
          <a:solidFill>
            <a:schemeClr val="accent6">
              <a:alpha val="149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970" name="Google Shape;1970;p93"/>
          <p:cNvSpPr txBox="1"/>
          <p:nvPr/>
        </p:nvSpPr>
        <p:spPr>
          <a:xfrm>
            <a:off x="2818625" y="7761900"/>
            <a:ext cx="5934600" cy="32076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4400">
                <a:solidFill>
                  <a:schemeClr val="dk1"/>
                </a:solidFill>
                <a:latin typeface="Montserrat Light"/>
                <a:ea typeface="Montserrat Light"/>
                <a:cs typeface="Montserrat Light"/>
                <a:sym typeface="Montserrat Light"/>
              </a:rPr>
              <a:t>Work on combing what worked to achieve high-level user goals</a:t>
            </a:r>
            <a:endParaRPr sz="2600"/>
          </a:p>
        </p:txBody>
      </p:sp>
      <p:sp>
        <p:nvSpPr>
          <p:cNvPr id="1971" name="Google Shape;1971;p93"/>
          <p:cNvSpPr txBox="1"/>
          <p:nvPr/>
        </p:nvSpPr>
        <p:spPr>
          <a:xfrm>
            <a:off x="2919750" y="5822400"/>
            <a:ext cx="5730000" cy="19395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6000">
                <a:solidFill>
                  <a:schemeClr val="accent3"/>
                </a:solidFill>
                <a:latin typeface="Playfair Display"/>
                <a:ea typeface="Playfair Display"/>
                <a:cs typeface="Playfair Display"/>
                <a:sym typeface="Playfair Display"/>
              </a:rPr>
              <a:t>Brainstorm Tasks</a:t>
            </a:r>
            <a:endParaRPr sz="2600"/>
          </a:p>
        </p:txBody>
      </p:sp>
      <p:sp>
        <p:nvSpPr>
          <p:cNvPr id="1972" name="Google Shape;1972;p93"/>
          <p:cNvSpPr txBox="1"/>
          <p:nvPr/>
        </p:nvSpPr>
        <p:spPr>
          <a:xfrm>
            <a:off x="1520825" y="766353"/>
            <a:ext cx="213360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0">
                <a:solidFill>
                  <a:schemeClr val="dk2"/>
                </a:solidFill>
                <a:latin typeface="Playfair Display ExtraBold"/>
                <a:ea typeface="Playfair Display ExtraBold"/>
                <a:cs typeface="Playfair Display ExtraBold"/>
                <a:sym typeface="Playfair Display ExtraBold"/>
              </a:rPr>
              <a:t>Next Steps</a:t>
            </a:r>
            <a:endParaRPr/>
          </a:p>
        </p:txBody>
      </p:sp>
      <p:sp>
        <p:nvSpPr>
          <p:cNvPr id="1973" name="Google Shape;1973;p93"/>
          <p:cNvSpPr txBox="1"/>
          <p:nvPr/>
        </p:nvSpPr>
        <p:spPr>
          <a:xfrm>
            <a:off x="1453175" y="6099452"/>
            <a:ext cx="1811700" cy="1385400"/>
          </a:xfrm>
          <a:prstGeom prst="rect">
            <a:avLst/>
          </a:prstGeom>
          <a:noFill/>
          <a:ln>
            <a:noFill/>
          </a:ln>
        </p:spPr>
        <p:txBody>
          <a:bodyPr anchorCtr="0" anchor="ctr" bIns="45700" lIns="91425" spcFirstLastPara="1" rIns="91425" wrap="square" tIns="45700">
            <a:spAutoFit/>
          </a:bodyPr>
          <a:lstStyle/>
          <a:p>
            <a:pPr indent="0" lvl="0" marL="0" marR="0" rtl="0" algn="r">
              <a:spcBef>
                <a:spcPts val="0"/>
              </a:spcBef>
              <a:spcAft>
                <a:spcPts val="0"/>
              </a:spcAft>
              <a:buNone/>
            </a:pPr>
            <a:r>
              <a:rPr lang="en-US" sz="8400">
                <a:solidFill>
                  <a:schemeClr val="accent3"/>
                </a:solidFill>
                <a:latin typeface="Playfair Display ExtraBold"/>
                <a:ea typeface="Playfair Display ExtraBold"/>
                <a:cs typeface="Playfair Display ExtraBold"/>
                <a:sym typeface="Playfair Display ExtraBold"/>
              </a:rPr>
              <a:t>01</a:t>
            </a:r>
            <a:endParaRPr sz="1800"/>
          </a:p>
        </p:txBody>
      </p:sp>
      <p:sp>
        <p:nvSpPr>
          <p:cNvPr id="1974" name="Google Shape;1974;p93"/>
          <p:cNvSpPr/>
          <p:nvPr/>
        </p:nvSpPr>
        <p:spPr>
          <a:xfrm rot="5400000">
            <a:off x="8799265" y="5425852"/>
            <a:ext cx="8048383" cy="4717612"/>
          </a:xfrm>
          <a:custGeom>
            <a:rect b="b" l="l" r="r" t="t"/>
            <a:pathLst>
              <a:path extrusionOk="0" h="1444904" w="1444952">
                <a:moveTo>
                  <a:pt x="722477" y="0"/>
                </a:moveTo>
                <a:lnTo>
                  <a:pt x="0" y="1444904"/>
                </a:lnTo>
                <a:lnTo>
                  <a:pt x="1444952" y="1444904"/>
                </a:lnTo>
                <a:lnTo>
                  <a:pt x="722477" y="0"/>
                </a:lnTo>
                <a:close/>
              </a:path>
            </a:pathLst>
          </a:custGeom>
          <a:solidFill>
            <a:schemeClr val="accent6">
              <a:alpha val="149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975" name="Google Shape;1975;p93"/>
          <p:cNvSpPr txBox="1"/>
          <p:nvPr/>
        </p:nvSpPr>
        <p:spPr>
          <a:xfrm>
            <a:off x="10472879" y="7776275"/>
            <a:ext cx="4372200" cy="23949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4400">
                <a:solidFill>
                  <a:schemeClr val="dk1"/>
                </a:solidFill>
                <a:latin typeface="Montserrat Light"/>
                <a:ea typeface="Montserrat Light"/>
                <a:cs typeface="Montserrat Light"/>
                <a:sym typeface="Montserrat Light"/>
              </a:rPr>
              <a:t>Give a visual introduction to our solution</a:t>
            </a:r>
            <a:endParaRPr sz="2400"/>
          </a:p>
        </p:txBody>
      </p:sp>
      <p:sp>
        <p:nvSpPr>
          <p:cNvPr id="1976" name="Google Shape;1976;p93"/>
          <p:cNvSpPr txBox="1"/>
          <p:nvPr/>
        </p:nvSpPr>
        <p:spPr>
          <a:xfrm>
            <a:off x="10206475" y="5510400"/>
            <a:ext cx="4638600" cy="18777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5800">
                <a:solidFill>
                  <a:schemeClr val="accent2"/>
                </a:solidFill>
                <a:latin typeface="Playfair Display"/>
                <a:ea typeface="Playfair Display"/>
                <a:cs typeface="Playfair Display"/>
                <a:sym typeface="Playfair Display"/>
              </a:rPr>
              <a:t>Concept Video</a:t>
            </a:r>
            <a:endParaRPr sz="2400"/>
          </a:p>
        </p:txBody>
      </p:sp>
      <p:sp>
        <p:nvSpPr>
          <p:cNvPr id="1977" name="Google Shape;1977;p93"/>
          <p:cNvSpPr txBox="1"/>
          <p:nvPr/>
        </p:nvSpPr>
        <p:spPr>
          <a:xfrm>
            <a:off x="9158770" y="5772004"/>
            <a:ext cx="1620000" cy="1354500"/>
          </a:xfrm>
          <a:prstGeom prst="rect">
            <a:avLst/>
          </a:prstGeom>
          <a:noFill/>
          <a:ln>
            <a:noFill/>
          </a:ln>
        </p:spPr>
        <p:txBody>
          <a:bodyPr anchorCtr="0" anchor="ctr" bIns="45700" lIns="91425" spcFirstLastPara="1" rIns="91425" wrap="square" tIns="45700">
            <a:spAutoFit/>
          </a:bodyPr>
          <a:lstStyle/>
          <a:p>
            <a:pPr indent="0" lvl="0" marL="0" marR="0" rtl="0" algn="r">
              <a:spcBef>
                <a:spcPts val="0"/>
              </a:spcBef>
              <a:spcAft>
                <a:spcPts val="0"/>
              </a:spcAft>
              <a:buNone/>
            </a:pPr>
            <a:r>
              <a:rPr lang="en-US" sz="8200">
                <a:solidFill>
                  <a:schemeClr val="accent2"/>
                </a:solidFill>
                <a:latin typeface="Playfair Display ExtraBold"/>
                <a:ea typeface="Playfair Display ExtraBold"/>
                <a:cs typeface="Playfair Display ExtraBold"/>
                <a:sym typeface="Playfair Display ExtraBold"/>
              </a:rPr>
              <a:t>02</a:t>
            </a:r>
            <a:endParaRPr sz="1600"/>
          </a:p>
        </p:txBody>
      </p:sp>
      <p:sp>
        <p:nvSpPr>
          <p:cNvPr id="1978" name="Google Shape;1978;p93"/>
          <p:cNvSpPr/>
          <p:nvPr/>
        </p:nvSpPr>
        <p:spPr>
          <a:xfrm rot="5400000">
            <a:off x="15608407" y="5383403"/>
            <a:ext cx="8048383" cy="4717612"/>
          </a:xfrm>
          <a:custGeom>
            <a:rect b="b" l="l" r="r" t="t"/>
            <a:pathLst>
              <a:path extrusionOk="0" h="1444904" w="1444952">
                <a:moveTo>
                  <a:pt x="722477" y="0"/>
                </a:moveTo>
                <a:lnTo>
                  <a:pt x="0" y="1444904"/>
                </a:lnTo>
                <a:lnTo>
                  <a:pt x="1444952" y="1444904"/>
                </a:lnTo>
                <a:lnTo>
                  <a:pt x="722477" y="0"/>
                </a:lnTo>
                <a:close/>
              </a:path>
            </a:pathLst>
          </a:custGeom>
          <a:solidFill>
            <a:schemeClr val="accent6">
              <a:alpha val="149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979" name="Google Shape;1979;p93"/>
          <p:cNvSpPr txBox="1"/>
          <p:nvPr/>
        </p:nvSpPr>
        <p:spPr>
          <a:xfrm>
            <a:off x="16261700" y="7606475"/>
            <a:ext cx="6061800" cy="30660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4200">
                <a:solidFill>
                  <a:schemeClr val="dk1"/>
                </a:solidFill>
                <a:latin typeface="Montserrat Light"/>
                <a:ea typeface="Montserrat Light"/>
                <a:cs typeface="Montserrat Light"/>
                <a:sym typeface="Montserrat Light"/>
              </a:rPr>
              <a:t>Start building  website and think about the look and feel of our app</a:t>
            </a:r>
            <a:endParaRPr sz="2400"/>
          </a:p>
        </p:txBody>
      </p:sp>
      <p:sp>
        <p:nvSpPr>
          <p:cNvPr id="1980" name="Google Shape;1980;p93"/>
          <p:cNvSpPr txBox="1"/>
          <p:nvPr/>
        </p:nvSpPr>
        <p:spPr>
          <a:xfrm>
            <a:off x="17639925" y="5990250"/>
            <a:ext cx="4638600" cy="9852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b="1" lang="en-US" sz="5800">
                <a:solidFill>
                  <a:schemeClr val="accent4"/>
                </a:solidFill>
                <a:latin typeface="Playfair Display"/>
                <a:ea typeface="Playfair Display"/>
                <a:cs typeface="Playfair Display"/>
                <a:sym typeface="Playfair Display"/>
              </a:rPr>
              <a:t>Exploration</a:t>
            </a:r>
            <a:endParaRPr sz="2400"/>
          </a:p>
        </p:txBody>
      </p:sp>
      <p:sp>
        <p:nvSpPr>
          <p:cNvPr id="1981" name="Google Shape;1981;p93"/>
          <p:cNvSpPr txBox="1"/>
          <p:nvPr/>
        </p:nvSpPr>
        <p:spPr>
          <a:xfrm>
            <a:off x="15860162" y="5637530"/>
            <a:ext cx="1620000" cy="1354500"/>
          </a:xfrm>
          <a:prstGeom prst="rect">
            <a:avLst/>
          </a:prstGeom>
          <a:noFill/>
          <a:ln>
            <a:noFill/>
          </a:ln>
        </p:spPr>
        <p:txBody>
          <a:bodyPr anchorCtr="0" anchor="ctr" bIns="45700" lIns="91425" spcFirstLastPara="1" rIns="91425" wrap="square" tIns="45700">
            <a:spAutoFit/>
          </a:bodyPr>
          <a:lstStyle/>
          <a:p>
            <a:pPr indent="0" lvl="0" marL="0" marR="0" rtl="0" algn="r">
              <a:spcBef>
                <a:spcPts val="0"/>
              </a:spcBef>
              <a:spcAft>
                <a:spcPts val="0"/>
              </a:spcAft>
              <a:buNone/>
            </a:pPr>
            <a:r>
              <a:rPr lang="en-US" sz="8200">
                <a:solidFill>
                  <a:schemeClr val="accent4"/>
                </a:solidFill>
                <a:latin typeface="Playfair Display ExtraBold"/>
                <a:ea typeface="Playfair Display ExtraBold"/>
                <a:cs typeface="Playfair Display ExtraBold"/>
                <a:sym typeface="Playfair Display ExtraBold"/>
              </a:rPr>
              <a:t>03</a:t>
            </a:r>
            <a:endParaRPr sz="1600"/>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5" name="Shape 1985"/>
        <p:cNvGrpSpPr/>
        <p:nvPr/>
      </p:nvGrpSpPr>
      <p:grpSpPr>
        <a:xfrm>
          <a:off x="0" y="0"/>
          <a:ext cx="0" cy="0"/>
          <a:chOff x="0" y="0"/>
          <a:chExt cx="0" cy="0"/>
        </a:xfrm>
      </p:grpSpPr>
      <p:sp>
        <p:nvSpPr>
          <p:cNvPr id="1986" name="Google Shape;1986;p94"/>
          <p:cNvSpPr/>
          <p:nvPr/>
        </p:nvSpPr>
        <p:spPr>
          <a:xfrm>
            <a:off x="-3730088" y="5272282"/>
            <a:ext cx="8011200" cy="8011200"/>
          </a:xfrm>
          <a:prstGeom prst="ellipse">
            <a:avLst/>
          </a:prstGeom>
          <a:noFill/>
          <a:ln cap="rnd" cmpd="sng" w="254000">
            <a:solidFill>
              <a:schemeClr val="l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3600" u="none" cap="none" strike="noStrike">
              <a:solidFill>
                <a:schemeClr val="lt1"/>
              </a:solidFill>
              <a:latin typeface="Montserrat Light"/>
              <a:ea typeface="Montserrat Light"/>
              <a:cs typeface="Montserrat Light"/>
              <a:sym typeface="Montserrat Light"/>
            </a:endParaRPr>
          </a:p>
        </p:txBody>
      </p:sp>
      <p:sp>
        <p:nvSpPr>
          <p:cNvPr id="1987" name="Google Shape;1987;p94"/>
          <p:cNvSpPr/>
          <p:nvPr/>
        </p:nvSpPr>
        <p:spPr>
          <a:xfrm>
            <a:off x="14183883" y="-5696094"/>
            <a:ext cx="15378657" cy="18499410"/>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298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988" name="Google Shape;1988;p94"/>
          <p:cNvSpPr txBox="1"/>
          <p:nvPr/>
        </p:nvSpPr>
        <p:spPr>
          <a:xfrm>
            <a:off x="11803250" y="5490850"/>
            <a:ext cx="12148800" cy="19395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lang="en-US" sz="12000">
                <a:solidFill>
                  <a:schemeClr val="accent2"/>
                </a:solidFill>
                <a:latin typeface="Playfair Display ExtraBold"/>
                <a:ea typeface="Playfair Display ExtraBold"/>
                <a:cs typeface="Playfair Display ExtraBold"/>
                <a:sym typeface="Playfair Display ExtraBold"/>
              </a:rPr>
              <a:t>Thank You!</a:t>
            </a:r>
            <a:endParaRPr sz="12000">
              <a:solidFill>
                <a:schemeClr val="accent2"/>
              </a:solidFill>
              <a:latin typeface="Playfair Display ExtraBold"/>
              <a:ea typeface="Playfair Display ExtraBold"/>
              <a:cs typeface="Playfair Display ExtraBold"/>
              <a:sym typeface="Playfair Display ExtraBold"/>
            </a:endParaRPr>
          </a:p>
        </p:txBody>
      </p:sp>
      <p:pic>
        <p:nvPicPr>
          <p:cNvPr id="1989" name="Google Shape;1989;p94"/>
          <p:cNvPicPr preferRelativeResize="0"/>
          <p:nvPr/>
        </p:nvPicPr>
        <p:blipFill>
          <a:blip r:embed="rId3">
            <a:alphaModFix/>
          </a:blip>
          <a:stretch>
            <a:fillRect/>
          </a:stretch>
        </p:blipFill>
        <p:spPr>
          <a:xfrm>
            <a:off x="-13643250" y="-455300"/>
            <a:ext cx="24377650" cy="14626590"/>
          </a:xfrm>
          <a:prstGeom prst="rect">
            <a:avLst/>
          </a:prstGeom>
          <a:noFill/>
          <a:ln cap="rnd" cmpd="sng" w="254000">
            <a:solidFill>
              <a:schemeClr val="lt2"/>
            </a:solidFill>
            <a:prstDash val="solid"/>
            <a:round/>
            <a:headEnd len="sm" w="sm" type="none"/>
            <a:tailEnd len="sm" w="sm" type="none"/>
          </a:ln>
        </p:spPr>
      </p:pic>
      <p:sp>
        <p:nvSpPr>
          <p:cNvPr id="1990" name="Google Shape;1990;p94"/>
          <p:cNvSpPr/>
          <p:nvPr/>
        </p:nvSpPr>
        <p:spPr>
          <a:xfrm>
            <a:off x="8569236" y="997539"/>
            <a:ext cx="4083552" cy="1134659"/>
          </a:xfrm>
          <a:custGeom>
            <a:rect b="b" l="l" r="r" t="t"/>
            <a:pathLst>
              <a:path extrusionOk="0" h="1134659" w="4083552">
                <a:moveTo>
                  <a:pt x="4083553" y="21372"/>
                </a:moveTo>
                <a:cubicBezTo>
                  <a:pt x="4026719" y="6821"/>
                  <a:pt x="3969247" y="-663"/>
                  <a:pt x="3910502" y="46"/>
                </a:cubicBezTo>
                <a:cubicBezTo>
                  <a:pt x="3662795" y="3041"/>
                  <a:pt x="3436857" y="137432"/>
                  <a:pt x="3228523" y="256345"/>
                </a:cubicBezTo>
                <a:cubicBezTo>
                  <a:pt x="3007464" y="382515"/>
                  <a:pt x="2780166" y="518096"/>
                  <a:pt x="2523966" y="556977"/>
                </a:cubicBezTo>
                <a:cubicBezTo>
                  <a:pt x="2228622" y="601803"/>
                  <a:pt x="1934580" y="530748"/>
                  <a:pt x="1646720" y="471494"/>
                </a:cubicBezTo>
                <a:cubicBezTo>
                  <a:pt x="1351661" y="410757"/>
                  <a:pt x="1059912" y="371686"/>
                  <a:pt x="764786" y="453551"/>
                </a:cubicBezTo>
                <a:cubicBezTo>
                  <a:pt x="498296" y="527469"/>
                  <a:pt x="254849" y="662530"/>
                  <a:pt x="0" y="766438"/>
                </a:cubicBezTo>
                <a:moveTo>
                  <a:pt x="4083553" y="389592"/>
                </a:moveTo>
                <a:cubicBezTo>
                  <a:pt x="4026719" y="375031"/>
                  <a:pt x="3969247" y="367548"/>
                  <a:pt x="3910502" y="368266"/>
                </a:cubicBezTo>
                <a:cubicBezTo>
                  <a:pt x="3662795" y="371261"/>
                  <a:pt x="3436857" y="505652"/>
                  <a:pt x="3228523" y="624555"/>
                </a:cubicBezTo>
                <a:cubicBezTo>
                  <a:pt x="3007464" y="750735"/>
                  <a:pt x="2780166" y="886315"/>
                  <a:pt x="2523966" y="925198"/>
                </a:cubicBezTo>
                <a:cubicBezTo>
                  <a:pt x="2228622" y="970023"/>
                  <a:pt x="1934580" y="898967"/>
                  <a:pt x="1646720" y="839714"/>
                </a:cubicBezTo>
                <a:cubicBezTo>
                  <a:pt x="1351661" y="778977"/>
                  <a:pt x="1059912" y="739906"/>
                  <a:pt x="764786" y="821761"/>
                </a:cubicBezTo>
                <a:cubicBezTo>
                  <a:pt x="498296" y="895679"/>
                  <a:pt x="254849" y="1030751"/>
                  <a:pt x="0" y="1134659"/>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nvGrpSpPr>
          <p:cNvPr id="1991" name="Google Shape;1991;p94"/>
          <p:cNvGrpSpPr/>
          <p:nvPr/>
        </p:nvGrpSpPr>
        <p:grpSpPr>
          <a:xfrm>
            <a:off x="16820526" y="9120753"/>
            <a:ext cx="1461110" cy="1317528"/>
            <a:chOff x="13668051" y="2148234"/>
            <a:chExt cx="1461110" cy="1317528"/>
          </a:xfrm>
        </p:grpSpPr>
        <p:sp>
          <p:nvSpPr>
            <p:cNvPr id="1992" name="Google Shape;1992;p94"/>
            <p:cNvSpPr/>
            <p:nvPr/>
          </p:nvSpPr>
          <p:spPr>
            <a:xfrm>
              <a:off x="13668053" y="2148234"/>
              <a:ext cx="1461108" cy="1317528"/>
            </a:xfrm>
            <a:custGeom>
              <a:rect b="b" l="l" r="r" t="t"/>
              <a:pathLst>
                <a:path extrusionOk="0" h="1317528" w="1461108">
                  <a:moveTo>
                    <a:pt x="1461108" y="0"/>
                  </a:moveTo>
                  <a:cubicBezTo>
                    <a:pt x="1312470" y="781749"/>
                    <a:pt x="1279340" y="1253957"/>
                    <a:pt x="988187" y="1306510"/>
                  </a:cubicBezTo>
                  <a:cubicBezTo>
                    <a:pt x="550460" y="1385519"/>
                    <a:pt x="107448" y="1013927"/>
                    <a:pt x="0" y="1008130"/>
                  </a:cubicBezTo>
                  <a:cubicBezTo>
                    <a:pt x="0" y="1008130"/>
                    <a:pt x="55418" y="1189411"/>
                    <a:pt x="45133" y="1190983"/>
                  </a:cubicBezTo>
                </a:path>
              </a:pathLst>
            </a:custGeom>
            <a:noFill/>
            <a:ln cap="rnd" cmpd="sng" w="508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1993" name="Google Shape;1993;p94"/>
            <p:cNvSpPr/>
            <p:nvPr/>
          </p:nvSpPr>
          <p:spPr>
            <a:xfrm>
              <a:off x="13668051" y="3089077"/>
              <a:ext cx="197962" cy="45119"/>
            </a:xfrm>
            <a:custGeom>
              <a:rect b="b" l="l" r="r" t="t"/>
              <a:pathLst>
                <a:path extrusionOk="0" h="45119" w="197962">
                  <a:moveTo>
                    <a:pt x="197962" y="0"/>
                  </a:moveTo>
                  <a:cubicBezTo>
                    <a:pt x="197962" y="0"/>
                    <a:pt x="57728" y="18093"/>
                    <a:pt x="0" y="45119"/>
                  </a:cubicBezTo>
                </a:path>
              </a:pathLst>
            </a:custGeom>
            <a:noFill/>
            <a:ln cap="rnd" cmpd="sng" w="508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grpSp>
      <p:sp>
        <p:nvSpPr>
          <p:cNvPr id="1994" name="Google Shape;1994;p94"/>
          <p:cNvSpPr txBox="1"/>
          <p:nvPr/>
        </p:nvSpPr>
        <p:spPr>
          <a:xfrm>
            <a:off x="11991565" y="9120747"/>
            <a:ext cx="8454300" cy="785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500">
                <a:solidFill>
                  <a:schemeClr val="dk1"/>
                </a:solidFill>
                <a:latin typeface="Montserrat Light"/>
                <a:ea typeface="Montserrat Light"/>
                <a:cs typeface="Montserrat Light"/>
                <a:sym typeface="Montserrat Light"/>
              </a:rPr>
              <a:t>Any Questions?</a:t>
            </a:r>
            <a:endParaRPr sz="4500"/>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8" name="Shape 1998"/>
        <p:cNvGrpSpPr/>
        <p:nvPr/>
      </p:nvGrpSpPr>
      <p:grpSpPr>
        <a:xfrm>
          <a:off x="0" y="0"/>
          <a:ext cx="0" cy="0"/>
          <a:chOff x="0" y="0"/>
          <a:chExt cx="0" cy="0"/>
        </a:xfrm>
      </p:grpSpPr>
      <p:sp>
        <p:nvSpPr>
          <p:cNvPr id="1999" name="Google Shape;1999;p95"/>
          <p:cNvSpPr/>
          <p:nvPr/>
        </p:nvSpPr>
        <p:spPr>
          <a:xfrm flipH="1" rot="-5400000">
            <a:off x="15664076" y="-3874079"/>
            <a:ext cx="13826053" cy="5294465"/>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1">
              <a:alpha val="196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000" name="Google Shape;2000;p95"/>
          <p:cNvSpPr/>
          <p:nvPr/>
        </p:nvSpPr>
        <p:spPr>
          <a:xfrm>
            <a:off x="-1682385" y="3526863"/>
            <a:ext cx="3366046" cy="3439916"/>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001" name="Google Shape;2001;p95"/>
          <p:cNvSpPr/>
          <p:nvPr/>
        </p:nvSpPr>
        <p:spPr>
          <a:xfrm>
            <a:off x="-1048999" y="4476467"/>
            <a:ext cx="2730204" cy="2790120"/>
          </a:xfrm>
          <a:custGeom>
            <a:rect b="b" l="l" r="r" t="t"/>
            <a:pathLst>
              <a:path extrusionOk="0" h="1231841" w="1205388">
                <a:moveTo>
                  <a:pt x="1203888" y="528227"/>
                </a:moveTo>
                <a:cubicBezTo>
                  <a:pt x="1194549" y="385295"/>
                  <a:pt x="1160292" y="301400"/>
                  <a:pt x="1135374" y="270329"/>
                </a:cubicBezTo>
                <a:cubicBezTo>
                  <a:pt x="1110465" y="239256"/>
                  <a:pt x="1135374" y="205077"/>
                  <a:pt x="979669" y="99432"/>
                </a:cubicBezTo>
                <a:cubicBezTo>
                  <a:pt x="979669" y="99432"/>
                  <a:pt x="873781" y="34181"/>
                  <a:pt x="833295" y="31073"/>
                </a:cubicBezTo>
                <a:cubicBezTo>
                  <a:pt x="794932" y="14273"/>
                  <a:pt x="752918" y="6783"/>
                  <a:pt x="713650" y="4281"/>
                </a:cubicBezTo>
                <a:lnTo>
                  <a:pt x="702497" y="0"/>
                </a:lnTo>
                <a:lnTo>
                  <a:pt x="672651" y="3310"/>
                </a:lnTo>
                <a:cubicBezTo>
                  <a:pt x="610014" y="4272"/>
                  <a:pt x="562357" y="15536"/>
                  <a:pt x="562357" y="15536"/>
                </a:cubicBezTo>
                <a:cubicBezTo>
                  <a:pt x="562357" y="15536"/>
                  <a:pt x="475159" y="18643"/>
                  <a:pt x="434674" y="31074"/>
                </a:cubicBezTo>
                <a:cubicBezTo>
                  <a:pt x="394187" y="43502"/>
                  <a:pt x="252501" y="121183"/>
                  <a:pt x="180088" y="189541"/>
                </a:cubicBezTo>
                <a:cubicBezTo>
                  <a:pt x="107676" y="257898"/>
                  <a:pt x="32934" y="425690"/>
                  <a:pt x="29819" y="478513"/>
                </a:cubicBezTo>
                <a:cubicBezTo>
                  <a:pt x="26707" y="531335"/>
                  <a:pt x="-13779" y="587265"/>
                  <a:pt x="4906" y="689802"/>
                </a:cubicBezTo>
                <a:cubicBezTo>
                  <a:pt x="23592" y="792342"/>
                  <a:pt x="11134" y="870023"/>
                  <a:pt x="135704" y="1019170"/>
                </a:cubicBezTo>
                <a:cubicBezTo>
                  <a:pt x="237292" y="1140796"/>
                  <a:pt x="449504" y="1221069"/>
                  <a:pt x="597030" y="1229711"/>
                </a:cubicBezTo>
                <a:lnTo>
                  <a:pt x="596613" y="1230507"/>
                </a:lnTo>
                <a:cubicBezTo>
                  <a:pt x="596613" y="1230507"/>
                  <a:pt x="892075" y="1259741"/>
                  <a:pt x="1021374" y="1044547"/>
                </a:cubicBezTo>
                <a:cubicBezTo>
                  <a:pt x="1080454" y="975144"/>
                  <a:pt x="1107349" y="919736"/>
                  <a:pt x="1107349" y="919736"/>
                </a:cubicBezTo>
                <a:lnTo>
                  <a:pt x="1175863" y="776807"/>
                </a:lnTo>
                <a:cubicBezTo>
                  <a:pt x="1175863" y="776807"/>
                  <a:pt x="1213236" y="671160"/>
                  <a:pt x="1203888" y="528227"/>
                </a:cubicBezTo>
                <a:close/>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002" name="Google Shape;2002;p95"/>
          <p:cNvSpPr/>
          <p:nvPr/>
        </p:nvSpPr>
        <p:spPr>
          <a:xfrm rot="5400000">
            <a:off x="-9357581" y="10142180"/>
            <a:ext cx="14760017" cy="17755231"/>
          </a:xfrm>
          <a:custGeom>
            <a:rect b="b" l="l" r="r" t="t"/>
            <a:pathLst>
              <a:path extrusionOk="0" h="3502018" w="2911246">
                <a:moveTo>
                  <a:pt x="2803563" y="1507958"/>
                </a:moveTo>
                <a:cubicBezTo>
                  <a:pt x="2743002" y="1377278"/>
                  <a:pt x="2654195" y="1260808"/>
                  <a:pt x="2542187" y="1170053"/>
                </a:cubicBezTo>
                <a:cubicBezTo>
                  <a:pt x="2478556" y="1118491"/>
                  <a:pt x="2406438" y="1071622"/>
                  <a:pt x="2359496" y="1002991"/>
                </a:cubicBezTo>
                <a:cubicBezTo>
                  <a:pt x="2313125" y="935189"/>
                  <a:pt x="2299506" y="852812"/>
                  <a:pt x="2283453" y="773922"/>
                </a:cubicBezTo>
                <a:cubicBezTo>
                  <a:pt x="2268027" y="698165"/>
                  <a:pt x="2249161" y="620955"/>
                  <a:pt x="2201270" y="558451"/>
                </a:cubicBezTo>
                <a:cubicBezTo>
                  <a:pt x="2161323" y="506319"/>
                  <a:pt x="2106788" y="470176"/>
                  <a:pt x="2046702" y="444993"/>
                </a:cubicBezTo>
                <a:cubicBezTo>
                  <a:pt x="1920619" y="392149"/>
                  <a:pt x="1781153" y="384226"/>
                  <a:pt x="1653559" y="335867"/>
                </a:cubicBezTo>
                <a:cubicBezTo>
                  <a:pt x="1621995" y="323907"/>
                  <a:pt x="1591458" y="309031"/>
                  <a:pt x="1563173" y="290564"/>
                </a:cubicBezTo>
                <a:cubicBezTo>
                  <a:pt x="1524596" y="265382"/>
                  <a:pt x="1491502" y="233057"/>
                  <a:pt x="1457771" y="201928"/>
                </a:cubicBezTo>
                <a:cubicBezTo>
                  <a:pt x="1395499" y="144458"/>
                  <a:pt x="1327772" y="96658"/>
                  <a:pt x="1249619" y="63182"/>
                </a:cubicBezTo>
                <a:cubicBezTo>
                  <a:pt x="1093321" y="-3759"/>
                  <a:pt x="918616" y="-14939"/>
                  <a:pt x="752681" y="17549"/>
                </a:cubicBezTo>
                <a:cubicBezTo>
                  <a:pt x="577889" y="51764"/>
                  <a:pt x="409084" y="132051"/>
                  <a:pt x="264838" y="235660"/>
                </a:cubicBezTo>
                <a:cubicBezTo>
                  <a:pt x="230898" y="260043"/>
                  <a:pt x="198878" y="288389"/>
                  <a:pt x="181704" y="327365"/>
                </a:cubicBezTo>
                <a:cubicBezTo>
                  <a:pt x="164644" y="366074"/>
                  <a:pt x="161859" y="408686"/>
                  <a:pt x="161660" y="450464"/>
                </a:cubicBezTo>
                <a:cubicBezTo>
                  <a:pt x="161146" y="553341"/>
                  <a:pt x="162696" y="656264"/>
                  <a:pt x="163247" y="759140"/>
                </a:cubicBezTo>
                <a:cubicBezTo>
                  <a:pt x="163452" y="798192"/>
                  <a:pt x="163662" y="837248"/>
                  <a:pt x="163870" y="876302"/>
                </a:cubicBezTo>
                <a:cubicBezTo>
                  <a:pt x="163635" y="882406"/>
                  <a:pt x="163656" y="888498"/>
                  <a:pt x="163968" y="894567"/>
                </a:cubicBezTo>
                <a:cubicBezTo>
                  <a:pt x="164202" y="938541"/>
                  <a:pt x="164435" y="982510"/>
                  <a:pt x="164671" y="1026492"/>
                </a:cubicBezTo>
                <a:cubicBezTo>
                  <a:pt x="164153" y="1029351"/>
                  <a:pt x="163749" y="1032239"/>
                  <a:pt x="163171" y="1035088"/>
                </a:cubicBezTo>
                <a:cubicBezTo>
                  <a:pt x="161431" y="1043695"/>
                  <a:pt x="159393" y="1052244"/>
                  <a:pt x="156841" y="1060651"/>
                </a:cubicBezTo>
                <a:cubicBezTo>
                  <a:pt x="155614" y="1064688"/>
                  <a:pt x="154270" y="1068697"/>
                  <a:pt x="152786" y="1072648"/>
                </a:cubicBezTo>
                <a:cubicBezTo>
                  <a:pt x="152610" y="1073114"/>
                  <a:pt x="151015" y="1076989"/>
                  <a:pt x="150895" y="1077369"/>
                </a:cubicBezTo>
                <a:cubicBezTo>
                  <a:pt x="150042" y="1079279"/>
                  <a:pt x="149163" y="1081179"/>
                  <a:pt x="148246" y="1083069"/>
                </a:cubicBezTo>
                <a:cubicBezTo>
                  <a:pt x="147518" y="1084560"/>
                  <a:pt x="147024" y="1086156"/>
                  <a:pt x="146640" y="1087780"/>
                </a:cubicBezTo>
                <a:cubicBezTo>
                  <a:pt x="65245" y="1209598"/>
                  <a:pt x="-5858" y="1342720"/>
                  <a:pt x="382" y="1492731"/>
                </a:cubicBezTo>
                <a:cubicBezTo>
                  <a:pt x="4545" y="1592824"/>
                  <a:pt x="37125" y="1689554"/>
                  <a:pt x="59812" y="1786398"/>
                </a:cubicBezTo>
                <a:cubicBezTo>
                  <a:pt x="82575" y="1883565"/>
                  <a:pt x="101460" y="1981635"/>
                  <a:pt x="116391" y="2080312"/>
                </a:cubicBezTo>
                <a:cubicBezTo>
                  <a:pt x="131550" y="2180529"/>
                  <a:pt x="139724" y="2281676"/>
                  <a:pt x="155548" y="2381788"/>
                </a:cubicBezTo>
                <a:cubicBezTo>
                  <a:pt x="170499" y="2476391"/>
                  <a:pt x="196702" y="2567678"/>
                  <a:pt x="232295" y="2656533"/>
                </a:cubicBezTo>
                <a:cubicBezTo>
                  <a:pt x="267547" y="2744562"/>
                  <a:pt x="309622" y="2829580"/>
                  <a:pt x="351944" y="2914370"/>
                </a:cubicBezTo>
                <a:cubicBezTo>
                  <a:pt x="387490" y="2985585"/>
                  <a:pt x="423644" y="3056620"/>
                  <a:pt x="464959" y="3124710"/>
                </a:cubicBezTo>
                <a:cubicBezTo>
                  <a:pt x="545242" y="3257024"/>
                  <a:pt x="648952" y="3382908"/>
                  <a:pt x="793112" y="3447739"/>
                </a:cubicBezTo>
                <a:cubicBezTo>
                  <a:pt x="958076" y="3521919"/>
                  <a:pt x="1143095" y="3508354"/>
                  <a:pt x="1316452" y="3476038"/>
                </a:cubicBezTo>
                <a:cubicBezTo>
                  <a:pt x="1402171" y="3460060"/>
                  <a:pt x="1487206" y="3439912"/>
                  <a:pt x="1571955" y="3419460"/>
                </a:cubicBezTo>
                <a:cubicBezTo>
                  <a:pt x="1654557" y="3399512"/>
                  <a:pt x="1736825" y="3377750"/>
                  <a:pt x="1817279" y="3350306"/>
                </a:cubicBezTo>
                <a:cubicBezTo>
                  <a:pt x="1975895" y="3296199"/>
                  <a:pt x="2124770" y="3218600"/>
                  <a:pt x="2243697" y="3098749"/>
                </a:cubicBezTo>
                <a:cubicBezTo>
                  <a:pt x="2305189" y="3036767"/>
                  <a:pt x="2360979" y="2967119"/>
                  <a:pt x="2432869" y="2916498"/>
                </a:cubicBezTo>
                <a:cubicBezTo>
                  <a:pt x="2504008" y="2866399"/>
                  <a:pt x="2588501" y="2838367"/>
                  <a:pt x="2654508" y="2780488"/>
                </a:cubicBezTo>
                <a:cubicBezTo>
                  <a:pt x="2718966" y="2723958"/>
                  <a:pt x="2761840" y="2646901"/>
                  <a:pt x="2795770" y="2569283"/>
                </a:cubicBezTo>
                <a:cubicBezTo>
                  <a:pt x="2824976" y="2502476"/>
                  <a:pt x="2848956" y="2433540"/>
                  <a:pt x="2867099" y="2362913"/>
                </a:cubicBezTo>
                <a:cubicBezTo>
                  <a:pt x="2939217" y="2082241"/>
                  <a:pt x="2926330" y="1772843"/>
                  <a:pt x="2803563" y="1507958"/>
                </a:cubicBezTo>
                <a:close/>
                <a:moveTo>
                  <a:pt x="2864733" y="2147738"/>
                </a:moveTo>
                <a:cubicBezTo>
                  <a:pt x="2851028" y="2289152"/>
                  <a:pt x="2814912" y="2429636"/>
                  <a:pt x="2756755" y="2559356"/>
                </a:cubicBezTo>
                <a:cubicBezTo>
                  <a:pt x="2723386" y="2633783"/>
                  <a:pt x="2681652" y="2706964"/>
                  <a:pt x="2617784" y="2759448"/>
                </a:cubicBezTo>
                <a:cubicBezTo>
                  <a:pt x="2551549" y="2813868"/>
                  <a:pt x="2467294" y="2840523"/>
                  <a:pt x="2398930" y="2892066"/>
                </a:cubicBezTo>
                <a:cubicBezTo>
                  <a:pt x="2330404" y="2943741"/>
                  <a:pt x="2275593" y="3009884"/>
                  <a:pt x="2215450" y="3070498"/>
                </a:cubicBezTo>
                <a:cubicBezTo>
                  <a:pt x="2157816" y="3128586"/>
                  <a:pt x="2093149" y="3177602"/>
                  <a:pt x="2021820" y="3217698"/>
                </a:cubicBezTo>
                <a:cubicBezTo>
                  <a:pt x="1879028" y="3297956"/>
                  <a:pt x="1719623" y="3342726"/>
                  <a:pt x="1561329" y="3380941"/>
                </a:cubicBezTo>
                <a:cubicBezTo>
                  <a:pt x="1394815" y="3421142"/>
                  <a:pt x="1223625" y="3465864"/>
                  <a:pt x="1051065" y="3462273"/>
                </a:cubicBezTo>
                <a:cubicBezTo>
                  <a:pt x="964082" y="3460459"/>
                  <a:pt x="876550" y="3444462"/>
                  <a:pt x="797950" y="3406057"/>
                </a:cubicBezTo>
                <a:cubicBezTo>
                  <a:pt x="730727" y="3373209"/>
                  <a:pt x="672180" y="3326188"/>
                  <a:pt x="621684" y="3271292"/>
                </a:cubicBezTo>
                <a:cubicBezTo>
                  <a:pt x="517280" y="3157786"/>
                  <a:pt x="447652" y="3017046"/>
                  <a:pt x="379440" y="2880192"/>
                </a:cubicBezTo>
                <a:cubicBezTo>
                  <a:pt x="338258" y="2797568"/>
                  <a:pt x="297333" y="2714602"/>
                  <a:pt x="263925" y="2628454"/>
                </a:cubicBezTo>
                <a:cubicBezTo>
                  <a:pt x="229986" y="2540900"/>
                  <a:pt x="206035" y="2451018"/>
                  <a:pt x="192064" y="2358164"/>
                </a:cubicBezTo>
                <a:cubicBezTo>
                  <a:pt x="177304" y="2260085"/>
                  <a:pt x="168921" y="2161179"/>
                  <a:pt x="153914" y="2063110"/>
                </a:cubicBezTo>
                <a:cubicBezTo>
                  <a:pt x="139144" y="1966664"/>
                  <a:pt x="120611" y="1870779"/>
                  <a:pt x="98333" y="1775778"/>
                </a:cubicBezTo>
                <a:cubicBezTo>
                  <a:pt x="76473" y="1682544"/>
                  <a:pt x="44396" y="1589062"/>
                  <a:pt x="40328" y="1492731"/>
                </a:cubicBezTo>
                <a:cubicBezTo>
                  <a:pt x="36669" y="1406174"/>
                  <a:pt x="61190" y="1322610"/>
                  <a:pt x="99369" y="1245609"/>
                </a:cubicBezTo>
                <a:cubicBezTo>
                  <a:pt x="136606" y="1170509"/>
                  <a:pt x="184608" y="1101402"/>
                  <a:pt x="232824" y="1033065"/>
                </a:cubicBezTo>
                <a:cubicBezTo>
                  <a:pt x="236962" y="1028496"/>
                  <a:pt x="238446" y="1022132"/>
                  <a:pt x="237377" y="1015207"/>
                </a:cubicBezTo>
                <a:cubicBezTo>
                  <a:pt x="232581" y="984163"/>
                  <a:pt x="223313" y="954317"/>
                  <a:pt x="210796" y="925587"/>
                </a:cubicBezTo>
                <a:cubicBezTo>
                  <a:pt x="208020" y="912512"/>
                  <a:pt x="205601" y="899370"/>
                  <a:pt x="203636" y="886146"/>
                </a:cubicBezTo>
                <a:cubicBezTo>
                  <a:pt x="202614" y="742852"/>
                  <a:pt x="201521" y="599547"/>
                  <a:pt x="201587" y="456258"/>
                </a:cubicBezTo>
                <a:cubicBezTo>
                  <a:pt x="201616" y="414424"/>
                  <a:pt x="202452" y="369502"/>
                  <a:pt x="223846" y="332190"/>
                </a:cubicBezTo>
                <a:cubicBezTo>
                  <a:pt x="244166" y="296739"/>
                  <a:pt x="279636" y="273191"/>
                  <a:pt x="312863" y="251038"/>
                </a:cubicBezTo>
                <a:cubicBezTo>
                  <a:pt x="385513" y="202612"/>
                  <a:pt x="462060" y="159666"/>
                  <a:pt x="542295" y="125098"/>
                </a:cubicBezTo>
                <a:cubicBezTo>
                  <a:pt x="697766" y="58120"/>
                  <a:pt x="869384" y="24075"/>
                  <a:pt x="1038339" y="46426"/>
                </a:cubicBezTo>
                <a:cubicBezTo>
                  <a:pt x="1119971" y="57227"/>
                  <a:pt x="1200681" y="80908"/>
                  <a:pt x="1274016" y="118554"/>
                </a:cubicBezTo>
                <a:cubicBezTo>
                  <a:pt x="1309781" y="136916"/>
                  <a:pt x="1344167" y="158411"/>
                  <a:pt x="1375750" y="183328"/>
                </a:cubicBezTo>
                <a:cubicBezTo>
                  <a:pt x="1410241" y="210543"/>
                  <a:pt x="1441177" y="241844"/>
                  <a:pt x="1473976" y="271006"/>
                </a:cubicBezTo>
                <a:cubicBezTo>
                  <a:pt x="1529357" y="320249"/>
                  <a:pt x="1589899" y="356099"/>
                  <a:pt x="1659813" y="380531"/>
                </a:cubicBezTo>
                <a:cubicBezTo>
                  <a:pt x="1723168" y="402665"/>
                  <a:pt x="1789099" y="416144"/>
                  <a:pt x="1854469" y="430753"/>
                </a:cubicBezTo>
                <a:cubicBezTo>
                  <a:pt x="1975392" y="457769"/>
                  <a:pt x="2112585" y="489981"/>
                  <a:pt x="2183335" y="602213"/>
                </a:cubicBezTo>
                <a:cubicBezTo>
                  <a:pt x="2225658" y="669364"/>
                  <a:pt x="2237661" y="749964"/>
                  <a:pt x="2253381" y="826328"/>
                </a:cubicBezTo>
                <a:cubicBezTo>
                  <a:pt x="2269073" y="902549"/>
                  <a:pt x="2289621" y="978169"/>
                  <a:pt x="2337922" y="1040778"/>
                </a:cubicBezTo>
                <a:cubicBezTo>
                  <a:pt x="2387676" y="1105268"/>
                  <a:pt x="2455812" y="1150760"/>
                  <a:pt x="2518236" y="1201790"/>
                </a:cubicBezTo>
                <a:cubicBezTo>
                  <a:pt x="2572315" y="1245999"/>
                  <a:pt x="2621642" y="1296250"/>
                  <a:pt x="2663822" y="1351991"/>
                </a:cubicBezTo>
                <a:cubicBezTo>
                  <a:pt x="2834234" y="1577160"/>
                  <a:pt x="2891620" y="1870513"/>
                  <a:pt x="2864733" y="2147738"/>
                </a:cubicBezTo>
                <a:close/>
              </a:path>
            </a:pathLst>
          </a:custGeom>
          <a:solidFill>
            <a:schemeClr val="accent4">
              <a:alpha val="29409"/>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003" name="Google Shape;2003;p95"/>
          <p:cNvSpPr/>
          <p:nvPr/>
        </p:nvSpPr>
        <p:spPr>
          <a:xfrm rot="10800000">
            <a:off x="5036486" y="-967128"/>
            <a:ext cx="8458509" cy="323905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004" name="Google Shape;2004;p95"/>
          <p:cNvSpPr/>
          <p:nvPr/>
        </p:nvSpPr>
        <p:spPr>
          <a:xfrm rot="6299965">
            <a:off x="21265039" y="-4852226"/>
            <a:ext cx="8295857" cy="9979315"/>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chemeClr val="accent1">
              <a:alpha val="4941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005" name="Google Shape;2005;p95"/>
          <p:cNvSpPr txBox="1"/>
          <p:nvPr/>
        </p:nvSpPr>
        <p:spPr>
          <a:xfrm>
            <a:off x="3094924" y="4887750"/>
            <a:ext cx="18187800" cy="2401200"/>
          </a:xfrm>
          <a:prstGeom prst="rect">
            <a:avLst/>
          </a:prstGeom>
          <a:noFill/>
          <a:ln>
            <a:noFill/>
          </a:ln>
        </p:spPr>
        <p:txBody>
          <a:bodyPr anchorCtr="0" anchor="b" bIns="45700" lIns="91425" spcFirstLastPara="1" rIns="91425" wrap="square" tIns="45700">
            <a:spAutoFit/>
          </a:bodyPr>
          <a:lstStyle/>
          <a:p>
            <a:pPr indent="0" lvl="0" marL="0" marR="0" rtl="0" algn="ctr">
              <a:spcBef>
                <a:spcPts val="0"/>
              </a:spcBef>
              <a:spcAft>
                <a:spcPts val="0"/>
              </a:spcAft>
              <a:buNone/>
            </a:pPr>
            <a:r>
              <a:rPr lang="en-US" sz="15000">
                <a:solidFill>
                  <a:schemeClr val="accent4"/>
                </a:solidFill>
                <a:latin typeface="Playfair Display ExtraBold"/>
                <a:ea typeface="Playfair Display ExtraBold"/>
                <a:cs typeface="Playfair Display ExtraBold"/>
                <a:sym typeface="Playfair Display ExtraBold"/>
              </a:rPr>
              <a:t>Appendix</a:t>
            </a:r>
            <a:endParaRPr sz="20000">
              <a:solidFill>
                <a:schemeClr val="accent4"/>
              </a:solidFill>
              <a:latin typeface="Playfair Display ExtraBold"/>
              <a:ea typeface="Playfair Display ExtraBold"/>
              <a:cs typeface="Playfair Display ExtraBold"/>
              <a:sym typeface="Playfair Display ExtraBold"/>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0" name="Shape 2010"/>
        <p:cNvGrpSpPr/>
        <p:nvPr/>
      </p:nvGrpSpPr>
      <p:grpSpPr>
        <a:xfrm>
          <a:off x="0" y="0"/>
          <a:ext cx="0" cy="0"/>
          <a:chOff x="0" y="0"/>
          <a:chExt cx="0" cy="0"/>
        </a:xfrm>
      </p:grpSpPr>
      <p:sp>
        <p:nvSpPr>
          <p:cNvPr id="2011" name="Google Shape;2011;p96"/>
          <p:cNvSpPr txBox="1"/>
          <p:nvPr/>
        </p:nvSpPr>
        <p:spPr>
          <a:xfrm>
            <a:off x="202326" y="106350"/>
            <a:ext cx="24175200" cy="177996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en-US" sz="3600">
                <a:solidFill>
                  <a:schemeClr val="lt1"/>
                </a:solidFill>
                <a:latin typeface="Montserrat"/>
                <a:ea typeface="Montserrat"/>
                <a:cs typeface="Montserrat"/>
                <a:sym typeface="Montserrat"/>
              </a:rPr>
              <a:t>HMW Brainstorm 1</a:t>
            </a:r>
            <a:endParaRPr b="1" sz="3600">
              <a:solidFill>
                <a:schemeClr val="lt1"/>
              </a:solidFill>
              <a:latin typeface="Montserrat"/>
              <a:ea typeface="Montserrat"/>
              <a:cs typeface="Montserrat"/>
              <a:sym typeface="Montserrat"/>
            </a:endParaRPr>
          </a:p>
          <a:p>
            <a:pPr indent="0" lvl="0" marL="0" marR="0" rtl="0" algn="l">
              <a:lnSpc>
                <a:spcPct val="120000"/>
              </a:lnSpc>
              <a:spcBef>
                <a:spcPts val="0"/>
              </a:spcBef>
              <a:spcAft>
                <a:spcPts val="0"/>
              </a:spcAft>
              <a:buNone/>
            </a:pPr>
            <a:r>
              <a:rPr lang="en-US" sz="2600">
                <a:solidFill>
                  <a:schemeClr val="lt1"/>
                </a:solidFill>
                <a:latin typeface="Montserrat Light"/>
                <a:ea typeface="Montserrat Light"/>
                <a:cs typeface="Montserrat Light"/>
                <a:sym typeface="Montserrat Light"/>
              </a:rPr>
              <a:t>WE MET David, an outdoorsy skateboarding enthusiast who claims to be “social media anti-social” and didn’t carry any electronics with him. WE WERE SURPRISED TO FIND  he doesn’t find most mainstream media interesting but claims to have seen every skateboarding crash and burn video online. WE WONDER IF THIS MEANS  even those who show little interest in media entertainment in general still love consuming content for hobbies they are truly passionate about. IT WOULD BE GAME-CHANGING IF  there is a way for him to access only content that he is interested in.</a:t>
            </a:r>
            <a:endParaRPr sz="26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26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b="1" lang="en-US" sz="2200">
                <a:solidFill>
                  <a:schemeClr val="lt1"/>
                </a:solidFill>
                <a:latin typeface="Montserrat"/>
                <a:ea typeface="Montserrat"/>
                <a:cs typeface="Montserrat"/>
                <a:sym typeface="Montserrat"/>
              </a:rPr>
              <a:t>FILTER CONTENT</a:t>
            </a:r>
            <a:endParaRPr b="1" sz="2200">
              <a:solidFill>
                <a:schemeClr val="lt1"/>
              </a:solidFill>
              <a:latin typeface="Montserrat"/>
              <a:ea typeface="Montserrat"/>
              <a:cs typeface="Montserrat"/>
              <a:sym typeface="Montserrat"/>
            </a:endParaRPr>
          </a:p>
          <a:p>
            <a:pPr indent="0" lvl="0" marL="0" marR="0" rtl="0" algn="l">
              <a:lnSpc>
                <a:spcPct val="120000"/>
              </a:lnSpc>
              <a:spcBef>
                <a:spcPts val="0"/>
              </a:spcBef>
              <a:spcAft>
                <a:spcPts val="0"/>
              </a:spcAft>
              <a:buNone/>
            </a:pPr>
            <a:r>
              <a:rPr lang="en-US" sz="2200">
                <a:solidFill>
                  <a:schemeClr val="lt1"/>
                </a:solidFill>
                <a:latin typeface="Montserrat Light"/>
                <a:ea typeface="Montserrat Light"/>
                <a:cs typeface="Montserrat Light"/>
                <a:sym typeface="Montserrat Light"/>
              </a:rPr>
              <a:t>HMW filter out irrelevant content?</a:t>
            </a:r>
            <a:endParaRPr sz="22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lang="en-US" sz="2200">
                <a:solidFill>
                  <a:schemeClr val="lt1"/>
                </a:solidFill>
                <a:latin typeface="Montserrat Light"/>
                <a:ea typeface="Montserrat Light"/>
                <a:cs typeface="Montserrat Light"/>
                <a:sym typeface="Montserrat Light"/>
              </a:rPr>
              <a:t>HMW make sorting through content effortless?</a:t>
            </a:r>
            <a:endParaRPr sz="22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lang="en-US" sz="2200">
                <a:solidFill>
                  <a:schemeClr val="lt1"/>
                </a:solidFill>
                <a:latin typeface="Montserrat Light"/>
                <a:ea typeface="Montserrat Light"/>
                <a:cs typeface="Montserrat Light"/>
                <a:sym typeface="Montserrat Light"/>
              </a:rPr>
              <a:t>HMW ensure users find their passion-related content amidst the digital noise?</a:t>
            </a:r>
            <a:endParaRPr sz="22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22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b="1" lang="en-US" sz="2200">
                <a:solidFill>
                  <a:schemeClr val="lt1"/>
                </a:solidFill>
                <a:latin typeface="Montserrat"/>
                <a:ea typeface="Montserrat"/>
                <a:cs typeface="Montserrat"/>
                <a:sym typeface="Montserrat"/>
              </a:rPr>
              <a:t>LEARN MORE ABOUT CONTENT</a:t>
            </a:r>
            <a:endParaRPr b="1" sz="2200">
              <a:solidFill>
                <a:schemeClr val="lt1"/>
              </a:solidFill>
              <a:latin typeface="Montserrat"/>
              <a:ea typeface="Montserrat"/>
              <a:cs typeface="Montserrat"/>
              <a:sym typeface="Montserrat"/>
            </a:endParaRPr>
          </a:p>
          <a:p>
            <a:pPr indent="0" lvl="0" marL="0" marR="0" rtl="0" algn="l">
              <a:lnSpc>
                <a:spcPct val="120000"/>
              </a:lnSpc>
              <a:spcBef>
                <a:spcPts val="0"/>
              </a:spcBef>
              <a:spcAft>
                <a:spcPts val="0"/>
              </a:spcAft>
              <a:buNone/>
            </a:pPr>
            <a:r>
              <a:rPr lang="en-US" sz="2200">
                <a:solidFill>
                  <a:schemeClr val="lt1"/>
                </a:solidFill>
                <a:latin typeface="Montserrat Light"/>
                <a:ea typeface="Montserrat Light"/>
                <a:cs typeface="Montserrat Light"/>
                <a:sym typeface="Montserrat Light"/>
              </a:rPr>
              <a:t>HMW know what types of video people find interesting/uninteresting?</a:t>
            </a:r>
            <a:endParaRPr sz="22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lang="en-US" sz="2200">
                <a:solidFill>
                  <a:schemeClr val="lt1"/>
                </a:solidFill>
                <a:latin typeface="Montserrat Light"/>
                <a:ea typeface="Montserrat Light"/>
                <a:cs typeface="Montserrat Light"/>
                <a:sym typeface="Montserrat Light"/>
              </a:rPr>
              <a:t>HMW learn more about content he is currently exposed to?</a:t>
            </a:r>
            <a:endParaRPr sz="22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22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b="1" lang="en-US" sz="2200">
                <a:solidFill>
                  <a:schemeClr val="lt1"/>
                </a:solidFill>
                <a:latin typeface="Montserrat"/>
                <a:ea typeface="Montserrat"/>
                <a:cs typeface="Montserrat"/>
                <a:sym typeface="Montserrat"/>
              </a:rPr>
              <a:t>EXPOSURE TO NEW/OTHER CONTENT</a:t>
            </a:r>
            <a:endParaRPr b="1" sz="2200">
              <a:solidFill>
                <a:schemeClr val="lt1"/>
              </a:solidFill>
              <a:latin typeface="Montserrat"/>
              <a:ea typeface="Montserrat"/>
              <a:cs typeface="Montserrat"/>
              <a:sym typeface="Montserrat"/>
            </a:endParaRPr>
          </a:p>
          <a:p>
            <a:pPr indent="0" lvl="0" marL="0" marR="0" rtl="0" algn="l">
              <a:lnSpc>
                <a:spcPct val="120000"/>
              </a:lnSpc>
              <a:spcBef>
                <a:spcPts val="0"/>
              </a:spcBef>
              <a:spcAft>
                <a:spcPts val="0"/>
              </a:spcAft>
              <a:buNone/>
            </a:pPr>
            <a:r>
              <a:rPr lang="en-US" sz="2200">
                <a:solidFill>
                  <a:schemeClr val="lt1"/>
                </a:solidFill>
                <a:latin typeface="Montserrat Light"/>
                <a:ea typeface="Montserrat Light"/>
                <a:cs typeface="Montserrat Light"/>
                <a:sym typeface="Montserrat Light"/>
              </a:rPr>
              <a:t>HMW make David &amp; others like him open to different kinds of content?</a:t>
            </a:r>
            <a:endParaRPr sz="22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lang="en-US" sz="2200">
                <a:solidFill>
                  <a:schemeClr val="lt1"/>
                </a:solidFill>
                <a:latin typeface="Montserrat Light"/>
                <a:ea typeface="Montserrat Light"/>
                <a:cs typeface="Montserrat Light"/>
                <a:sym typeface="Montserrat Light"/>
              </a:rPr>
              <a:t>HMW make David &amp; others like him passionate about other things?</a:t>
            </a:r>
            <a:endParaRPr sz="22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22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b="1" lang="en-US" sz="2200">
                <a:solidFill>
                  <a:schemeClr val="lt1"/>
                </a:solidFill>
                <a:latin typeface="Montserrat"/>
                <a:ea typeface="Montserrat"/>
                <a:cs typeface="Montserrat"/>
                <a:sym typeface="Montserrat"/>
              </a:rPr>
              <a:t>GENERAL MEDIA</a:t>
            </a:r>
            <a:endParaRPr b="1" sz="2200">
              <a:solidFill>
                <a:schemeClr val="lt1"/>
              </a:solidFill>
              <a:latin typeface="Montserrat"/>
              <a:ea typeface="Montserrat"/>
              <a:cs typeface="Montserrat"/>
              <a:sym typeface="Montserrat"/>
            </a:endParaRPr>
          </a:p>
          <a:p>
            <a:pPr indent="0" lvl="0" marL="0" marR="0" rtl="0" algn="l">
              <a:lnSpc>
                <a:spcPct val="120000"/>
              </a:lnSpc>
              <a:spcBef>
                <a:spcPts val="0"/>
              </a:spcBef>
              <a:spcAft>
                <a:spcPts val="0"/>
              </a:spcAft>
              <a:buNone/>
            </a:pPr>
            <a:r>
              <a:rPr lang="en-US" sz="2200">
                <a:solidFill>
                  <a:schemeClr val="lt1"/>
                </a:solidFill>
                <a:latin typeface="Montserrat Light"/>
                <a:ea typeface="Montserrat Light"/>
                <a:cs typeface="Montserrat Light"/>
                <a:sym typeface="Montserrat Light"/>
              </a:rPr>
              <a:t>HMW make non-engagement with digital media undesirable?</a:t>
            </a:r>
            <a:endParaRPr sz="22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lang="en-US" sz="2200">
                <a:solidFill>
                  <a:schemeClr val="lt1"/>
                </a:solidFill>
                <a:latin typeface="Montserrat Light"/>
                <a:ea typeface="Montserrat Light"/>
                <a:cs typeface="Montserrat Light"/>
                <a:sym typeface="Montserrat Light"/>
              </a:rPr>
              <a:t>HMW get rid of some of the stigma around consuming media (vs being outdoorsy)?</a:t>
            </a:r>
            <a:endParaRPr sz="22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22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b="1" lang="en-US" sz="2200">
                <a:solidFill>
                  <a:schemeClr val="lt1"/>
                </a:solidFill>
                <a:latin typeface="Montserrat"/>
                <a:ea typeface="Montserrat"/>
                <a:cs typeface="Montserrat"/>
                <a:sym typeface="Montserrat"/>
              </a:rPr>
              <a:t>COMMUNITY</a:t>
            </a:r>
            <a:endParaRPr b="1" sz="2200">
              <a:solidFill>
                <a:schemeClr val="lt1"/>
              </a:solidFill>
              <a:latin typeface="Montserrat"/>
              <a:ea typeface="Montserrat"/>
              <a:cs typeface="Montserrat"/>
              <a:sym typeface="Montserrat"/>
            </a:endParaRPr>
          </a:p>
          <a:p>
            <a:pPr indent="0" lvl="0" marL="0" marR="0" rtl="0" algn="l">
              <a:lnSpc>
                <a:spcPct val="120000"/>
              </a:lnSpc>
              <a:spcBef>
                <a:spcPts val="0"/>
              </a:spcBef>
              <a:spcAft>
                <a:spcPts val="0"/>
              </a:spcAft>
              <a:buNone/>
            </a:pPr>
            <a:r>
              <a:rPr lang="en-US" sz="2200">
                <a:solidFill>
                  <a:schemeClr val="lt1"/>
                </a:solidFill>
                <a:latin typeface="Montserrat Light"/>
                <a:ea typeface="Montserrat Light"/>
                <a:cs typeface="Montserrat Light"/>
                <a:sym typeface="Montserrat Light"/>
              </a:rPr>
              <a:t>HMW give him another way to interact with content or individuals who share this passion?</a:t>
            </a:r>
            <a:endParaRPr sz="22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22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b="1" lang="en-US" sz="2200">
                <a:solidFill>
                  <a:schemeClr val="lt1"/>
                </a:solidFill>
                <a:latin typeface="Montserrat"/>
                <a:ea typeface="Montserrat"/>
                <a:cs typeface="Montserrat"/>
                <a:sym typeface="Montserrat"/>
              </a:rPr>
              <a:t>MAKE MEDIA EXPERIENCE MORE POSITIVE/INTEGRATED INTO HIS LIFE</a:t>
            </a:r>
            <a:endParaRPr b="1" sz="2200">
              <a:solidFill>
                <a:schemeClr val="lt1"/>
              </a:solidFill>
              <a:latin typeface="Montserrat"/>
              <a:ea typeface="Montserrat"/>
              <a:cs typeface="Montserrat"/>
              <a:sym typeface="Montserrat"/>
            </a:endParaRPr>
          </a:p>
          <a:p>
            <a:pPr indent="0" lvl="0" marL="0" marR="0" rtl="0" algn="l">
              <a:lnSpc>
                <a:spcPct val="120000"/>
              </a:lnSpc>
              <a:spcBef>
                <a:spcPts val="0"/>
              </a:spcBef>
              <a:spcAft>
                <a:spcPts val="0"/>
              </a:spcAft>
              <a:buNone/>
            </a:pPr>
            <a:r>
              <a:rPr lang="en-US" sz="2200">
                <a:solidFill>
                  <a:schemeClr val="lt1"/>
                </a:solidFill>
                <a:latin typeface="Montserrat Light"/>
                <a:ea typeface="Montserrat Light"/>
                <a:cs typeface="Montserrat Light"/>
                <a:sym typeface="Montserrat Light"/>
              </a:rPr>
              <a:t>HMW make media consumption more enjoyable for outdoorsy people?</a:t>
            </a:r>
            <a:endParaRPr sz="22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lang="en-US" sz="2200">
                <a:solidFill>
                  <a:schemeClr val="lt1"/>
                </a:solidFill>
                <a:latin typeface="Montserrat Light"/>
                <a:ea typeface="Montserrat Light"/>
                <a:cs typeface="Montserrat Light"/>
                <a:sym typeface="Montserrat Light"/>
              </a:rPr>
              <a:t>HMW reframe general media consumption as a good thing that is worth his time?</a:t>
            </a:r>
            <a:endParaRPr sz="22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lang="en-US" sz="2200">
                <a:solidFill>
                  <a:schemeClr val="lt1"/>
                </a:solidFill>
                <a:latin typeface="Montserrat Light"/>
                <a:ea typeface="Montserrat Light"/>
                <a:cs typeface="Montserrat Light"/>
                <a:sym typeface="Montserrat Light"/>
              </a:rPr>
              <a:t>HMW ensure that the digital experience is enriching for everyone?</a:t>
            </a:r>
            <a:endParaRPr sz="22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lang="en-US" sz="2200">
                <a:solidFill>
                  <a:schemeClr val="lt1"/>
                </a:solidFill>
                <a:latin typeface="Montserrat Light"/>
                <a:ea typeface="Montserrat Light"/>
                <a:cs typeface="Montserrat Light"/>
                <a:sym typeface="Montserrat Light"/>
              </a:rPr>
              <a:t>HMW have media consumption not interfere with outdoor time?</a:t>
            </a:r>
            <a:endParaRPr sz="22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22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22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22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22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32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32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32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32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3200">
              <a:solidFill>
                <a:schemeClr val="lt1"/>
              </a:solidFill>
              <a:latin typeface="Montserrat Light"/>
              <a:ea typeface="Montserrat Light"/>
              <a:cs typeface="Montserrat Light"/>
              <a:sym typeface="Montserrat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6" name="Shape 2016"/>
        <p:cNvGrpSpPr/>
        <p:nvPr/>
      </p:nvGrpSpPr>
      <p:grpSpPr>
        <a:xfrm>
          <a:off x="0" y="0"/>
          <a:ext cx="0" cy="0"/>
          <a:chOff x="0" y="0"/>
          <a:chExt cx="0" cy="0"/>
        </a:xfrm>
      </p:grpSpPr>
      <p:sp>
        <p:nvSpPr>
          <p:cNvPr id="2017" name="Google Shape;2017;p97"/>
          <p:cNvSpPr txBox="1"/>
          <p:nvPr/>
        </p:nvSpPr>
        <p:spPr>
          <a:xfrm>
            <a:off x="202326" y="106350"/>
            <a:ext cx="24175200" cy="14124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en-US" sz="3600">
                <a:solidFill>
                  <a:schemeClr val="lt1"/>
                </a:solidFill>
                <a:latin typeface="Montserrat"/>
                <a:ea typeface="Montserrat"/>
                <a:cs typeface="Montserrat"/>
                <a:sym typeface="Montserrat"/>
              </a:rPr>
              <a:t>HMW Brainstorm 2</a:t>
            </a:r>
            <a:endParaRPr b="1" sz="3600">
              <a:solidFill>
                <a:schemeClr val="lt1"/>
              </a:solidFill>
              <a:latin typeface="Montserrat"/>
              <a:ea typeface="Montserrat"/>
              <a:cs typeface="Montserrat"/>
              <a:sym typeface="Montserrat"/>
            </a:endParaRPr>
          </a:p>
          <a:p>
            <a:pPr indent="0" lvl="0" marL="0" marR="0" rtl="0" algn="l">
              <a:lnSpc>
                <a:spcPct val="120000"/>
              </a:lnSpc>
              <a:spcBef>
                <a:spcPts val="0"/>
              </a:spcBef>
              <a:spcAft>
                <a:spcPts val="0"/>
              </a:spcAft>
              <a:buNone/>
            </a:pPr>
            <a:r>
              <a:rPr lang="en-US" sz="2600">
                <a:solidFill>
                  <a:schemeClr val="lt1"/>
                </a:solidFill>
                <a:latin typeface="Montserrat Light"/>
                <a:ea typeface="Montserrat Light"/>
                <a:cs typeface="Montserrat Light"/>
                <a:sym typeface="Montserrat Light"/>
              </a:rPr>
              <a:t>WE MET Collin, a married middle-aged college consultant who almost exclusively consumes video content alone or with his wife. WE WERE SURPRISED TO FIND  that he enjoys watching sports with a larger group of friends. WE WONDER IF THIS MEANS  certain types of media are more enjoyable when consumed socially compared to other types of digital video content.IT WOULD BE GAME-CHANGING IF  social experiences could be facilitated for all types of digital video content. </a:t>
            </a:r>
            <a:endParaRPr sz="26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26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b="1" lang="en-US" sz="2600">
                <a:solidFill>
                  <a:schemeClr val="lt1"/>
                </a:solidFill>
                <a:latin typeface="Montserrat"/>
                <a:ea typeface="Montserrat"/>
                <a:cs typeface="Montserrat"/>
                <a:sym typeface="Montserrat"/>
              </a:rPr>
              <a:t>Enhance the group watching experience</a:t>
            </a:r>
            <a:endParaRPr b="1" sz="2600">
              <a:solidFill>
                <a:schemeClr val="lt1"/>
              </a:solidFill>
              <a:latin typeface="Montserrat"/>
              <a:ea typeface="Montserrat"/>
              <a:cs typeface="Montserrat"/>
              <a:sym typeface="Montserrat"/>
            </a:endParaRPr>
          </a:p>
          <a:p>
            <a:pPr indent="0" lvl="0" marL="0" marR="0" rtl="0" algn="l">
              <a:lnSpc>
                <a:spcPct val="120000"/>
              </a:lnSpc>
              <a:spcBef>
                <a:spcPts val="0"/>
              </a:spcBef>
              <a:spcAft>
                <a:spcPts val="0"/>
              </a:spcAft>
              <a:buNone/>
            </a:pPr>
            <a:r>
              <a:rPr lang="en-US" sz="2600">
                <a:solidFill>
                  <a:schemeClr val="lt1"/>
                </a:solidFill>
                <a:latin typeface="Montserrat Light"/>
                <a:ea typeface="Montserrat Light"/>
                <a:cs typeface="Montserrat Light"/>
                <a:sym typeface="Montserrat Light"/>
              </a:rPr>
              <a:t>HMW make it more fun to consume media as a group?</a:t>
            </a:r>
            <a:endParaRPr sz="26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lang="en-US" sz="2600">
                <a:solidFill>
                  <a:schemeClr val="lt1"/>
                </a:solidFill>
                <a:latin typeface="Montserrat Light"/>
                <a:ea typeface="Montserrat Light"/>
                <a:cs typeface="Montserrat Light"/>
                <a:sym typeface="Montserrat Light"/>
              </a:rPr>
              <a:t>HMW make group interactions revolve around media?</a:t>
            </a:r>
            <a:endParaRPr sz="26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lang="en-US" sz="2600">
                <a:solidFill>
                  <a:schemeClr val="lt1"/>
                </a:solidFill>
                <a:latin typeface="Montserrat Light"/>
                <a:ea typeface="Montserrat Light"/>
                <a:cs typeface="Montserrat Light"/>
                <a:sym typeface="Montserrat Light"/>
              </a:rPr>
              <a:t>HMW make media interactions revolve around groups?</a:t>
            </a:r>
            <a:endParaRPr sz="26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lang="en-US" sz="2600">
                <a:solidFill>
                  <a:schemeClr val="lt1"/>
                </a:solidFill>
                <a:latin typeface="Montserrat Light"/>
                <a:ea typeface="Montserrat Light"/>
                <a:cs typeface="Montserrat Light"/>
                <a:sym typeface="Montserrat Light"/>
              </a:rPr>
              <a:t>HMW make it easier to watch things with friends?</a:t>
            </a:r>
            <a:endParaRPr sz="26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26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b="1" lang="en-US" sz="2600">
                <a:solidFill>
                  <a:schemeClr val="lt1"/>
                </a:solidFill>
                <a:latin typeface="Montserrat"/>
                <a:ea typeface="Montserrat"/>
                <a:cs typeface="Montserrat"/>
                <a:sym typeface="Montserrat"/>
              </a:rPr>
              <a:t>Find groups for people</a:t>
            </a:r>
            <a:endParaRPr b="1" sz="2600">
              <a:solidFill>
                <a:schemeClr val="lt1"/>
              </a:solidFill>
              <a:latin typeface="Montserrat"/>
              <a:ea typeface="Montserrat"/>
              <a:cs typeface="Montserrat"/>
              <a:sym typeface="Montserrat"/>
            </a:endParaRPr>
          </a:p>
          <a:p>
            <a:pPr indent="0" lvl="0" marL="0" marR="0" rtl="0" algn="l">
              <a:lnSpc>
                <a:spcPct val="120000"/>
              </a:lnSpc>
              <a:spcBef>
                <a:spcPts val="0"/>
              </a:spcBef>
              <a:spcAft>
                <a:spcPts val="0"/>
              </a:spcAft>
              <a:buNone/>
            </a:pPr>
            <a:r>
              <a:rPr lang="en-US" sz="2600">
                <a:solidFill>
                  <a:schemeClr val="lt1"/>
                </a:solidFill>
                <a:latin typeface="Montserrat Light"/>
                <a:ea typeface="Montserrat Light"/>
                <a:cs typeface="Montserrat Light"/>
                <a:sym typeface="Montserrat Light"/>
              </a:rPr>
              <a:t>HMW get people regular friend groups to watch things with?</a:t>
            </a:r>
            <a:endParaRPr sz="26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lang="en-US" sz="2600">
                <a:solidFill>
                  <a:schemeClr val="lt1"/>
                </a:solidFill>
                <a:latin typeface="Montserrat Light"/>
                <a:ea typeface="Montserrat Light"/>
                <a:cs typeface="Montserrat Light"/>
                <a:sym typeface="Montserrat Light"/>
              </a:rPr>
              <a:t>HMW make Collin feel as group-oriented about other forms of media?</a:t>
            </a:r>
            <a:endParaRPr sz="26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lang="en-US" sz="2600">
                <a:solidFill>
                  <a:schemeClr val="lt1"/>
                </a:solidFill>
                <a:latin typeface="Montserrat Light"/>
                <a:ea typeface="Montserrat Light"/>
                <a:cs typeface="Montserrat Light"/>
                <a:sym typeface="Montserrat Light"/>
              </a:rPr>
              <a:t>HMW allow people to enjoy different types of media with different groups?</a:t>
            </a:r>
            <a:endParaRPr sz="26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lang="en-US" sz="2600">
                <a:solidFill>
                  <a:schemeClr val="lt1"/>
                </a:solidFill>
                <a:latin typeface="Montserrat Light"/>
                <a:ea typeface="Montserrat Light"/>
                <a:cs typeface="Montserrat Light"/>
                <a:sym typeface="Montserrat Light"/>
              </a:rPr>
              <a:t>HMW help him get to know more people who are also interested in watching sports together?</a:t>
            </a:r>
            <a:endParaRPr sz="26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26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b="1" lang="en-US" sz="2600">
                <a:solidFill>
                  <a:schemeClr val="lt1"/>
                </a:solidFill>
                <a:latin typeface="Montserrat"/>
                <a:ea typeface="Montserrat"/>
                <a:cs typeface="Montserrat"/>
                <a:sym typeface="Montserrat"/>
              </a:rPr>
              <a:t>Find good group-watching media</a:t>
            </a:r>
            <a:endParaRPr b="1" sz="2600">
              <a:solidFill>
                <a:schemeClr val="lt1"/>
              </a:solidFill>
              <a:latin typeface="Montserrat"/>
              <a:ea typeface="Montserrat"/>
              <a:cs typeface="Montserrat"/>
              <a:sym typeface="Montserrat"/>
            </a:endParaRPr>
          </a:p>
          <a:p>
            <a:pPr indent="0" lvl="0" marL="0" marR="0" rtl="0" algn="l">
              <a:lnSpc>
                <a:spcPct val="120000"/>
              </a:lnSpc>
              <a:spcBef>
                <a:spcPts val="0"/>
              </a:spcBef>
              <a:spcAft>
                <a:spcPts val="0"/>
              </a:spcAft>
              <a:buNone/>
            </a:pPr>
            <a:r>
              <a:rPr lang="en-US" sz="2600">
                <a:solidFill>
                  <a:schemeClr val="lt1"/>
                </a:solidFill>
                <a:latin typeface="Montserrat Light"/>
                <a:ea typeface="Montserrat Light"/>
                <a:cs typeface="Montserrat Light"/>
                <a:sym typeface="Montserrat Light"/>
              </a:rPr>
              <a:t>HMW figure out which types of content is more enjoyable in a social context?</a:t>
            </a:r>
            <a:endParaRPr sz="26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lang="en-US" sz="2600">
                <a:solidFill>
                  <a:schemeClr val="lt1"/>
                </a:solidFill>
                <a:latin typeface="Montserrat Light"/>
                <a:ea typeface="Montserrat Light"/>
                <a:cs typeface="Montserrat Light"/>
                <a:sym typeface="Montserrat Light"/>
              </a:rPr>
              <a:t>HMW sort between media that’s better for group watching?</a:t>
            </a:r>
            <a:endParaRPr sz="26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lang="en-US" sz="2600">
                <a:solidFill>
                  <a:schemeClr val="lt1"/>
                </a:solidFill>
                <a:latin typeface="Montserrat Light"/>
                <a:ea typeface="Montserrat Light"/>
                <a:cs typeface="Montserrat Light"/>
                <a:sym typeface="Montserrat Light"/>
              </a:rPr>
              <a:t>HMW make it easier for people to access media that they find most enjoyable?</a:t>
            </a:r>
            <a:endParaRPr sz="26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lang="en-US" sz="2600">
                <a:solidFill>
                  <a:schemeClr val="lt1"/>
                </a:solidFill>
                <a:latin typeface="Montserrat Light"/>
                <a:ea typeface="Montserrat Light"/>
                <a:cs typeface="Montserrat Light"/>
                <a:sym typeface="Montserrat Light"/>
              </a:rPr>
              <a:t>HMW make all content, not just sports, sociable?</a:t>
            </a:r>
            <a:endParaRPr sz="26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b="1" sz="2600">
              <a:solidFill>
                <a:schemeClr val="lt1"/>
              </a:solidFill>
              <a:latin typeface="Montserrat"/>
              <a:ea typeface="Montserrat"/>
              <a:cs typeface="Montserrat"/>
              <a:sym typeface="Montserrat"/>
            </a:endParaRPr>
          </a:p>
          <a:p>
            <a:pPr indent="0" lvl="0" marL="0" marR="0" rtl="0" algn="l">
              <a:lnSpc>
                <a:spcPct val="120000"/>
              </a:lnSpc>
              <a:spcBef>
                <a:spcPts val="0"/>
              </a:spcBef>
              <a:spcAft>
                <a:spcPts val="0"/>
              </a:spcAft>
              <a:buNone/>
            </a:pPr>
            <a:r>
              <a:rPr b="1" lang="en-US" sz="2600">
                <a:solidFill>
                  <a:schemeClr val="lt1"/>
                </a:solidFill>
                <a:latin typeface="Montserrat"/>
                <a:ea typeface="Montserrat"/>
                <a:cs typeface="Montserrat"/>
                <a:sym typeface="Montserrat"/>
              </a:rPr>
              <a:t>Enhance the watching experience even when alone</a:t>
            </a:r>
            <a:endParaRPr b="1" sz="2600">
              <a:solidFill>
                <a:schemeClr val="lt1"/>
              </a:solidFill>
              <a:latin typeface="Montserrat"/>
              <a:ea typeface="Montserrat"/>
              <a:cs typeface="Montserrat"/>
              <a:sym typeface="Montserrat"/>
            </a:endParaRPr>
          </a:p>
          <a:p>
            <a:pPr indent="0" lvl="0" marL="0" marR="0" rtl="0" algn="l">
              <a:lnSpc>
                <a:spcPct val="120000"/>
              </a:lnSpc>
              <a:spcBef>
                <a:spcPts val="0"/>
              </a:spcBef>
              <a:spcAft>
                <a:spcPts val="0"/>
              </a:spcAft>
              <a:buNone/>
            </a:pPr>
            <a:r>
              <a:rPr lang="en-US" sz="2600">
                <a:solidFill>
                  <a:schemeClr val="lt1"/>
                </a:solidFill>
                <a:latin typeface="Montserrat Light"/>
                <a:ea typeface="Montserrat Light"/>
                <a:cs typeface="Montserrat Light"/>
                <a:sym typeface="Montserrat Light"/>
              </a:rPr>
              <a:t>HMW make media consumption more enjoyable when a person’s physically alone?</a:t>
            </a:r>
            <a:endParaRPr sz="26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lang="en-US" sz="2600">
                <a:solidFill>
                  <a:schemeClr val="lt1"/>
                </a:solidFill>
                <a:latin typeface="Montserrat Light"/>
                <a:ea typeface="Montserrat Light"/>
                <a:cs typeface="Montserrat Light"/>
                <a:sym typeface="Montserrat Light"/>
              </a:rPr>
              <a:t>HMW make a sport-watching experience fun even when the person is alone?</a:t>
            </a:r>
            <a:endParaRPr sz="26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26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2600">
              <a:solidFill>
                <a:schemeClr val="lt1"/>
              </a:solidFill>
              <a:latin typeface="Montserrat Light"/>
              <a:ea typeface="Montserrat Light"/>
              <a:cs typeface="Montserrat Light"/>
              <a:sym typeface="Montserrat Light"/>
            </a:endParaRPr>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2" name="Shape 2022"/>
        <p:cNvGrpSpPr/>
        <p:nvPr/>
      </p:nvGrpSpPr>
      <p:grpSpPr>
        <a:xfrm>
          <a:off x="0" y="0"/>
          <a:ext cx="0" cy="0"/>
          <a:chOff x="0" y="0"/>
          <a:chExt cx="0" cy="0"/>
        </a:xfrm>
      </p:grpSpPr>
      <p:sp>
        <p:nvSpPr>
          <p:cNvPr id="2023" name="Google Shape;2023;p98"/>
          <p:cNvSpPr txBox="1"/>
          <p:nvPr/>
        </p:nvSpPr>
        <p:spPr>
          <a:xfrm>
            <a:off x="202326" y="106350"/>
            <a:ext cx="24175200" cy="184215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en-US" sz="3600">
                <a:solidFill>
                  <a:schemeClr val="lt1"/>
                </a:solidFill>
                <a:latin typeface="Montserrat"/>
                <a:ea typeface="Montserrat"/>
                <a:cs typeface="Montserrat"/>
                <a:sym typeface="Montserrat"/>
              </a:rPr>
              <a:t>HMW Brainstorm 3</a:t>
            </a:r>
            <a:endParaRPr b="1" sz="3600">
              <a:solidFill>
                <a:schemeClr val="lt1"/>
              </a:solidFill>
              <a:latin typeface="Montserrat"/>
              <a:ea typeface="Montserrat"/>
              <a:cs typeface="Montserrat"/>
              <a:sym typeface="Montserrat"/>
            </a:endParaRPr>
          </a:p>
          <a:p>
            <a:pPr indent="0" lvl="0" marL="0" marR="0" rtl="0" algn="l">
              <a:lnSpc>
                <a:spcPct val="120000"/>
              </a:lnSpc>
              <a:spcBef>
                <a:spcPts val="0"/>
              </a:spcBef>
              <a:spcAft>
                <a:spcPts val="0"/>
              </a:spcAft>
              <a:buNone/>
            </a:pPr>
            <a:r>
              <a:rPr lang="en-US" sz="2400">
                <a:solidFill>
                  <a:schemeClr val="lt1"/>
                </a:solidFill>
                <a:latin typeface="Montserrat Light"/>
                <a:ea typeface="Montserrat Light"/>
                <a:cs typeface="Montserrat Light"/>
                <a:sym typeface="Montserrat Light"/>
              </a:rPr>
              <a:t>WE MET DJ, a father in his early thirties with Disney tattoo sleeves and media-related posters and action figure toys lining his office. WE WERE SURPRISED TO FIND  that he didn’t actively share his media passions (Marvel, Star Wars, Disney), despite being passionate enough to line his body and office with media-related content. WE WONDER IF THIS MEANS  DJ feels as though others aren’t as passionate as he is about his interests, and therefore he feels they wouldn’t want to hear about them. IT WOULD BE GAME-CHANGING IF  DJ and other like him had a way to connect with others who wanted to hear about their passions and felt safe to do so without fear of judgment</a:t>
            </a:r>
            <a:endParaRPr sz="24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b="1" sz="2400">
              <a:solidFill>
                <a:schemeClr val="lt1"/>
              </a:solidFill>
              <a:latin typeface="Montserrat"/>
              <a:ea typeface="Montserrat"/>
              <a:cs typeface="Montserrat"/>
              <a:sym typeface="Montserrat"/>
            </a:endParaRPr>
          </a:p>
          <a:p>
            <a:pPr indent="0" lvl="0" marL="0" marR="0" rtl="0" algn="l">
              <a:lnSpc>
                <a:spcPct val="120000"/>
              </a:lnSpc>
              <a:spcBef>
                <a:spcPts val="0"/>
              </a:spcBef>
              <a:spcAft>
                <a:spcPts val="0"/>
              </a:spcAft>
              <a:buNone/>
            </a:pPr>
            <a:r>
              <a:rPr b="1" lang="en-US" sz="2400">
                <a:solidFill>
                  <a:schemeClr val="lt1"/>
                </a:solidFill>
                <a:latin typeface="Montserrat"/>
                <a:ea typeface="Montserrat"/>
                <a:cs typeface="Montserrat"/>
                <a:sym typeface="Montserrat"/>
              </a:rPr>
              <a:t>CONNECTING THOSE WITH SHARED PASSIONS</a:t>
            </a:r>
            <a:endParaRPr b="1" sz="2400">
              <a:solidFill>
                <a:schemeClr val="lt1"/>
              </a:solidFill>
              <a:latin typeface="Montserrat"/>
              <a:ea typeface="Montserrat"/>
              <a:cs typeface="Montserrat"/>
              <a:sym typeface="Montserrat"/>
            </a:endParaRPr>
          </a:p>
          <a:p>
            <a:pPr indent="0" lvl="0" marL="0" marR="0" rtl="0" algn="l">
              <a:lnSpc>
                <a:spcPct val="120000"/>
              </a:lnSpc>
              <a:spcBef>
                <a:spcPts val="0"/>
              </a:spcBef>
              <a:spcAft>
                <a:spcPts val="0"/>
              </a:spcAft>
              <a:buNone/>
            </a:pPr>
            <a:r>
              <a:rPr lang="en-US" sz="2400">
                <a:solidFill>
                  <a:schemeClr val="lt1"/>
                </a:solidFill>
                <a:latin typeface="Montserrat Light"/>
                <a:ea typeface="Montserrat Light"/>
                <a:cs typeface="Montserrat Light"/>
                <a:sym typeface="Montserrat Light"/>
              </a:rPr>
              <a:t>HMW incentivize people to connect with those who share similar interests?</a:t>
            </a:r>
            <a:endParaRPr sz="24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lang="en-US" sz="2400">
                <a:solidFill>
                  <a:schemeClr val="lt1"/>
                </a:solidFill>
                <a:latin typeface="Montserrat Light"/>
                <a:ea typeface="Montserrat Light"/>
                <a:cs typeface="Montserrat Light"/>
                <a:sym typeface="Montserrat Light"/>
              </a:rPr>
              <a:t>HMW connect people to others that are as passionate about something as they are?</a:t>
            </a:r>
            <a:endParaRPr sz="24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lang="en-US" sz="2400">
                <a:solidFill>
                  <a:schemeClr val="lt1"/>
                </a:solidFill>
                <a:latin typeface="Montserrat Light"/>
                <a:ea typeface="Montserrat Light"/>
                <a:cs typeface="Montserrat Light"/>
                <a:sym typeface="Montserrat Light"/>
              </a:rPr>
              <a:t>HMW get DJ excited about finding others that share his content interests?</a:t>
            </a:r>
            <a:endParaRPr sz="24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b="1" lang="en-US" sz="2400">
                <a:solidFill>
                  <a:schemeClr val="lt1"/>
                </a:solidFill>
                <a:latin typeface="Montserrat"/>
                <a:ea typeface="Montserrat"/>
                <a:cs typeface="Montserrat"/>
                <a:sym typeface="Montserrat"/>
              </a:rPr>
              <a:t>CONNECTING THOSE EVEN WITH DIFFERENT PASSIONS</a:t>
            </a:r>
            <a:endParaRPr b="1" sz="2400">
              <a:solidFill>
                <a:schemeClr val="lt1"/>
              </a:solidFill>
              <a:latin typeface="Montserrat"/>
              <a:ea typeface="Montserrat"/>
              <a:cs typeface="Montserrat"/>
              <a:sym typeface="Montserrat"/>
            </a:endParaRPr>
          </a:p>
          <a:p>
            <a:pPr indent="0" lvl="0" marL="0" marR="0" rtl="0" algn="l">
              <a:lnSpc>
                <a:spcPct val="120000"/>
              </a:lnSpc>
              <a:spcBef>
                <a:spcPts val="0"/>
              </a:spcBef>
              <a:spcAft>
                <a:spcPts val="0"/>
              </a:spcAft>
              <a:buNone/>
            </a:pPr>
            <a:r>
              <a:rPr lang="en-US" sz="2400">
                <a:solidFill>
                  <a:schemeClr val="lt1"/>
                </a:solidFill>
                <a:latin typeface="Montserrat Light"/>
                <a:ea typeface="Montserrat Light"/>
                <a:cs typeface="Montserrat Light"/>
                <a:sym typeface="Montserrat Light"/>
              </a:rPr>
              <a:t>HMW incentivize people to connect with one another even if they don’t have the same interests?</a:t>
            </a:r>
            <a:endParaRPr sz="24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b="1" lang="en-US" sz="2400">
                <a:solidFill>
                  <a:schemeClr val="lt1"/>
                </a:solidFill>
                <a:latin typeface="Montserrat"/>
                <a:ea typeface="Montserrat"/>
                <a:cs typeface="Montserrat"/>
                <a:sym typeface="Montserrat"/>
              </a:rPr>
              <a:t>INTERNAL POSITIVITY (EX BOOST CONFIDENCE)</a:t>
            </a:r>
            <a:endParaRPr b="1" sz="2400">
              <a:solidFill>
                <a:schemeClr val="lt1"/>
              </a:solidFill>
              <a:latin typeface="Montserrat"/>
              <a:ea typeface="Montserrat"/>
              <a:cs typeface="Montserrat"/>
              <a:sym typeface="Montserrat"/>
            </a:endParaRPr>
          </a:p>
          <a:p>
            <a:pPr indent="0" lvl="0" marL="0" marR="0" rtl="0" algn="l">
              <a:lnSpc>
                <a:spcPct val="120000"/>
              </a:lnSpc>
              <a:spcBef>
                <a:spcPts val="0"/>
              </a:spcBef>
              <a:spcAft>
                <a:spcPts val="0"/>
              </a:spcAft>
              <a:buNone/>
            </a:pPr>
            <a:r>
              <a:rPr lang="en-US" sz="2400">
                <a:solidFill>
                  <a:schemeClr val="lt1"/>
                </a:solidFill>
                <a:latin typeface="Montserrat Light"/>
                <a:ea typeface="Montserrat Light"/>
                <a:cs typeface="Montserrat Light"/>
                <a:sym typeface="Montserrat Light"/>
              </a:rPr>
              <a:t>HMW make DJ &amp; those like him feel more confident in sharing his interests?</a:t>
            </a:r>
            <a:endParaRPr sz="24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lang="en-US" sz="2400">
                <a:solidFill>
                  <a:schemeClr val="lt1"/>
                </a:solidFill>
                <a:latin typeface="Montserrat Light"/>
                <a:ea typeface="Montserrat Light"/>
                <a:cs typeface="Montserrat Light"/>
                <a:sym typeface="Montserrat Light"/>
              </a:rPr>
              <a:t>HMW help people to feel comfortable and confident in their interests/passions?</a:t>
            </a:r>
            <a:endParaRPr sz="24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lang="en-US" sz="2400">
                <a:solidFill>
                  <a:schemeClr val="lt1"/>
                </a:solidFill>
                <a:latin typeface="Montserrat Light"/>
                <a:ea typeface="Montserrat Light"/>
                <a:cs typeface="Montserrat Light"/>
                <a:sym typeface="Montserrat Light"/>
              </a:rPr>
              <a:t>HMW get DJ to give people the benefit of the doubt?</a:t>
            </a:r>
            <a:endParaRPr sz="24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b="1" lang="en-US" sz="2400">
                <a:solidFill>
                  <a:schemeClr val="lt1"/>
                </a:solidFill>
                <a:latin typeface="Montserrat"/>
                <a:ea typeface="Montserrat"/>
                <a:cs typeface="Montserrat"/>
                <a:sym typeface="Montserrat"/>
              </a:rPr>
              <a:t>MINIMIZE JUDGEMENT</a:t>
            </a:r>
            <a:endParaRPr b="1" sz="2400">
              <a:solidFill>
                <a:schemeClr val="lt1"/>
              </a:solidFill>
              <a:latin typeface="Montserrat"/>
              <a:ea typeface="Montserrat"/>
              <a:cs typeface="Montserrat"/>
              <a:sym typeface="Montserrat"/>
            </a:endParaRPr>
          </a:p>
          <a:p>
            <a:pPr indent="0" lvl="0" marL="0" marR="0" rtl="0" algn="l">
              <a:lnSpc>
                <a:spcPct val="120000"/>
              </a:lnSpc>
              <a:spcBef>
                <a:spcPts val="0"/>
              </a:spcBef>
              <a:spcAft>
                <a:spcPts val="0"/>
              </a:spcAft>
              <a:buNone/>
            </a:pPr>
            <a:r>
              <a:rPr lang="en-US" sz="2400">
                <a:solidFill>
                  <a:schemeClr val="lt1"/>
                </a:solidFill>
                <a:latin typeface="Montserrat Light"/>
                <a:ea typeface="Montserrat Light"/>
                <a:cs typeface="Montserrat Light"/>
                <a:sym typeface="Montserrat Light"/>
              </a:rPr>
              <a:t>HMW teach people to be less judgemental about what others enjoy?</a:t>
            </a:r>
            <a:endParaRPr sz="24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lang="en-US" sz="2400">
                <a:solidFill>
                  <a:schemeClr val="lt1"/>
                </a:solidFill>
                <a:latin typeface="Montserrat Light"/>
                <a:ea typeface="Montserrat Light"/>
                <a:cs typeface="Montserrat Light"/>
                <a:sym typeface="Montserrat Light"/>
              </a:rPr>
              <a:t>HMW build a safe space for people to share their true passion?</a:t>
            </a:r>
            <a:endParaRPr sz="24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lang="en-US" sz="2400">
                <a:solidFill>
                  <a:schemeClr val="lt1"/>
                </a:solidFill>
                <a:latin typeface="Montserrat Light"/>
                <a:ea typeface="Montserrat Light"/>
                <a:cs typeface="Montserrat Light"/>
                <a:sym typeface="Montserrat Light"/>
              </a:rPr>
              <a:t>HMW keep negative people away from DJ?</a:t>
            </a:r>
            <a:endParaRPr sz="24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b="1" lang="en-US" sz="2400">
                <a:solidFill>
                  <a:schemeClr val="lt1"/>
                </a:solidFill>
                <a:latin typeface="Montserrat"/>
                <a:ea typeface="Montserrat"/>
                <a:cs typeface="Montserrat"/>
                <a:sym typeface="Montserrat"/>
              </a:rPr>
              <a:t>SWAY OPINIONS ABOUT INTERESTS</a:t>
            </a:r>
            <a:endParaRPr b="1" sz="2400">
              <a:solidFill>
                <a:schemeClr val="lt1"/>
              </a:solidFill>
              <a:latin typeface="Montserrat"/>
              <a:ea typeface="Montserrat"/>
              <a:cs typeface="Montserrat"/>
              <a:sym typeface="Montserrat"/>
            </a:endParaRPr>
          </a:p>
          <a:p>
            <a:pPr indent="0" lvl="0" marL="0" marR="0" rtl="0" algn="l">
              <a:lnSpc>
                <a:spcPct val="120000"/>
              </a:lnSpc>
              <a:spcBef>
                <a:spcPts val="0"/>
              </a:spcBef>
              <a:spcAft>
                <a:spcPts val="0"/>
              </a:spcAft>
              <a:buNone/>
            </a:pPr>
            <a:r>
              <a:rPr lang="en-US" sz="2400">
                <a:solidFill>
                  <a:schemeClr val="lt1"/>
                </a:solidFill>
                <a:latin typeface="Montserrat Light"/>
                <a:ea typeface="Montserrat Light"/>
                <a:cs typeface="Montserrat Light"/>
                <a:sym typeface="Montserrat Light"/>
              </a:rPr>
              <a:t>HMW get DJs family interested in his interests?</a:t>
            </a:r>
            <a:endParaRPr sz="24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lang="en-US" sz="2400">
                <a:solidFill>
                  <a:schemeClr val="lt1"/>
                </a:solidFill>
                <a:latin typeface="Montserrat Light"/>
                <a:ea typeface="Montserrat Light"/>
                <a:cs typeface="Montserrat Light"/>
                <a:sym typeface="Montserrat Light"/>
              </a:rPr>
              <a:t>HMW make people as passionate as DJ is about what they consume?</a:t>
            </a:r>
            <a:endParaRPr sz="24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lang="en-US" sz="2400">
                <a:solidFill>
                  <a:schemeClr val="lt1"/>
                </a:solidFill>
                <a:latin typeface="Montserrat Light"/>
                <a:ea typeface="Montserrat Light"/>
                <a:cs typeface="Montserrat Light"/>
                <a:sym typeface="Montserrat Light"/>
              </a:rPr>
              <a:t>HMW get people to be interested in DJs stuff?</a:t>
            </a:r>
            <a:endParaRPr sz="24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b="1" lang="en-US" sz="2400">
                <a:solidFill>
                  <a:schemeClr val="lt1"/>
                </a:solidFill>
                <a:latin typeface="Montserrat"/>
                <a:ea typeface="Montserrat"/>
                <a:cs typeface="Montserrat"/>
                <a:sym typeface="Montserrat"/>
              </a:rPr>
              <a:t>REBRANDING OF NERDY</a:t>
            </a:r>
            <a:endParaRPr b="1" sz="2400">
              <a:solidFill>
                <a:schemeClr val="lt1"/>
              </a:solidFill>
              <a:latin typeface="Montserrat"/>
              <a:ea typeface="Montserrat"/>
              <a:cs typeface="Montserrat"/>
              <a:sym typeface="Montserrat"/>
            </a:endParaRPr>
          </a:p>
          <a:p>
            <a:pPr indent="0" lvl="0" marL="0" marR="0" rtl="0" algn="l">
              <a:lnSpc>
                <a:spcPct val="120000"/>
              </a:lnSpc>
              <a:spcBef>
                <a:spcPts val="0"/>
              </a:spcBef>
              <a:spcAft>
                <a:spcPts val="0"/>
              </a:spcAft>
              <a:buNone/>
            </a:pPr>
            <a:r>
              <a:rPr lang="en-US" sz="2400">
                <a:solidFill>
                  <a:schemeClr val="lt1"/>
                </a:solidFill>
                <a:latin typeface="Montserrat Light"/>
                <a:ea typeface="Montserrat Light"/>
                <a:cs typeface="Montserrat Light"/>
                <a:sym typeface="Montserrat Light"/>
              </a:rPr>
              <a:t>HMW rebrand typically nerdy things as cool?</a:t>
            </a:r>
            <a:endParaRPr sz="24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lang="en-US" sz="2400">
                <a:solidFill>
                  <a:schemeClr val="lt1"/>
                </a:solidFill>
                <a:latin typeface="Montserrat Light"/>
                <a:ea typeface="Montserrat Light"/>
                <a:cs typeface="Montserrat Light"/>
                <a:sym typeface="Montserrat Light"/>
              </a:rPr>
              <a:t>HMW get everyone to be as nerdy as DJ?</a:t>
            </a:r>
            <a:endParaRPr sz="24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b="1" lang="en-US" sz="2400">
                <a:solidFill>
                  <a:schemeClr val="lt1"/>
                </a:solidFill>
                <a:latin typeface="Montserrat"/>
                <a:ea typeface="Montserrat"/>
                <a:cs typeface="Montserrat"/>
                <a:sym typeface="Montserrat"/>
              </a:rPr>
              <a:t>TANGENTIAL TERRITORIES</a:t>
            </a:r>
            <a:endParaRPr b="1" sz="2400">
              <a:solidFill>
                <a:schemeClr val="lt1"/>
              </a:solidFill>
              <a:latin typeface="Montserrat"/>
              <a:ea typeface="Montserrat"/>
              <a:cs typeface="Montserrat"/>
              <a:sym typeface="Montserrat"/>
            </a:endParaRPr>
          </a:p>
          <a:p>
            <a:pPr indent="0" lvl="0" marL="0" marR="0" rtl="0" algn="l">
              <a:lnSpc>
                <a:spcPct val="120000"/>
              </a:lnSpc>
              <a:spcBef>
                <a:spcPts val="0"/>
              </a:spcBef>
              <a:spcAft>
                <a:spcPts val="0"/>
              </a:spcAft>
              <a:buNone/>
            </a:pPr>
            <a:r>
              <a:rPr lang="en-US" sz="2400">
                <a:solidFill>
                  <a:schemeClr val="lt1"/>
                </a:solidFill>
                <a:latin typeface="Montserrat Light"/>
                <a:ea typeface="Montserrat Light"/>
                <a:cs typeface="Montserrat Light"/>
                <a:sym typeface="Montserrat Light"/>
              </a:rPr>
              <a:t>HMW make what comes after the media consumption more exciting for casual viewers?</a:t>
            </a:r>
            <a:endParaRPr sz="24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24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24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24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24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34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34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34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34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3400">
              <a:solidFill>
                <a:schemeClr val="lt1"/>
              </a:solidFill>
              <a:latin typeface="Montserrat Light"/>
              <a:ea typeface="Montserrat Light"/>
              <a:cs typeface="Montserrat Light"/>
              <a:sym typeface="Montserrat Light"/>
            </a:endParaRPr>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8" name="Shape 2028"/>
        <p:cNvGrpSpPr/>
        <p:nvPr/>
      </p:nvGrpSpPr>
      <p:grpSpPr>
        <a:xfrm>
          <a:off x="0" y="0"/>
          <a:ext cx="0" cy="0"/>
          <a:chOff x="0" y="0"/>
          <a:chExt cx="0" cy="0"/>
        </a:xfrm>
      </p:grpSpPr>
      <p:sp>
        <p:nvSpPr>
          <p:cNvPr id="2029" name="Google Shape;2029;p99"/>
          <p:cNvSpPr txBox="1"/>
          <p:nvPr/>
        </p:nvSpPr>
        <p:spPr>
          <a:xfrm>
            <a:off x="202326" y="106350"/>
            <a:ext cx="24175200" cy="158727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en-US" sz="3000">
                <a:solidFill>
                  <a:schemeClr val="lt1"/>
                </a:solidFill>
                <a:latin typeface="Montserrat"/>
                <a:ea typeface="Montserrat"/>
                <a:cs typeface="Montserrat"/>
                <a:sym typeface="Montserrat"/>
              </a:rPr>
              <a:t>Solution</a:t>
            </a:r>
            <a:r>
              <a:rPr b="1" lang="en-US" sz="3000">
                <a:solidFill>
                  <a:schemeClr val="lt1"/>
                </a:solidFill>
                <a:latin typeface="Montserrat"/>
                <a:ea typeface="Montserrat"/>
                <a:cs typeface="Montserrat"/>
                <a:sym typeface="Montserrat"/>
              </a:rPr>
              <a:t> Brainstorm 1: </a:t>
            </a:r>
            <a:r>
              <a:rPr b="1" lang="en-US" sz="3000">
                <a:solidFill>
                  <a:schemeClr val="lt1"/>
                </a:solidFill>
                <a:latin typeface="Montserrat"/>
                <a:ea typeface="Montserrat"/>
                <a:cs typeface="Montserrat"/>
                <a:sym typeface="Montserrat"/>
              </a:rPr>
              <a:t>HMW make all entertainment media consumption as group-oriented as sports media?</a:t>
            </a:r>
            <a:endParaRPr b="1" sz="3000">
              <a:solidFill>
                <a:schemeClr val="lt1"/>
              </a:solidFill>
              <a:latin typeface="Montserrat"/>
              <a:ea typeface="Montserrat"/>
              <a:cs typeface="Montserrat"/>
              <a:sym typeface="Montserrat"/>
            </a:endParaRPr>
          </a:p>
          <a:p>
            <a:pPr indent="0" lvl="0" marL="0" marR="0" rtl="0" algn="l">
              <a:lnSpc>
                <a:spcPct val="120000"/>
              </a:lnSpc>
              <a:spcBef>
                <a:spcPts val="0"/>
              </a:spcBef>
              <a:spcAft>
                <a:spcPts val="0"/>
              </a:spcAft>
              <a:buNone/>
            </a:pPr>
            <a:r>
              <a:t/>
            </a:r>
            <a:endParaRPr b="1" sz="2400">
              <a:solidFill>
                <a:schemeClr val="lt1"/>
              </a:solidFill>
              <a:latin typeface="Montserrat"/>
              <a:ea typeface="Montserrat"/>
              <a:cs typeface="Montserrat"/>
              <a:sym typeface="Montserrat"/>
            </a:endParaRPr>
          </a:p>
          <a:p>
            <a:pPr indent="0" lvl="0" marL="0" rtl="0" algn="l">
              <a:lnSpc>
                <a:spcPct val="120000"/>
              </a:lnSpc>
              <a:spcBef>
                <a:spcPts val="0"/>
              </a:spcBef>
              <a:spcAft>
                <a:spcPts val="0"/>
              </a:spcAft>
              <a:buNone/>
            </a:pPr>
            <a:r>
              <a:t/>
            </a:r>
            <a:endParaRPr sz="2400">
              <a:solidFill>
                <a:schemeClr val="lt1"/>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rPr b="1" lang="en-US" sz="2600">
                <a:solidFill>
                  <a:schemeClr val="lt1"/>
                </a:solidFill>
                <a:latin typeface="Montserrat"/>
                <a:ea typeface="Montserrat"/>
                <a:cs typeface="Montserrat"/>
                <a:sym typeface="Montserrat"/>
              </a:rPr>
              <a:t>Gamify movies</a:t>
            </a:r>
            <a:endParaRPr b="1" sz="2600">
              <a:solidFill>
                <a:schemeClr val="lt1"/>
              </a:solidFill>
              <a:latin typeface="Montserrat"/>
              <a:ea typeface="Montserrat"/>
              <a:cs typeface="Montserrat"/>
              <a:sym typeface="Montserrat"/>
            </a:endParaRPr>
          </a:p>
          <a:p>
            <a:pPr indent="-393700" lvl="0" marL="457200" rtl="0" algn="l">
              <a:lnSpc>
                <a:spcPct val="120000"/>
              </a:lnSpc>
              <a:spcBef>
                <a:spcPts val="0"/>
              </a:spcBef>
              <a:spcAft>
                <a:spcPts val="0"/>
              </a:spcAft>
              <a:buClr>
                <a:schemeClr val="lt1"/>
              </a:buClr>
              <a:buSzPts val="2600"/>
              <a:buFont typeface="Montserrat Light"/>
              <a:buChar char="-"/>
            </a:pPr>
            <a:r>
              <a:rPr lang="en-US" sz="2600">
                <a:solidFill>
                  <a:schemeClr val="lt1"/>
                </a:solidFill>
                <a:latin typeface="Montserrat Light"/>
                <a:ea typeface="Montserrat Light"/>
                <a:cs typeface="Montserrat Light"/>
                <a:sym typeface="Montserrat Light"/>
              </a:rPr>
              <a:t>A game app where you show snippets of movies that you’ve all watched, and have everyone try to guess what show/movie it was</a:t>
            </a:r>
            <a:endParaRPr sz="2600">
              <a:solidFill>
                <a:schemeClr val="lt1"/>
              </a:solidFill>
              <a:latin typeface="Montserrat Light"/>
              <a:ea typeface="Montserrat Light"/>
              <a:cs typeface="Montserrat Light"/>
              <a:sym typeface="Montserrat Light"/>
            </a:endParaRPr>
          </a:p>
          <a:p>
            <a:pPr indent="-393700" lvl="0" marL="457200" rtl="0" algn="l">
              <a:lnSpc>
                <a:spcPct val="120000"/>
              </a:lnSpc>
              <a:spcBef>
                <a:spcPts val="0"/>
              </a:spcBef>
              <a:spcAft>
                <a:spcPts val="0"/>
              </a:spcAft>
              <a:buClr>
                <a:schemeClr val="lt1"/>
              </a:buClr>
              <a:buSzPts val="2600"/>
              <a:buFont typeface="Montserrat Light"/>
              <a:buChar char="-"/>
            </a:pPr>
            <a:r>
              <a:rPr lang="en-US" sz="2600">
                <a:solidFill>
                  <a:schemeClr val="lt1"/>
                </a:solidFill>
                <a:latin typeface="Montserrat Light"/>
                <a:ea typeface="Montserrat Light"/>
                <a:cs typeface="Montserrat Light"/>
                <a:sym typeface="Montserrat Light"/>
              </a:rPr>
              <a:t>An app where we gamify the viewing experience where friends can do challenges together while watching (I’m thinking drinking games) (this is a sick pregame)</a:t>
            </a:r>
            <a:endParaRPr sz="2600">
              <a:solidFill>
                <a:schemeClr val="lt1"/>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t/>
            </a:r>
            <a:endParaRPr sz="2600">
              <a:solidFill>
                <a:schemeClr val="lt1"/>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rPr b="1" lang="en-US" sz="2600">
                <a:solidFill>
                  <a:schemeClr val="lt1"/>
                </a:solidFill>
                <a:latin typeface="Montserrat"/>
                <a:ea typeface="Montserrat"/>
                <a:cs typeface="Montserrat"/>
                <a:sym typeface="Montserrat"/>
              </a:rPr>
              <a:t>Find companions</a:t>
            </a:r>
            <a:endParaRPr b="1" sz="2600">
              <a:solidFill>
                <a:schemeClr val="lt1"/>
              </a:solidFill>
              <a:latin typeface="Montserrat"/>
              <a:ea typeface="Montserrat"/>
              <a:cs typeface="Montserrat"/>
              <a:sym typeface="Montserrat"/>
            </a:endParaRPr>
          </a:p>
          <a:p>
            <a:pPr indent="-393700" lvl="0" marL="457200" rtl="0" algn="l">
              <a:lnSpc>
                <a:spcPct val="120000"/>
              </a:lnSpc>
              <a:spcBef>
                <a:spcPts val="0"/>
              </a:spcBef>
              <a:spcAft>
                <a:spcPts val="0"/>
              </a:spcAft>
              <a:buClr>
                <a:schemeClr val="lt1"/>
              </a:buClr>
              <a:buSzPts val="2600"/>
              <a:buFont typeface="Montserrat Light"/>
              <a:buChar char="-"/>
            </a:pPr>
            <a:r>
              <a:rPr lang="en-US" sz="2600">
                <a:solidFill>
                  <a:schemeClr val="lt1"/>
                </a:solidFill>
                <a:latin typeface="Montserrat Light"/>
                <a:ea typeface="Montserrat Light"/>
                <a:cs typeface="Montserrat Light"/>
                <a:sym typeface="Montserrat Light"/>
              </a:rPr>
              <a:t>An app to schedule local gatherings for those who are particularly interested in specific shows/movies</a:t>
            </a:r>
            <a:endParaRPr sz="2600">
              <a:solidFill>
                <a:schemeClr val="lt1"/>
              </a:solidFill>
              <a:latin typeface="Montserrat Light"/>
              <a:ea typeface="Montserrat Light"/>
              <a:cs typeface="Montserrat Light"/>
              <a:sym typeface="Montserrat Light"/>
            </a:endParaRPr>
          </a:p>
          <a:p>
            <a:pPr indent="-393700" lvl="0" marL="457200" rtl="0" algn="l">
              <a:lnSpc>
                <a:spcPct val="120000"/>
              </a:lnSpc>
              <a:spcBef>
                <a:spcPts val="0"/>
              </a:spcBef>
              <a:spcAft>
                <a:spcPts val="0"/>
              </a:spcAft>
              <a:buClr>
                <a:schemeClr val="lt1"/>
              </a:buClr>
              <a:buSzPts val="2600"/>
              <a:buFont typeface="Montserrat Light"/>
              <a:buChar char="-"/>
            </a:pPr>
            <a:r>
              <a:rPr lang="en-US" sz="2600">
                <a:solidFill>
                  <a:schemeClr val="lt1"/>
                </a:solidFill>
                <a:latin typeface="Montserrat Light"/>
                <a:ea typeface="Montserrat Light"/>
                <a:cs typeface="Montserrat Light"/>
                <a:sym typeface="Montserrat Light"/>
              </a:rPr>
              <a:t>An app for solo movie goers to connect with one another</a:t>
            </a:r>
            <a:endParaRPr sz="2600">
              <a:solidFill>
                <a:schemeClr val="lt1"/>
              </a:solidFill>
              <a:latin typeface="Montserrat Light"/>
              <a:ea typeface="Montserrat Light"/>
              <a:cs typeface="Montserrat Light"/>
              <a:sym typeface="Montserrat Light"/>
            </a:endParaRPr>
          </a:p>
          <a:p>
            <a:pPr indent="-393700" lvl="0" marL="457200" rtl="0" algn="l">
              <a:lnSpc>
                <a:spcPct val="120000"/>
              </a:lnSpc>
              <a:spcBef>
                <a:spcPts val="0"/>
              </a:spcBef>
              <a:spcAft>
                <a:spcPts val="0"/>
              </a:spcAft>
              <a:buClr>
                <a:schemeClr val="lt1"/>
              </a:buClr>
              <a:buSzPts val="2600"/>
              <a:buFont typeface="Montserrat Light"/>
              <a:buChar char="-"/>
            </a:pPr>
            <a:r>
              <a:rPr lang="en-US" sz="2600">
                <a:solidFill>
                  <a:schemeClr val="lt1"/>
                </a:solidFill>
                <a:latin typeface="Montserrat Light"/>
                <a:ea typeface="Montserrat Light"/>
                <a:cs typeface="Montserrat Light"/>
                <a:sym typeface="Montserrat Light"/>
              </a:rPr>
              <a:t>An AI VR dog that watches movies with you</a:t>
            </a:r>
            <a:endParaRPr sz="2600">
              <a:solidFill>
                <a:schemeClr val="lt1"/>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t/>
            </a:r>
            <a:endParaRPr sz="2600">
              <a:solidFill>
                <a:schemeClr val="lt1"/>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rPr b="1" lang="en-US" sz="2600">
                <a:solidFill>
                  <a:schemeClr val="lt1"/>
                </a:solidFill>
                <a:latin typeface="Montserrat"/>
                <a:ea typeface="Montserrat"/>
                <a:cs typeface="Montserrat"/>
                <a:sym typeface="Montserrat"/>
              </a:rPr>
              <a:t>Movie social media, see what your friends are watching/join/comment</a:t>
            </a:r>
            <a:endParaRPr b="1" sz="2600">
              <a:solidFill>
                <a:schemeClr val="lt1"/>
              </a:solidFill>
              <a:latin typeface="Montserrat"/>
              <a:ea typeface="Montserrat"/>
              <a:cs typeface="Montserrat"/>
              <a:sym typeface="Montserrat"/>
            </a:endParaRPr>
          </a:p>
          <a:p>
            <a:pPr indent="-393700" lvl="0" marL="457200" rtl="0" algn="l">
              <a:lnSpc>
                <a:spcPct val="120000"/>
              </a:lnSpc>
              <a:spcBef>
                <a:spcPts val="0"/>
              </a:spcBef>
              <a:spcAft>
                <a:spcPts val="0"/>
              </a:spcAft>
              <a:buClr>
                <a:schemeClr val="lt1"/>
              </a:buClr>
              <a:buSzPts val="2600"/>
              <a:buFont typeface="Montserrat Light"/>
              <a:buChar char="-"/>
            </a:pPr>
            <a:r>
              <a:rPr lang="en-US" sz="2600">
                <a:solidFill>
                  <a:schemeClr val="lt1"/>
                </a:solidFill>
                <a:latin typeface="Montserrat Light"/>
                <a:ea typeface="Montserrat Light"/>
                <a:cs typeface="Montserrat Light"/>
                <a:sym typeface="Montserrat Light"/>
              </a:rPr>
              <a:t>An app for friend groups where you can see what your friends are watching/have watched so you can talk about it</a:t>
            </a:r>
            <a:endParaRPr sz="2600">
              <a:solidFill>
                <a:schemeClr val="lt1"/>
              </a:solidFill>
              <a:latin typeface="Montserrat Light"/>
              <a:ea typeface="Montserrat Light"/>
              <a:cs typeface="Montserrat Light"/>
              <a:sym typeface="Montserrat Light"/>
            </a:endParaRPr>
          </a:p>
          <a:p>
            <a:pPr indent="-393700" lvl="0" marL="457200" rtl="0" algn="l">
              <a:lnSpc>
                <a:spcPct val="120000"/>
              </a:lnSpc>
              <a:spcBef>
                <a:spcPts val="0"/>
              </a:spcBef>
              <a:spcAft>
                <a:spcPts val="0"/>
              </a:spcAft>
              <a:buClr>
                <a:schemeClr val="lt1"/>
              </a:buClr>
              <a:buSzPts val="2600"/>
              <a:buFont typeface="Montserrat Light"/>
              <a:buChar char="-"/>
            </a:pPr>
            <a:r>
              <a:rPr lang="en-US" sz="2600">
                <a:solidFill>
                  <a:schemeClr val="lt1"/>
                </a:solidFill>
                <a:latin typeface="Montserrat Light"/>
                <a:ea typeface="Montserrat Light"/>
                <a:cs typeface="Montserrat Light"/>
                <a:sym typeface="Montserrat Light"/>
              </a:rPr>
              <a:t>An app where you can see what friends are watching and join them or comment on their show easily. / rank shows and see others’ rankings so you have an easy way of starting a conversation over same/different opinions.</a:t>
            </a:r>
            <a:endParaRPr sz="2600">
              <a:solidFill>
                <a:schemeClr val="lt1"/>
              </a:solidFill>
              <a:latin typeface="Montserrat Light"/>
              <a:ea typeface="Montserrat Light"/>
              <a:cs typeface="Montserrat Light"/>
              <a:sym typeface="Montserrat Light"/>
            </a:endParaRPr>
          </a:p>
          <a:p>
            <a:pPr indent="-393700" lvl="0" marL="457200" rtl="0" algn="l">
              <a:lnSpc>
                <a:spcPct val="120000"/>
              </a:lnSpc>
              <a:spcBef>
                <a:spcPts val="0"/>
              </a:spcBef>
              <a:spcAft>
                <a:spcPts val="0"/>
              </a:spcAft>
              <a:buClr>
                <a:schemeClr val="lt1"/>
              </a:buClr>
              <a:buSzPts val="2600"/>
              <a:buFont typeface="Montserrat Light"/>
              <a:buChar char="-"/>
            </a:pPr>
            <a:r>
              <a:rPr lang="en-US" sz="2600">
                <a:solidFill>
                  <a:schemeClr val="lt1"/>
                </a:solidFill>
                <a:latin typeface="Montserrat Light"/>
                <a:ea typeface="Montserrat Light"/>
                <a:cs typeface="Montserrat Light"/>
                <a:sym typeface="Montserrat Light"/>
              </a:rPr>
              <a:t>An app with live chat rooms/comment features for when new episodes of shows air (both live and on streaming platforms). </a:t>
            </a:r>
            <a:endParaRPr sz="2600">
              <a:solidFill>
                <a:schemeClr val="lt1"/>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t/>
            </a:r>
            <a:endParaRPr sz="2600">
              <a:solidFill>
                <a:schemeClr val="lt1"/>
              </a:solidFill>
              <a:latin typeface="Montserrat Light"/>
              <a:ea typeface="Montserrat Light"/>
              <a:cs typeface="Montserrat Light"/>
              <a:sym typeface="Montserrat Light"/>
            </a:endParaRPr>
          </a:p>
          <a:p>
            <a:pPr indent="0" lvl="0" marL="0" rtl="0" algn="l">
              <a:lnSpc>
                <a:spcPct val="120000"/>
              </a:lnSpc>
              <a:spcBef>
                <a:spcPts val="0"/>
              </a:spcBef>
              <a:spcAft>
                <a:spcPts val="0"/>
              </a:spcAft>
              <a:buNone/>
            </a:pPr>
            <a:r>
              <a:rPr b="1" lang="en-US" sz="2600">
                <a:solidFill>
                  <a:schemeClr val="lt1"/>
                </a:solidFill>
                <a:latin typeface="Montserrat"/>
                <a:ea typeface="Montserrat"/>
                <a:cs typeface="Montserrat"/>
                <a:sym typeface="Montserrat"/>
              </a:rPr>
              <a:t>Movie suggestion methods/algorithms</a:t>
            </a:r>
            <a:endParaRPr b="1" sz="2600">
              <a:solidFill>
                <a:schemeClr val="lt1"/>
              </a:solidFill>
              <a:latin typeface="Montserrat"/>
              <a:ea typeface="Montserrat"/>
              <a:cs typeface="Montserrat"/>
              <a:sym typeface="Montserrat"/>
            </a:endParaRPr>
          </a:p>
          <a:p>
            <a:pPr indent="-393700" lvl="0" marL="457200" rtl="0" algn="l">
              <a:lnSpc>
                <a:spcPct val="120000"/>
              </a:lnSpc>
              <a:spcBef>
                <a:spcPts val="0"/>
              </a:spcBef>
              <a:spcAft>
                <a:spcPts val="0"/>
              </a:spcAft>
              <a:buClr>
                <a:schemeClr val="lt1"/>
              </a:buClr>
              <a:buSzPts val="2600"/>
              <a:buFont typeface="Montserrat Light"/>
              <a:buChar char="-"/>
            </a:pPr>
            <a:r>
              <a:rPr lang="en-US" sz="2600">
                <a:solidFill>
                  <a:schemeClr val="lt1"/>
                </a:solidFill>
                <a:latin typeface="Montserrat Light"/>
                <a:ea typeface="Montserrat Light"/>
                <a:cs typeface="Montserrat Light"/>
                <a:sym typeface="Montserrat Light"/>
              </a:rPr>
              <a:t>An app that suggests which movie to watch based on two people’s preferences, solves the “What do we watch?” problem</a:t>
            </a:r>
            <a:endParaRPr sz="2600">
              <a:solidFill>
                <a:schemeClr val="lt1"/>
              </a:solidFill>
              <a:latin typeface="Montserrat Light"/>
              <a:ea typeface="Montserrat Light"/>
              <a:cs typeface="Montserrat Light"/>
              <a:sym typeface="Montserrat Light"/>
            </a:endParaRPr>
          </a:p>
          <a:p>
            <a:pPr indent="-393700" lvl="0" marL="457200" rtl="0" algn="l">
              <a:lnSpc>
                <a:spcPct val="120000"/>
              </a:lnSpc>
              <a:spcBef>
                <a:spcPts val="0"/>
              </a:spcBef>
              <a:spcAft>
                <a:spcPts val="0"/>
              </a:spcAft>
              <a:buClr>
                <a:schemeClr val="lt1"/>
              </a:buClr>
              <a:buSzPts val="2600"/>
              <a:buFont typeface="Montserrat Light"/>
              <a:buChar char="-"/>
            </a:pPr>
            <a:r>
              <a:rPr lang="en-US" sz="2600">
                <a:solidFill>
                  <a:schemeClr val="lt1"/>
                </a:solidFill>
                <a:latin typeface="Montserrat Light"/>
                <a:ea typeface="Montserrat Light"/>
                <a:cs typeface="Montserrat Light"/>
                <a:sym typeface="Montserrat Light"/>
              </a:rPr>
              <a:t>Suggests movies/shows to watch based on how you’re feeling, or specific moods, like Spotify’s recommendation algorithm/DJ</a:t>
            </a:r>
            <a:endParaRPr sz="2600">
              <a:solidFill>
                <a:schemeClr val="lt1"/>
              </a:solidFill>
              <a:latin typeface="Montserrat Light"/>
              <a:ea typeface="Montserrat Light"/>
              <a:cs typeface="Montserrat Light"/>
              <a:sym typeface="Montserrat Light"/>
            </a:endParaRPr>
          </a:p>
          <a:p>
            <a:pPr indent="-393700" lvl="0" marL="457200" rtl="0" algn="l">
              <a:lnSpc>
                <a:spcPct val="120000"/>
              </a:lnSpc>
              <a:spcBef>
                <a:spcPts val="0"/>
              </a:spcBef>
              <a:spcAft>
                <a:spcPts val="0"/>
              </a:spcAft>
              <a:buClr>
                <a:schemeClr val="lt1"/>
              </a:buClr>
              <a:buSzPts val="2600"/>
              <a:buFont typeface="Montserrat Light"/>
              <a:buChar char="-"/>
            </a:pPr>
            <a:r>
              <a:rPr lang="en-US" sz="2600">
                <a:solidFill>
                  <a:schemeClr val="lt1"/>
                </a:solidFill>
                <a:latin typeface="Montserrat Light"/>
                <a:ea typeface="Montserrat Light"/>
                <a:cs typeface="Montserrat Light"/>
                <a:sym typeface="Montserrat Light"/>
              </a:rPr>
              <a:t>An app where AI finds you people who have very similar watching taste as you so can connect and recommend each other shows </a:t>
            </a:r>
            <a:endParaRPr sz="2600">
              <a:solidFill>
                <a:schemeClr val="lt1"/>
              </a:solidFill>
              <a:latin typeface="Montserrat Light"/>
              <a:ea typeface="Montserrat Light"/>
              <a:cs typeface="Montserrat Light"/>
              <a:sym typeface="Montserrat Light"/>
            </a:endParaRPr>
          </a:p>
          <a:p>
            <a:pPr indent="-393700" lvl="0" marL="457200" rtl="0" algn="l">
              <a:lnSpc>
                <a:spcPct val="120000"/>
              </a:lnSpc>
              <a:spcBef>
                <a:spcPts val="0"/>
              </a:spcBef>
              <a:spcAft>
                <a:spcPts val="0"/>
              </a:spcAft>
              <a:buClr>
                <a:schemeClr val="lt1"/>
              </a:buClr>
              <a:buSzPts val="2600"/>
              <a:buFont typeface="Montserrat Light"/>
              <a:buChar char="-"/>
            </a:pPr>
            <a:r>
              <a:rPr lang="en-US" sz="2600">
                <a:solidFill>
                  <a:schemeClr val="lt1"/>
                </a:solidFill>
                <a:latin typeface="Montserrat Light"/>
                <a:ea typeface="Montserrat Light"/>
                <a:cs typeface="Montserrat Light"/>
                <a:sym typeface="Montserrat Light"/>
              </a:rPr>
              <a:t>An app where friends can schedule watching session together easily</a:t>
            </a:r>
            <a:endParaRPr sz="2600">
              <a:solidFill>
                <a:schemeClr val="lt1"/>
              </a:solidFill>
              <a:latin typeface="Montserrat Light"/>
              <a:ea typeface="Montserrat Light"/>
              <a:cs typeface="Montserrat Light"/>
              <a:sym typeface="Montserrat Light"/>
            </a:endParaRPr>
          </a:p>
          <a:p>
            <a:pPr indent="-393700" lvl="0" marL="457200" rtl="0" algn="l">
              <a:lnSpc>
                <a:spcPct val="120000"/>
              </a:lnSpc>
              <a:spcBef>
                <a:spcPts val="0"/>
              </a:spcBef>
              <a:spcAft>
                <a:spcPts val="0"/>
              </a:spcAft>
              <a:buClr>
                <a:schemeClr val="lt1"/>
              </a:buClr>
              <a:buSzPts val="2600"/>
              <a:buFont typeface="Montserrat Light"/>
              <a:buChar char="-"/>
            </a:pPr>
            <a:r>
              <a:rPr lang="en-US" sz="2600">
                <a:solidFill>
                  <a:schemeClr val="lt1"/>
                </a:solidFill>
                <a:latin typeface="Montserrat Light"/>
                <a:ea typeface="Montserrat Light"/>
                <a:cs typeface="Montserrat Light"/>
                <a:sym typeface="Montserrat Light"/>
              </a:rPr>
              <a:t>Dating/friend app based on what you like to watch</a:t>
            </a:r>
            <a:endParaRPr sz="2600">
              <a:solidFill>
                <a:schemeClr val="lt1"/>
              </a:solidFill>
              <a:latin typeface="Montserrat Light"/>
              <a:ea typeface="Montserrat Light"/>
              <a:cs typeface="Montserrat Light"/>
              <a:sym typeface="Montserrat Light"/>
            </a:endParaRPr>
          </a:p>
          <a:p>
            <a:pPr indent="-393700" lvl="0" marL="457200" rtl="0" algn="l">
              <a:lnSpc>
                <a:spcPct val="120000"/>
              </a:lnSpc>
              <a:spcBef>
                <a:spcPts val="0"/>
              </a:spcBef>
              <a:spcAft>
                <a:spcPts val="0"/>
              </a:spcAft>
              <a:buClr>
                <a:schemeClr val="lt1"/>
              </a:buClr>
              <a:buSzPts val="2600"/>
              <a:buFont typeface="Montserrat Light"/>
              <a:buChar char="-"/>
            </a:pPr>
            <a:r>
              <a:rPr lang="en-US" sz="2600">
                <a:solidFill>
                  <a:schemeClr val="lt1"/>
                </a:solidFill>
                <a:latin typeface="Montserrat Light"/>
                <a:ea typeface="Montserrat Light"/>
                <a:cs typeface="Montserrat Light"/>
                <a:sym typeface="Montserrat Light"/>
              </a:rPr>
              <a:t>Something that looks at what movies your friends have enjoyed, and suggests movies to watch based on that</a:t>
            </a:r>
            <a:endParaRPr sz="26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24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24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34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34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34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3400">
              <a:solidFill>
                <a:schemeClr val="lt1"/>
              </a:solidFill>
              <a:latin typeface="Montserrat Light"/>
              <a:ea typeface="Montserrat Light"/>
              <a:cs typeface="Montserrat Light"/>
              <a:sym typeface="Montserrat Light"/>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4" name="Shape 2034"/>
        <p:cNvGrpSpPr/>
        <p:nvPr/>
      </p:nvGrpSpPr>
      <p:grpSpPr>
        <a:xfrm>
          <a:off x="0" y="0"/>
          <a:ext cx="0" cy="0"/>
          <a:chOff x="0" y="0"/>
          <a:chExt cx="0" cy="0"/>
        </a:xfrm>
      </p:grpSpPr>
      <p:sp>
        <p:nvSpPr>
          <p:cNvPr id="2035" name="Google Shape;2035;p100"/>
          <p:cNvSpPr txBox="1"/>
          <p:nvPr/>
        </p:nvSpPr>
        <p:spPr>
          <a:xfrm>
            <a:off x="202326" y="106350"/>
            <a:ext cx="24175200" cy="149613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en-US" sz="3000">
                <a:solidFill>
                  <a:schemeClr val="lt1"/>
                </a:solidFill>
                <a:latin typeface="Montserrat"/>
                <a:ea typeface="Montserrat"/>
                <a:cs typeface="Montserrat"/>
                <a:sym typeface="Montserrat"/>
              </a:rPr>
              <a:t>Solution Brainstorm 2: </a:t>
            </a:r>
            <a:r>
              <a:rPr b="1" lang="en-US" sz="3000">
                <a:solidFill>
                  <a:schemeClr val="lt1"/>
                </a:solidFill>
                <a:latin typeface="Montserrat"/>
                <a:ea typeface="Montserrat"/>
                <a:cs typeface="Montserrat"/>
                <a:sym typeface="Montserrat"/>
              </a:rPr>
              <a:t>HMW encourage people to break out of their typical bubbles of entertainment media?</a:t>
            </a:r>
            <a:endParaRPr b="1" sz="3000">
              <a:solidFill>
                <a:schemeClr val="lt1"/>
              </a:solidFill>
              <a:latin typeface="Montserrat"/>
              <a:ea typeface="Montserrat"/>
              <a:cs typeface="Montserrat"/>
              <a:sym typeface="Montserrat"/>
            </a:endParaRPr>
          </a:p>
          <a:p>
            <a:pPr indent="0" lvl="0" marL="0" marR="0" rtl="0" algn="l">
              <a:lnSpc>
                <a:spcPct val="120000"/>
              </a:lnSpc>
              <a:spcBef>
                <a:spcPts val="0"/>
              </a:spcBef>
              <a:spcAft>
                <a:spcPts val="0"/>
              </a:spcAft>
              <a:buNone/>
            </a:pPr>
            <a:r>
              <a:rPr b="1" lang="en-US" sz="2500">
                <a:solidFill>
                  <a:schemeClr val="lt1"/>
                </a:solidFill>
                <a:latin typeface="Montserrat"/>
                <a:ea typeface="Montserrat"/>
                <a:cs typeface="Montserrat"/>
                <a:sym typeface="Montserrat"/>
              </a:rPr>
              <a:t>Gamify movies</a:t>
            </a:r>
            <a:endParaRPr b="1" sz="2500">
              <a:solidFill>
                <a:schemeClr val="lt1"/>
              </a:solidFill>
              <a:latin typeface="Montserrat"/>
              <a:ea typeface="Montserrat"/>
              <a:cs typeface="Montserrat"/>
              <a:sym typeface="Montserrat"/>
            </a:endParaRPr>
          </a:p>
          <a:p>
            <a:pPr indent="-387350" lvl="0" marL="457200" marR="0" rtl="0" algn="l">
              <a:lnSpc>
                <a:spcPct val="120000"/>
              </a:lnSpc>
              <a:spcBef>
                <a:spcPts val="0"/>
              </a:spcBef>
              <a:spcAft>
                <a:spcPts val="0"/>
              </a:spcAft>
              <a:buClr>
                <a:schemeClr val="lt1"/>
              </a:buClr>
              <a:buSzPts val="2500"/>
              <a:buFont typeface="Montserrat Light"/>
              <a:buChar char="-"/>
            </a:pPr>
            <a:r>
              <a:rPr lang="en-US" sz="2500">
                <a:solidFill>
                  <a:schemeClr val="lt1"/>
                </a:solidFill>
                <a:latin typeface="Montserrat Light"/>
                <a:ea typeface="Montserrat Light"/>
                <a:cs typeface="Montserrat Light"/>
                <a:sym typeface="Montserrat Light"/>
              </a:rPr>
              <a:t>A game app that tests your knowledge in shows, but has ad breaks, except the ads are just snippets of the most exciting parts of random shows.</a:t>
            </a:r>
            <a:endParaRPr sz="25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25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b="1" lang="en-US" sz="2500">
                <a:solidFill>
                  <a:schemeClr val="lt1"/>
                </a:solidFill>
                <a:latin typeface="Montserrat"/>
                <a:ea typeface="Montserrat"/>
                <a:cs typeface="Montserrat"/>
                <a:sym typeface="Montserrat"/>
              </a:rPr>
              <a:t>Movie suggestion methods/algorithms</a:t>
            </a:r>
            <a:endParaRPr b="1" sz="2500">
              <a:solidFill>
                <a:schemeClr val="lt1"/>
              </a:solidFill>
              <a:latin typeface="Montserrat"/>
              <a:ea typeface="Montserrat"/>
              <a:cs typeface="Montserrat"/>
              <a:sym typeface="Montserrat"/>
            </a:endParaRPr>
          </a:p>
          <a:p>
            <a:pPr indent="-387350" lvl="0" marL="457200" marR="0" rtl="0" algn="l">
              <a:lnSpc>
                <a:spcPct val="120000"/>
              </a:lnSpc>
              <a:spcBef>
                <a:spcPts val="0"/>
              </a:spcBef>
              <a:spcAft>
                <a:spcPts val="0"/>
              </a:spcAft>
              <a:buClr>
                <a:schemeClr val="lt1"/>
              </a:buClr>
              <a:buSzPts val="2500"/>
              <a:buFont typeface="Montserrat Light"/>
              <a:buChar char="-"/>
            </a:pPr>
            <a:r>
              <a:rPr lang="en-US" sz="2500">
                <a:solidFill>
                  <a:schemeClr val="lt1"/>
                </a:solidFill>
                <a:latin typeface="Montserrat Light"/>
                <a:ea typeface="Montserrat Light"/>
                <a:cs typeface="Montserrat Light"/>
                <a:sym typeface="Montserrat Light"/>
              </a:rPr>
              <a:t>Movie suggestion algorithm that finds movies that are in different genres, but are similar to something you’ve enjoyed</a:t>
            </a:r>
            <a:endParaRPr sz="2500">
              <a:solidFill>
                <a:schemeClr val="lt1"/>
              </a:solidFill>
              <a:latin typeface="Montserrat Light"/>
              <a:ea typeface="Montserrat Light"/>
              <a:cs typeface="Montserrat Light"/>
              <a:sym typeface="Montserrat Light"/>
            </a:endParaRPr>
          </a:p>
          <a:p>
            <a:pPr indent="-387350" lvl="0" marL="457200" marR="0" rtl="0" algn="l">
              <a:lnSpc>
                <a:spcPct val="120000"/>
              </a:lnSpc>
              <a:spcBef>
                <a:spcPts val="0"/>
              </a:spcBef>
              <a:spcAft>
                <a:spcPts val="0"/>
              </a:spcAft>
              <a:buClr>
                <a:schemeClr val="lt1"/>
              </a:buClr>
              <a:buSzPts val="2500"/>
              <a:buFont typeface="Montserrat Light"/>
              <a:buChar char="-"/>
            </a:pPr>
            <a:r>
              <a:rPr lang="en-US" sz="2500">
                <a:solidFill>
                  <a:schemeClr val="lt1"/>
                </a:solidFill>
                <a:latin typeface="Montserrat Light"/>
                <a:ea typeface="Montserrat Light"/>
                <a:cs typeface="Montserrat Light"/>
                <a:sym typeface="Montserrat Light"/>
              </a:rPr>
              <a:t>An app that shows you little snippets of movies that you might find interesting, like what TikTok/Reels/Shorts does, and you can watch those movies if you want to</a:t>
            </a:r>
            <a:endParaRPr sz="2500">
              <a:solidFill>
                <a:schemeClr val="lt1"/>
              </a:solidFill>
              <a:latin typeface="Montserrat Light"/>
              <a:ea typeface="Montserrat Light"/>
              <a:cs typeface="Montserrat Light"/>
              <a:sym typeface="Montserrat Light"/>
            </a:endParaRPr>
          </a:p>
          <a:p>
            <a:pPr indent="-387350" lvl="0" marL="457200" marR="0" rtl="0" algn="l">
              <a:lnSpc>
                <a:spcPct val="120000"/>
              </a:lnSpc>
              <a:spcBef>
                <a:spcPts val="0"/>
              </a:spcBef>
              <a:spcAft>
                <a:spcPts val="0"/>
              </a:spcAft>
              <a:buClr>
                <a:schemeClr val="lt1"/>
              </a:buClr>
              <a:buSzPts val="2500"/>
              <a:buFont typeface="Montserrat Light"/>
              <a:buChar char="-"/>
            </a:pPr>
            <a:r>
              <a:rPr lang="en-US" sz="2500">
                <a:solidFill>
                  <a:schemeClr val="lt1"/>
                </a:solidFill>
                <a:latin typeface="Montserrat Light"/>
                <a:ea typeface="Montserrat Light"/>
                <a:cs typeface="Montserrat Light"/>
                <a:sym typeface="Montserrat Light"/>
              </a:rPr>
              <a:t>Watching roulette app where when you don’t know what to watch, they have a roulette option that throws you into a random, well-rated show, without you knowing what show it is. </a:t>
            </a:r>
            <a:endParaRPr sz="2500">
              <a:solidFill>
                <a:schemeClr val="lt1"/>
              </a:solidFill>
              <a:latin typeface="Montserrat Light"/>
              <a:ea typeface="Montserrat Light"/>
              <a:cs typeface="Montserrat Light"/>
              <a:sym typeface="Montserrat Light"/>
            </a:endParaRPr>
          </a:p>
          <a:p>
            <a:pPr indent="-387350" lvl="0" marL="457200" marR="0" rtl="0" algn="l">
              <a:lnSpc>
                <a:spcPct val="120000"/>
              </a:lnSpc>
              <a:spcBef>
                <a:spcPts val="0"/>
              </a:spcBef>
              <a:spcAft>
                <a:spcPts val="0"/>
              </a:spcAft>
              <a:buClr>
                <a:schemeClr val="lt1"/>
              </a:buClr>
              <a:buSzPts val="2500"/>
              <a:buFont typeface="Montserrat Light"/>
              <a:buChar char="-"/>
            </a:pPr>
            <a:r>
              <a:rPr lang="en-US" sz="2500">
                <a:solidFill>
                  <a:schemeClr val="lt1"/>
                </a:solidFill>
                <a:latin typeface="Montserrat Light"/>
                <a:ea typeface="Montserrat Light"/>
                <a:cs typeface="Montserrat Light"/>
                <a:sym typeface="Montserrat Light"/>
              </a:rPr>
              <a:t>Shows by foreign cultures, perhaps in different languages, they may add subs/dubs to the movie and encourage you to watch it</a:t>
            </a:r>
            <a:endParaRPr sz="25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b="1" sz="2500">
              <a:solidFill>
                <a:schemeClr val="lt1"/>
              </a:solidFill>
              <a:latin typeface="Montserrat"/>
              <a:ea typeface="Montserrat"/>
              <a:cs typeface="Montserrat"/>
              <a:sym typeface="Montserrat"/>
            </a:endParaRPr>
          </a:p>
          <a:p>
            <a:pPr indent="0" lvl="0" marL="0" marR="0" rtl="0" algn="l">
              <a:lnSpc>
                <a:spcPct val="120000"/>
              </a:lnSpc>
              <a:spcBef>
                <a:spcPts val="0"/>
              </a:spcBef>
              <a:spcAft>
                <a:spcPts val="0"/>
              </a:spcAft>
              <a:buNone/>
            </a:pPr>
            <a:r>
              <a:rPr b="1" lang="en-US" sz="2500">
                <a:solidFill>
                  <a:schemeClr val="lt1"/>
                </a:solidFill>
                <a:latin typeface="Montserrat"/>
                <a:ea typeface="Montserrat"/>
                <a:cs typeface="Montserrat"/>
                <a:sym typeface="Montserrat"/>
              </a:rPr>
              <a:t>Find new Movies/Genres in an interesting way</a:t>
            </a:r>
            <a:endParaRPr b="1" sz="2500">
              <a:solidFill>
                <a:schemeClr val="lt1"/>
              </a:solidFill>
              <a:latin typeface="Montserrat"/>
              <a:ea typeface="Montserrat"/>
              <a:cs typeface="Montserrat"/>
              <a:sym typeface="Montserrat"/>
            </a:endParaRPr>
          </a:p>
          <a:p>
            <a:pPr indent="-387350" lvl="0" marL="457200" marR="0" rtl="0" algn="l">
              <a:lnSpc>
                <a:spcPct val="120000"/>
              </a:lnSpc>
              <a:spcBef>
                <a:spcPts val="0"/>
              </a:spcBef>
              <a:spcAft>
                <a:spcPts val="0"/>
              </a:spcAft>
              <a:buClr>
                <a:schemeClr val="lt1"/>
              </a:buClr>
              <a:buSzPts val="2500"/>
              <a:buFont typeface="Montserrat Light"/>
              <a:buChar char="-"/>
            </a:pPr>
            <a:r>
              <a:rPr lang="en-US" sz="2500">
                <a:solidFill>
                  <a:schemeClr val="lt1"/>
                </a:solidFill>
                <a:latin typeface="Montserrat Light"/>
                <a:ea typeface="Montserrat Light"/>
                <a:cs typeface="Montserrat Light"/>
                <a:sym typeface="Montserrat Light"/>
              </a:rPr>
              <a:t>A map of all movies, connected together in a graph, grouped by their similarity, and you can see exactly which “bubble” you’re in, and potentially explore movies inside that bubble, you can see actors which have acted in those movies and others, etc., etc., check out https://everynoise.com/ (similar thing but for music)</a:t>
            </a:r>
            <a:endParaRPr sz="25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25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b="1" lang="en-US" sz="2500">
                <a:solidFill>
                  <a:schemeClr val="lt1"/>
                </a:solidFill>
                <a:latin typeface="Montserrat"/>
                <a:ea typeface="Montserrat"/>
                <a:cs typeface="Montserrat"/>
                <a:sym typeface="Montserrat"/>
              </a:rPr>
              <a:t>Reward Watching (Sponsored) Movies</a:t>
            </a:r>
            <a:endParaRPr b="1" sz="2500">
              <a:solidFill>
                <a:schemeClr val="lt1"/>
              </a:solidFill>
              <a:latin typeface="Montserrat"/>
              <a:ea typeface="Montserrat"/>
              <a:cs typeface="Montserrat"/>
              <a:sym typeface="Montserrat"/>
            </a:endParaRPr>
          </a:p>
          <a:p>
            <a:pPr indent="-387350" lvl="0" marL="457200" marR="0" rtl="0" algn="l">
              <a:lnSpc>
                <a:spcPct val="120000"/>
              </a:lnSpc>
              <a:spcBef>
                <a:spcPts val="0"/>
              </a:spcBef>
              <a:spcAft>
                <a:spcPts val="0"/>
              </a:spcAft>
              <a:buClr>
                <a:schemeClr val="lt1"/>
              </a:buClr>
              <a:buSzPts val="2500"/>
              <a:buFont typeface="Montserrat Light"/>
              <a:buChar char="-"/>
            </a:pPr>
            <a:r>
              <a:rPr lang="en-US" sz="2500">
                <a:solidFill>
                  <a:schemeClr val="lt1"/>
                </a:solidFill>
                <a:latin typeface="Montserrat Light"/>
                <a:ea typeface="Montserrat Light"/>
                <a:cs typeface="Montserrat Light"/>
                <a:sym typeface="Montserrat Light"/>
              </a:rPr>
              <a:t>An app, sponsored by the movie (so that less known movies can promote themselves),  that rewards the user every time they watch something that is different from their usual taste.</a:t>
            </a:r>
            <a:endParaRPr sz="2500">
              <a:solidFill>
                <a:schemeClr val="lt1"/>
              </a:solidFill>
              <a:latin typeface="Montserrat Light"/>
              <a:ea typeface="Montserrat Light"/>
              <a:cs typeface="Montserrat Light"/>
              <a:sym typeface="Montserrat Light"/>
            </a:endParaRPr>
          </a:p>
          <a:p>
            <a:pPr indent="-387350" lvl="0" marL="457200" marR="0" rtl="0" algn="l">
              <a:lnSpc>
                <a:spcPct val="120000"/>
              </a:lnSpc>
              <a:spcBef>
                <a:spcPts val="0"/>
              </a:spcBef>
              <a:spcAft>
                <a:spcPts val="0"/>
              </a:spcAft>
              <a:buClr>
                <a:schemeClr val="lt1"/>
              </a:buClr>
              <a:buSzPts val="2500"/>
              <a:buFont typeface="Montserrat Light"/>
              <a:buChar char="-"/>
            </a:pPr>
            <a:r>
              <a:rPr lang="en-US" sz="2500">
                <a:solidFill>
                  <a:schemeClr val="lt1"/>
                </a:solidFill>
                <a:latin typeface="Montserrat Light"/>
                <a:ea typeface="Montserrat Light"/>
                <a:cs typeface="Montserrat Light"/>
                <a:sym typeface="Montserrat Light"/>
              </a:rPr>
              <a:t>You get a care package with a new movie series, new book series (Hello Fresh but with media), digital care package</a:t>
            </a:r>
            <a:endParaRPr sz="25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lang="en-US" sz="2500">
                <a:solidFill>
                  <a:schemeClr val="lt1"/>
                </a:solidFill>
                <a:latin typeface="Montserrat Light"/>
                <a:ea typeface="Montserrat Light"/>
                <a:cs typeface="Montserrat Light"/>
                <a:sym typeface="Montserrat Light"/>
              </a:rPr>
              <a:t>Keep a pet, you take care of the pet by watching movies that they suggest, you earn items, etc</a:t>
            </a:r>
            <a:endParaRPr sz="25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25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b="1" lang="en-US" sz="2500">
                <a:solidFill>
                  <a:schemeClr val="lt1"/>
                </a:solidFill>
                <a:latin typeface="Montserrat"/>
                <a:ea typeface="Montserrat"/>
                <a:cs typeface="Montserrat"/>
                <a:sym typeface="Montserrat"/>
              </a:rPr>
              <a:t>Explore Movies as part of a goal</a:t>
            </a:r>
            <a:endParaRPr b="1" sz="2500">
              <a:solidFill>
                <a:schemeClr val="lt1"/>
              </a:solidFill>
              <a:latin typeface="Montserrat"/>
              <a:ea typeface="Montserrat"/>
              <a:cs typeface="Montserrat"/>
              <a:sym typeface="Montserrat"/>
            </a:endParaRPr>
          </a:p>
          <a:p>
            <a:pPr indent="-387350" lvl="0" marL="457200" marR="0" rtl="0" algn="l">
              <a:lnSpc>
                <a:spcPct val="120000"/>
              </a:lnSpc>
              <a:spcBef>
                <a:spcPts val="0"/>
              </a:spcBef>
              <a:spcAft>
                <a:spcPts val="0"/>
              </a:spcAft>
              <a:buClr>
                <a:schemeClr val="lt1"/>
              </a:buClr>
              <a:buSzPts val="2500"/>
              <a:buFont typeface="Montserrat Light"/>
              <a:buChar char="-"/>
            </a:pPr>
            <a:r>
              <a:rPr lang="en-US" sz="2500">
                <a:solidFill>
                  <a:schemeClr val="lt1"/>
                </a:solidFill>
                <a:latin typeface="Montserrat Light"/>
                <a:ea typeface="Montserrat Light"/>
                <a:cs typeface="Montserrat Light"/>
                <a:sym typeface="Montserrat Light"/>
              </a:rPr>
              <a:t>Scavenger hunt where you watch movies to progress through the hunt, can do it with friends/opponents</a:t>
            </a:r>
            <a:endParaRPr sz="2500">
              <a:solidFill>
                <a:schemeClr val="lt1"/>
              </a:solidFill>
              <a:latin typeface="Montserrat Light"/>
              <a:ea typeface="Montserrat Light"/>
              <a:cs typeface="Montserrat Light"/>
              <a:sym typeface="Montserrat Light"/>
            </a:endParaRPr>
          </a:p>
          <a:p>
            <a:pPr indent="-387350" lvl="0" marL="457200" marR="0" rtl="0" algn="l">
              <a:lnSpc>
                <a:spcPct val="120000"/>
              </a:lnSpc>
              <a:spcBef>
                <a:spcPts val="0"/>
              </a:spcBef>
              <a:spcAft>
                <a:spcPts val="0"/>
              </a:spcAft>
              <a:buClr>
                <a:schemeClr val="lt1"/>
              </a:buClr>
              <a:buSzPts val="2500"/>
              <a:buFont typeface="Montserrat Light"/>
              <a:buChar char="-"/>
            </a:pPr>
            <a:r>
              <a:rPr lang="en-US" sz="2500">
                <a:solidFill>
                  <a:schemeClr val="lt1"/>
                </a:solidFill>
                <a:latin typeface="Montserrat Light"/>
                <a:ea typeface="Montserrat Light"/>
                <a:cs typeface="Montserrat Light"/>
                <a:sym typeface="Montserrat Light"/>
              </a:rPr>
              <a:t>Calendar that tells you which movies came out on that day (can be for prompt below )</a:t>
            </a:r>
            <a:endParaRPr sz="2500">
              <a:solidFill>
                <a:schemeClr val="lt1"/>
              </a:solidFill>
              <a:latin typeface="Montserrat Light"/>
              <a:ea typeface="Montserrat Light"/>
              <a:cs typeface="Montserrat Light"/>
              <a:sym typeface="Montserrat Light"/>
            </a:endParaRPr>
          </a:p>
          <a:p>
            <a:pPr indent="-387350" lvl="0" marL="457200" marR="0" rtl="0" algn="l">
              <a:lnSpc>
                <a:spcPct val="120000"/>
              </a:lnSpc>
              <a:spcBef>
                <a:spcPts val="0"/>
              </a:spcBef>
              <a:spcAft>
                <a:spcPts val="0"/>
              </a:spcAft>
              <a:buClr>
                <a:schemeClr val="lt1"/>
              </a:buClr>
              <a:buSzPts val="2500"/>
              <a:buFont typeface="Montserrat Light"/>
              <a:buChar char="-"/>
            </a:pPr>
            <a:r>
              <a:rPr lang="en-US" sz="2500">
                <a:solidFill>
                  <a:schemeClr val="lt1"/>
                </a:solidFill>
                <a:latin typeface="Montserrat Light"/>
                <a:ea typeface="Montserrat Light"/>
                <a:cs typeface="Montserrat Light"/>
                <a:sym typeface="Montserrat Light"/>
              </a:rPr>
              <a:t>Movie map where every time you pass by somewhere something was filmed, you get a notification with info and snippets of that content to pique your interest</a:t>
            </a:r>
            <a:endParaRPr sz="2500">
              <a:solidFill>
                <a:schemeClr val="lt1"/>
              </a:solidFill>
              <a:latin typeface="Montserrat Light"/>
              <a:ea typeface="Montserrat Light"/>
              <a:cs typeface="Montserrat Light"/>
              <a:sym typeface="Montserrat Light"/>
            </a:endParaRPr>
          </a:p>
          <a:p>
            <a:pPr indent="-387350" lvl="0" marL="457200" marR="0" rtl="0" algn="l">
              <a:lnSpc>
                <a:spcPct val="120000"/>
              </a:lnSpc>
              <a:spcBef>
                <a:spcPts val="0"/>
              </a:spcBef>
              <a:spcAft>
                <a:spcPts val="0"/>
              </a:spcAft>
              <a:buClr>
                <a:schemeClr val="lt1"/>
              </a:buClr>
              <a:buSzPts val="2500"/>
              <a:buFont typeface="Montserrat Light"/>
              <a:buChar char="-"/>
            </a:pPr>
            <a:r>
              <a:rPr lang="en-US" sz="2500">
                <a:solidFill>
                  <a:schemeClr val="lt1"/>
                </a:solidFill>
                <a:latin typeface="Montserrat Light"/>
                <a:ea typeface="Montserrat Light"/>
                <a:cs typeface="Montserrat Light"/>
                <a:sym typeface="Montserrat Light"/>
              </a:rPr>
              <a:t>Popeup exhibits to reach wide range of audience</a:t>
            </a:r>
            <a:endParaRPr sz="25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25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25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3000">
              <a:solidFill>
                <a:schemeClr val="lt1"/>
              </a:solidFill>
              <a:latin typeface="Montserrat Light"/>
              <a:ea typeface="Montserrat Light"/>
              <a:cs typeface="Montserrat Light"/>
              <a:sym typeface="Montserrat Light"/>
            </a:endParaRPr>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0" name="Shape 2040"/>
        <p:cNvGrpSpPr/>
        <p:nvPr/>
      </p:nvGrpSpPr>
      <p:grpSpPr>
        <a:xfrm>
          <a:off x="0" y="0"/>
          <a:ext cx="0" cy="0"/>
          <a:chOff x="0" y="0"/>
          <a:chExt cx="0" cy="0"/>
        </a:xfrm>
      </p:grpSpPr>
      <p:sp>
        <p:nvSpPr>
          <p:cNvPr id="2041" name="Google Shape;2041;p101"/>
          <p:cNvSpPr txBox="1"/>
          <p:nvPr/>
        </p:nvSpPr>
        <p:spPr>
          <a:xfrm>
            <a:off x="346325" y="160775"/>
            <a:ext cx="23685000" cy="140439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en-US" sz="3000">
                <a:solidFill>
                  <a:schemeClr val="lt1"/>
                </a:solidFill>
                <a:latin typeface="Montserrat"/>
                <a:ea typeface="Montserrat"/>
                <a:cs typeface="Montserrat"/>
                <a:sym typeface="Montserrat"/>
              </a:rPr>
              <a:t>Solution Brainstorm 3: </a:t>
            </a:r>
            <a:r>
              <a:rPr b="1" lang="en-US" sz="3000">
                <a:solidFill>
                  <a:schemeClr val="lt1"/>
                </a:solidFill>
                <a:latin typeface="Montserrat"/>
                <a:ea typeface="Montserrat"/>
                <a:cs typeface="Montserrat"/>
                <a:sym typeface="Montserrat"/>
              </a:rPr>
              <a:t>HMW create a safe space where people can be proud of their preferences in entertainment media? </a:t>
            </a:r>
            <a:endParaRPr b="1" sz="3000">
              <a:solidFill>
                <a:schemeClr val="lt1"/>
              </a:solidFill>
              <a:latin typeface="Montserrat"/>
              <a:ea typeface="Montserrat"/>
              <a:cs typeface="Montserrat"/>
              <a:sym typeface="Montserrat"/>
            </a:endParaRPr>
          </a:p>
          <a:p>
            <a:pPr indent="0" lvl="0" marL="0" marR="0" rtl="0" algn="l">
              <a:lnSpc>
                <a:spcPct val="120000"/>
              </a:lnSpc>
              <a:spcBef>
                <a:spcPts val="0"/>
              </a:spcBef>
              <a:spcAft>
                <a:spcPts val="0"/>
              </a:spcAft>
              <a:buNone/>
            </a:pPr>
            <a:r>
              <a:t/>
            </a:r>
            <a:endParaRPr b="1" sz="2800">
              <a:solidFill>
                <a:schemeClr val="lt1"/>
              </a:solidFill>
              <a:latin typeface="Montserrat"/>
              <a:ea typeface="Montserrat"/>
              <a:cs typeface="Montserrat"/>
              <a:sym typeface="Montserrat"/>
            </a:endParaRPr>
          </a:p>
          <a:p>
            <a:pPr indent="0" lvl="0" marL="0" marR="0" rtl="0" algn="l">
              <a:lnSpc>
                <a:spcPct val="120000"/>
              </a:lnSpc>
              <a:spcBef>
                <a:spcPts val="0"/>
              </a:spcBef>
              <a:spcAft>
                <a:spcPts val="0"/>
              </a:spcAft>
              <a:buNone/>
            </a:pPr>
            <a:r>
              <a:rPr b="1" lang="en-US" sz="2800">
                <a:solidFill>
                  <a:schemeClr val="lt1"/>
                </a:solidFill>
                <a:latin typeface="Montserrat"/>
                <a:ea typeface="Montserrat"/>
                <a:cs typeface="Montserrat"/>
                <a:sym typeface="Montserrat"/>
              </a:rPr>
              <a:t>Social</a:t>
            </a:r>
            <a:endParaRPr b="1" sz="2800">
              <a:solidFill>
                <a:schemeClr val="lt1"/>
              </a:solidFill>
              <a:latin typeface="Montserrat"/>
              <a:ea typeface="Montserrat"/>
              <a:cs typeface="Montserrat"/>
              <a:sym typeface="Montserrat"/>
            </a:endParaRPr>
          </a:p>
          <a:p>
            <a:pPr indent="-406400" lvl="0" marL="457200" marR="0" rtl="0" algn="l">
              <a:lnSpc>
                <a:spcPct val="120000"/>
              </a:lnSpc>
              <a:spcBef>
                <a:spcPts val="0"/>
              </a:spcBef>
              <a:spcAft>
                <a:spcPts val="0"/>
              </a:spcAft>
              <a:buClr>
                <a:schemeClr val="lt1"/>
              </a:buClr>
              <a:buSzPts val="2800"/>
              <a:buFont typeface="Montserrat Light"/>
              <a:buChar char="-"/>
            </a:pPr>
            <a:r>
              <a:rPr lang="en-US" sz="2800">
                <a:solidFill>
                  <a:schemeClr val="lt1"/>
                </a:solidFill>
                <a:latin typeface="Montserrat Light"/>
                <a:ea typeface="Montserrat Light"/>
                <a:cs typeface="Montserrat Light"/>
                <a:sym typeface="Montserrat Light"/>
              </a:rPr>
              <a:t>An app that connects people with niche interests together and allows individuals to easily find the groups that share their taste in entertainment media</a:t>
            </a:r>
            <a:endParaRPr sz="2800">
              <a:solidFill>
                <a:schemeClr val="lt1"/>
              </a:solidFill>
              <a:latin typeface="Montserrat Light"/>
              <a:ea typeface="Montserrat Light"/>
              <a:cs typeface="Montserrat Light"/>
              <a:sym typeface="Montserrat Light"/>
            </a:endParaRPr>
          </a:p>
          <a:p>
            <a:pPr indent="-406400" lvl="0" marL="457200" marR="0" rtl="0" algn="l">
              <a:lnSpc>
                <a:spcPct val="120000"/>
              </a:lnSpc>
              <a:spcBef>
                <a:spcPts val="0"/>
              </a:spcBef>
              <a:spcAft>
                <a:spcPts val="0"/>
              </a:spcAft>
              <a:buClr>
                <a:schemeClr val="lt1"/>
              </a:buClr>
              <a:buSzPts val="2800"/>
              <a:buFont typeface="Montserrat Light"/>
              <a:buChar char="-"/>
            </a:pPr>
            <a:r>
              <a:rPr lang="en-US" sz="2800">
                <a:solidFill>
                  <a:schemeClr val="lt1"/>
                </a:solidFill>
                <a:latin typeface="Montserrat Light"/>
                <a:ea typeface="Montserrat Light"/>
                <a:cs typeface="Montserrat Light"/>
                <a:sym typeface="Montserrat Light"/>
              </a:rPr>
              <a:t>An app where people can easily post what they’re watching to a friend group/chat (to get over the barrier/fear of sharing that part of them) </a:t>
            </a:r>
            <a:endParaRPr sz="2800">
              <a:solidFill>
                <a:schemeClr val="lt1"/>
              </a:solidFill>
              <a:latin typeface="Montserrat Light"/>
              <a:ea typeface="Montserrat Light"/>
              <a:cs typeface="Montserrat Light"/>
              <a:sym typeface="Montserrat Light"/>
            </a:endParaRPr>
          </a:p>
          <a:p>
            <a:pPr indent="-406400" lvl="0" marL="457200" marR="0" rtl="0" algn="l">
              <a:lnSpc>
                <a:spcPct val="120000"/>
              </a:lnSpc>
              <a:spcBef>
                <a:spcPts val="0"/>
              </a:spcBef>
              <a:spcAft>
                <a:spcPts val="0"/>
              </a:spcAft>
              <a:buClr>
                <a:schemeClr val="lt1"/>
              </a:buClr>
              <a:buSzPts val="2800"/>
              <a:buFont typeface="Montserrat Light"/>
              <a:buChar char="-"/>
            </a:pPr>
            <a:r>
              <a:rPr lang="en-US" sz="2800">
                <a:solidFill>
                  <a:schemeClr val="lt1"/>
                </a:solidFill>
                <a:latin typeface="Montserrat Light"/>
                <a:ea typeface="Montserrat Light"/>
                <a:cs typeface="Montserrat Light"/>
                <a:sym typeface="Montserrat Light"/>
              </a:rPr>
              <a:t>Reddit, but for movies (people can create spaces/chats/forums where they can discuss movies they’ve watched, they can set their own moderators, etc)</a:t>
            </a:r>
            <a:endParaRPr sz="28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28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b="1" lang="en-US" sz="2800">
                <a:solidFill>
                  <a:schemeClr val="lt1"/>
                </a:solidFill>
                <a:latin typeface="Montserrat"/>
                <a:ea typeface="Montserrat"/>
                <a:cs typeface="Montserrat"/>
                <a:sym typeface="Montserrat"/>
              </a:rPr>
              <a:t>Summary/Stats for Sense of accomplishment</a:t>
            </a:r>
            <a:endParaRPr b="1" sz="2800">
              <a:solidFill>
                <a:schemeClr val="lt1"/>
              </a:solidFill>
              <a:latin typeface="Montserrat"/>
              <a:ea typeface="Montserrat"/>
              <a:cs typeface="Montserrat"/>
              <a:sym typeface="Montserrat"/>
            </a:endParaRPr>
          </a:p>
          <a:p>
            <a:pPr indent="-406400" lvl="0" marL="457200" marR="0" rtl="0" algn="l">
              <a:lnSpc>
                <a:spcPct val="120000"/>
              </a:lnSpc>
              <a:spcBef>
                <a:spcPts val="0"/>
              </a:spcBef>
              <a:spcAft>
                <a:spcPts val="0"/>
              </a:spcAft>
              <a:buClr>
                <a:schemeClr val="lt1"/>
              </a:buClr>
              <a:buSzPts val="2800"/>
              <a:buFont typeface="Montserrat Light"/>
              <a:buChar char="-"/>
            </a:pPr>
            <a:r>
              <a:rPr lang="en-US" sz="2800">
                <a:solidFill>
                  <a:schemeClr val="lt1"/>
                </a:solidFill>
                <a:latin typeface="Montserrat Light"/>
                <a:ea typeface="Montserrat Light"/>
                <a:cs typeface="Montserrat Light"/>
                <a:sym typeface="Montserrat Light"/>
              </a:rPr>
              <a:t>An app that can create positive feedback on people’s taste in media entertainment. For example, sending people a short report on how they are special but also there are xxx% of the people who share this same interest. (Netflix Wrapped)</a:t>
            </a:r>
            <a:endParaRPr sz="2800">
              <a:solidFill>
                <a:schemeClr val="lt1"/>
              </a:solidFill>
              <a:latin typeface="Montserrat Light"/>
              <a:ea typeface="Montserrat Light"/>
              <a:cs typeface="Montserrat Light"/>
              <a:sym typeface="Montserrat Light"/>
            </a:endParaRPr>
          </a:p>
          <a:p>
            <a:pPr indent="-406400" lvl="0" marL="457200" marR="0" rtl="0" algn="l">
              <a:lnSpc>
                <a:spcPct val="120000"/>
              </a:lnSpc>
              <a:spcBef>
                <a:spcPts val="0"/>
              </a:spcBef>
              <a:spcAft>
                <a:spcPts val="0"/>
              </a:spcAft>
              <a:buClr>
                <a:schemeClr val="lt1"/>
              </a:buClr>
              <a:buSzPts val="2800"/>
              <a:buFont typeface="Montserrat Light"/>
              <a:buChar char="-"/>
            </a:pPr>
            <a:r>
              <a:rPr lang="en-US" sz="2800">
                <a:solidFill>
                  <a:schemeClr val="lt1"/>
                </a:solidFill>
                <a:latin typeface="Montserrat Light"/>
                <a:ea typeface="Montserrat Light"/>
                <a:cs typeface="Montserrat Light"/>
                <a:sym typeface="Montserrat Light"/>
              </a:rPr>
              <a:t>An app that keeps track of all the shows you’ve watched so it’s like collecting collectibles and people can feel proud about their collection.</a:t>
            </a:r>
            <a:endParaRPr sz="28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28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b="1" lang="en-US" sz="2800">
                <a:solidFill>
                  <a:schemeClr val="lt1"/>
                </a:solidFill>
                <a:latin typeface="Montserrat"/>
                <a:ea typeface="Montserrat"/>
                <a:cs typeface="Montserrat"/>
                <a:sym typeface="Montserrat"/>
              </a:rPr>
              <a:t>Art</a:t>
            </a:r>
            <a:endParaRPr b="1" sz="2800">
              <a:solidFill>
                <a:schemeClr val="lt1"/>
              </a:solidFill>
              <a:latin typeface="Montserrat"/>
              <a:ea typeface="Montserrat"/>
              <a:cs typeface="Montserrat"/>
              <a:sym typeface="Montserrat"/>
            </a:endParaRPr>
          </a:p>
          <a:p>
            <a:pPr indent="-406400" lvl="0" marL="457200" marR="0" rtl="0" algn="l">
              <a:lnSpc>
                <a:spcPct val="120000"/>
              </a:lnSpc>
              <a:spcBef>
                <a:spcPts val="0"/>
              </a:spcBef>
              <a:spcAft>
                <a:spcPts val="0"/>
              </a:spcAft>
              <a:buClr>
                <a:schemeClr val="lt1"/>
              </a:buClr>
              <a:buSzPts val="2800"/>
              <a:buFont typeface="Montserrat Light"/>
              <a:buChar char="-"/>
            </a:pPr>
            <a:r>
              <a:rPr lang="en-US" sz="2800">
                <a:solidFill>
                  <a:schemeClr val="lt1"/>
                </a:solidFill>
                <a:latin typeface="Montserrat Light"/>
                <a:ea typeface="Montserrat Light"/>
                <a:cs typeface="Montserrat Light"/>
                <a:sym typeface="Montserrat Light"/>
              </a:rPr>
              <a:t>Fan art sharing platform, positive stuff only</a:t>
            </a:r>
            <a:endParaRPr sz="2800">
              <a:solidFill>
                <a:schemeClr val="lt1"/>
              </a:solidFill>
              <a:latin typeface="Montserrat Light"/>
              <a:ea typeface="Montserrat Light"/>
              <a:cs typeface="Montserrat Light"/>
              <a:sym typeface="Montserrat Light"/>
            </a:endParaRPr>
          </a:p>
          <a:p>
            <a:pPr indent="-406400" lvl="0" marL="457200" marR="0" rtl="0" algn="l">
              <a:lnSpc>
                <a:spcPct val="120000"/>
              </a:lnSpc>
              <a:spcBef>
                <a:spcPts val="0"/>
              </a:spcBef>
              <a:spcAft>
                <a:spcPts val="0"/>
              </a:spcAft>
              <a:buClr>
                <a:schemeClr val="lt1"/>
              </a:buClr>
              <a:buSzPts val="2800"/>
              <a:buFont typeface="Montserrat Light"/>
              <a:buChar char="-"/>
            </a:pPr>
            <a:r>
              <a:rPr lang="en-US" sz="2800">
                <a:solidFill>
                  <a:schemeClr val="lt1"/>
                </a:solidFill>
                <a:latin typeface="Montserrat Light"/>
                <a:ea typeface="Montserrat Light"/>
                <a:cs typeface="Montserrat Light"/>
                <a:sym typeface="Montserrat Light"/>
              </a:rPr>
              <a:t>User-Generated Content Challenges: Host challenges and competitions for users to create content related to their favorite entertainment. This could be anything from fanfiction contests to cosplay showcases, fostering creativity and a sense of community.</a:t>
            </a:r>
            <a:endParaRPr sz="28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t/>
            </a:r>
            <a:endParaRPr sz="28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b="1" lang="en-US" sz="2800">
                <a:solidFill>
                  <a:schemeClr val="lt1"/>
                </a:solidFill>
                <a:latin typeface="Montserrat"/>
                <a:ea typeface="Montserrat"/>
                <a:cs typeface="Montserrat"/>
                <a:sym typeface="Montserrat"/>
              </a:rPr>
              <a:t>Reward</a:t>
            </a:r>
            <a:endParaRPr b="1" sz="2800">
              <a:solidFill>
                <a:schemeClr val="lt1"/>
              </a:solidFill>
              <a:latin typeface="Montserrat"/>
              <a:ea typeface="Montserrat"/>
              <a:cs typeface="Montserrat"/>
              <a:sym typeface="Montserrat"/>
            </a:endParaRPr>
          </a:p>
          <a:p>
            <a:pPr indent="-406400" lvl="0" marL="457200" marR="0" rtl="0" algn="l">
              <a:lnSpc>
                <a:spcPct val="120000"/>
              </a:lnSpc>
              <a:spcBef>
                <a:spcPts val="0"/>
              </a:spcBef>
              <a:spcAft>
                <a:spcPts val="0"/>
              </a:spcAft>
              <a:buClr>
                <a:schemeClr val="lt1"/>
              </a:buClr>
              <a:buSzPts val="2800"/>
              <a:buFont typeface="Montserrat Light"/>
              <a:buChar char="-"/>
            </a:pPr>
            <a:r>
              <a:rPr lang="en-US" sz="2800">
                <a:solidFill>
                  <a:schemeClr val="lt1"/>
                </a:solidFill>
                <a:latin typeface="Montserrat Light"/>
                <a:ea typeface="Montserrat Light"/>
                <a:cs typeface="Montserrat Light"/>
                <a:sym typeface="Montserrat Light"/>
              </a:rPr>
              <a:t>Platform where marketing teams for shows can connect with fans who are willing to promote the show and have giveaways/exclusive content in return</a:t>
            </a:r>
            <a:endParaRPr b="1" sz="2800">
              <a:solidFill>
                <a:schemeClr val="lt1"/>
              </a:solidFill>
              <a:latin typeface="Montserrat"/>
              <a:ea typeface="Montserrat"/>
              <a:cs typeface="Montserrat"/>
              <a:sym typeface="Montserrat"/>
            </a:endParaRPr>
          </a:p>
          <a:p>
            <a:pPr indent="0" lvl="0" marL="0" marR="0" rtl="0" algn="l">
              <a:lnSpc>
                <a:spcPct val="120000"/>
              </a:lnSpc>
              <a:spcBef>
                <a:spcPts val="0"/>
              </a:spcBef>
              <a:spcAft>
                <a:spcPts val="0"/>
              </a:spcAft>
              <a:buNone/>
            </a:pPr>
            <a:r>
              <a:t/>
            </a:r>
            <a:endParaRPr b="1" sz="2800">
              <a:solidFill>
                <a:schemeClr val="lt1"/>
              </a:solidFill>
              <a:latin typeface="Montserrat"/>
              <a:ea typeface="Montserrat"/>
              <a:cs typeface="Montserrat"/>
              <a:sym typeface="Montserrat"/>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6" name="Shape 2046"/>
        <p:cNvGrpSpPr/>
        <p:nvPr/>
      </p:nvGrpSpPr>
      <p:grpSpPr>
        <a:xfrm>
          <a:off x="0" y="0"/>
          <a:ext cx="0" cy="0"/>
          <a:chOff x="0" y="0"/>
          <a:chExt cx="0" cy="0"/>
        </a:xfrm>
      </p:grpSpPr>
      <p:sp>
        <p:nvSpPr>
          <p:cNvPr id="2047" name="Google Shape;2047;p102"/>
          <p:cNvSpPr txBox="1"/>
          <p:nvPr/>
        </p:nvSpPr>
        <p:spPr>
          <a:xfrm>
            <a:off x="346325" y="160775"/>
            <a:ext cx="23685000" cy="139455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en-US" sz="3000">
                <a:solidFill>
                  <a:schemeClr val="lt1"/>
                </a:solidFill>
                <a:latin typeface="Montserrat"/>
                <a:ea typeface="Montserrat"/>
                <a:cs typeface="Montserrat"/>
                <a:sym typeface="Montserrat"/>
              </a:rPr>
              <a:t>Assumptions Brainstorm</a:t>
            </a:r>
            <a:endParaRPr b="1" sz="3000">
              <a:solidFill>
                <a:schemeClr val="lt1"/>
              </a:solidFill>
              <a:latin typeface="Montserrat"/>
              <a:ea typeface="Montserrat"/>
              <a:cs typeface="Montserrat"/>
              <a:sym typeface="Montserrat"/>
            </a:endParaRPr>
          </a:p>
          <a:p>
            <a:pPr indent="0" lvl="0" marL="0" marR="0" rtl="0" algn="l">
              <a:lnSpc>
                <a:spcPct val="120000"/>
              </a:lnSpc>
              <a:spcBef>
                <a:spcPts val="0"/>
              </a:spcBef>
              <a:spcAft>
                <a:spcPts val="0"/>
              </a:spcAft>
              <a:buNone/>
            </a:pPr>
            <a:r>
              <a:t/>
            </a:r>
            <a:endParaRPr b="1" sz="2800">
              <a:solidFill>
                <a:schemeClr val="lt1"/>
              </a:solidFill>
              <a:latin typeface="Montserrat"/>
              <a:ea typeface="Montserrat"/>
              <a:cs typeface="Montserrat"/>
              <a:sym typeface="Montserrat"/>
            </a:endParaRPr>
          </a:p>
          <a:p>
            <a:pPr indent="0" lvl="0" marL="0" marR="0" rtl="0" algn="l">
              <a:lnSpc>
                <a:spcPct val="120000"/>
              </a:lnSpc>
              <a:spcBef>
                <a:spcPts val="0"/>
              </a:spcBef>
              <a:spcAft>
                <a:spcPts val="0"/>
              </a:spcAft>
              <a:buNone/>
            </a:pPr>
            <a:r>
              <a:rPr b="1" lang="en-US" sz="2400">
                <a:solidFill>
                  <a:schemeClr val="lt1"/>
                </a:solidFill>
                <a:latin typeface="Montserrat"/>
                <a:ea typeface="Montserrat"/>
                <a:cs typeface="Montserrat"/>
                <a:sym typeface="Montserrat"/>
              </a:rPr>
              <a:t># Solution 1</a:t>
            </a:r>
            <a:endParaRPr b="1" sz="2400">
              <a:solidFill>
                <a:schemeClr val="lt1"/>
              </a:solidFill>
              <a:latin typeface="Montserrat"/>
              <a:ea typeface="Montserrat"/>
              <a:cs typeface="Montserrat"/>
              <a:sym typeface="Montserrat"/>
            </a:endParaRPr>
          </a:p>
          <a:p>
            <a:pPr indent="-381000" lvl="0" marL="457200" marR="0" rtl="0" algn="l">
              <a:lnSpc>
                <a:spcPct val="120000"/>
              </a:lnSpc>
              <a:spcBef>
                <a:spcPts val="0"/>
              </a:spcBef>
              <a:spcAft>
                <a:spcPts val="0"/>
              </a:spcAft>
              <a:buClr>
                <a:schemeClr val="lt1"/>
              </a:buClr>
              <a:buSzPts val="2400"/>
              <a:buFont typeface="Montserrat Light"/>
              <a:buChar char="-"/>
            </a:pPr>
            <a:r>
              <a:rPr lang="en-US" sz="2400">
                <a:solidFill>
                  <a:schemeClr val="lt1"/>
                </a:solidFill>
                <a:latin typeface="Montserrat Light"/>
                <a:ea typeface="Montserrat Light"/>
                <a:cs typeface="Montserrat Light"/>
                <a:sym typeface="Montserrat Light"/>
              </a:rPr>
              <a:t>people have friends</a:t>
            </a:r>
            <a:endParaRPr sz="2400">
              <a:solidFill>
                <a:schemeClr val="lt1"/>
              </a:solidFill>
              <a:latin typeface="Montserrat Light"/>
              <a:ea typeface="Montserrat Light"/>
              <a:cs typeface="Montserrat Light"/>
              <a:sym typeface="Montserrat Light"/>
            </a:endParaRPr>
          </a:p>
          <a:p>
            <a:pPr indent="-381000" lvl="0" marL="457200" marR="0" rtl="0" algn="l">
              <a:lnSpc>
                <a:spcPct val="120000"/>
              </a:lnSpc>
              <a:spcBef>
                <a:spcPts val="0"/>
              </a:spcBef>
              <a:spcAft>
                <a:spcPts val="0"/>
              </a:spcAft>
              <a:buClr>
                <a:schemeClr val="lt1"/>
              </a:buClr>
              <a:buSzPts val="2400"/>
              <a:buFont typeface="Montserrat Light"/>
              <a:buChar char="-"/>
            </a:pPr>
            <a:r>
              <a:rPr lang="en-US" sz="2400">
                <a:solidFill>
                  <a:schemeClr val="lt1"/>
                </a:solidFill>
                <a:latin typeface="Montserrat Light"/>
                <a:ea typeface="Montserrat Light"/>
                <a:cs typeface="Montserrat Light"/>
                <a:sym typeface="Montserrat Light"/>
              </a:rPr>
              <a:t>people care about what others are watching</a:t>
            </a:r>
            <a:endParaRPr sz="2400">
              <a:solidFill>
                <a:schemeClr val="lt1"/>
              </a:solidFill>
              <a:latin typeface="Montserrat Light"/>
              <a:ea typeface="Montserrat Light"/>
              <a:cs typeface="Montserrat Light"/>
              <a:sym typeface="Montserrat Light"/>
            </a:endParaRPr>
          </a:p>
          <a:p>
            <a:pPr indent="-381000" lvl="0" marL="457200" marR="0" rtl="0" algn="l">
              <a:lnSpc>
                <a:spcPct val="120000"/>
              </a:lnSpc>
              <a:spcBef>
                <a:spcPts val="0"/>
              </a:spcBef>
              <a:spcAft>
                <a:spcPts val="0"/>
              </a:spcAft>
              <a:buClr>
                <a:schemeClr val="lt1"/>
              </a:buClr>
              <a:buSzPts val="2400"/>
              <a:buFont typeface="Montserrat Light"/>
              <a:buChar char="-"/>
            </a:pPr>
            <a:r>
              <a:rPr lang="en-US" sz="2400">
                <a:solidFill>
                  <a:schemeClr val="lt1"/>
                </a:solidFill>
                <a:latin typeface="Montserrat Light"/>
                <a:ea typeface="Montserrat Light"/>
                <a:cs typeface="Montserrat Light"/>
                <a:sym typeface="Montserrat Light"/>
              </a:rPr>
              <a:t>people would take the effort to share</a:t>
            </a:r>
            <a:endParaRPr sz="2400">
              <a:solidFill>
                <a:schemeClr val="lt1"/>
              </a:solidFill>
              <a:latin typeface="Montserrat Light"/>
              <a:ea typeface="Montserrat Light"/>
              <a:cs typeface="Montserrat Light"/>
              <a:sym typeface="Montserrat Light"/>
            </a:endParaRPr>
          </a:p>
          <a:p>
            <a:pPr indent="-381000" lvl="0" marL="457200" marR="0" rtl="0" algn="l">
              <a:lnSpc>
                <a:spcPct val="120000"/>
              </a:lnSpc>
              <a:spcBef>
                <a:spcPts val="0"/>
              </a:spcBef>
              <a:spcAft>
                <a:spcPts val="0"/>
              </a:spcAft>
              <a:buClr>
                <a:schemeClr val="lt1"/>
              </a:buClr>
              <a:buSzPts val="2400"/>
              <a:buFont typeface="Montserrat Light"/>
              <a:buChar char="-"/>
            </a:pPr>
            <a:r>
              <a:rPr lang="en-US" sz="2400">
                <a:solidFill>
                  <a:schemeClr val="lt1"/>
                </a:solidFill>
                <a:latin typeface="Montserrat Light"/>
                <a:ea typeface="Montserrat Light"/>
                <a:cs typeface="Montserrat Light"/>
                <a:sym typeface="Montserrat Light"/>
              </a:rPr>
              <a:t>people would take the effort to add and rank shows they’re watching</a:t>
            </a:r>
            <a:endParaRPr sz="2400">
              <a:solidFill>
                <a:schemeClr val="lt1"/>
              </a:solidFill>
              <a:latin typeface="Montserrat Light"/>
              <a:ea typeface="Montserrat Light"/>
              <a:cs typeface="Montserrat Light"/>
              <a:sym typeface="Montserrat Light"/>
            </a:endParaRPr>
          </a:p>
          <a:p>
            <a:pPr indent="-381000" lvl="0" marL="457200" marR="0" rtl="0" algn="l">
              <a:lnSpc>
                <a:spcPct val="120000"/>
              </a:lnSpc>
              <a:spcBef>
                <a:spcPts val="0"/>
              </a:spcBef>
              <a:spcAft>
                <a:spcPts val="0"/>
              </a:spcAft>
              <a:buClr>
                <a:schemeClr val="lt1"/>
              </a:buClr>
              <a:buSzPts val="2400"/>
              <a:buFont typeface="Montserrat Light"/>
              <a:buChar char="-"/>
            </a:pPr>
            <a:r>
              <a:rPr lang="en-US" sz="2400">
                <a:solidFill>
                  <a:schemeClr val="lt1"/>
                </a:solidFill>
                <a:latin typeface="Montserrat Light"/>
                <a:ea typeface="Montserrat Light"/>
                <a:cs typeface="Montserrat Light"/>
                <a:sym typeface="Montserrat Light"/>
              </a:rPr>
              <a:t>it is so easy to use that people would like to schedule group watching sessions on this app rather than just texting and asking.</a:t>
            </a:r>
            <a:endParaRPr sz="2400">
              <a:solidFill>
                <a:schemeClr val="lt1"/>
              </a:solidFill>
              <a:latin typeface="Montserrat Light"/>
              <a:ea typeface="Montserrat Light"/>
              <a:cs typeface="Montserrat Light"/>
              <a:sym typeface="Montserrat Light"/>
            </a:endParaRPr>
          </a:p>
          <a:p>
            <a:pPr indent="-381000" lvl="0" marL="457200" marR="0" rtl="0" algn="l">
              <a:lnSpc>
                <a:spcPct val="120000"/>
              </a:lnSpc>
              <a:spcBef>
                <a:spcPts val="0"/>
              </a:spcBef>
              <a:spcAft>
                <a:spcPts val="0"/>
              </a:spcAft>
              <a:buClr>
                <a:schemeClr val="lt1"/>
              </a:buClr>
              <a:buSzPts val="2400"/>
              <a:buFont typeface="Montserrat Light"/>
              <a:buChar char="-"/>
            </a:pPr>
            <a:r>
              <a:rPr lang="en-US" sz="2400">
                <a:solidFill>
                  <a:schemeClr val="lt1"/>
                </a:solidFill>
                <a:latin typeface="Montserrat Light"/>
                <a:ea typeface="Montserrat Light"/>
                <a:cs typeface="Montserrat Light"/>
                <a:sym typeface="Montserrat Light"/>
              </a:rPr>
              <a:t>The shared passion will lead people to share despite the awkwardness that they are strangers</a:t>
            </a:r>
            <a:endParaRPr sz="2400">
              <a:solidFill>
                <a:schemeClr val="lt1"/>
              </a:solidFill>
              <a:latin typeface="Montserrat Light"/>
              <a:ea typeface="Montserrat Light"/>
              <a:cs typeface="Montserrat Light"/>
              <a:sym typeface="Montserrat Light"/>
            </a:endParaRPr>
          </a:p>
          <a:p>
            <a:pPr indent="-381000" lvl="0" marL="457200" marR="0" rtl="0" algn="l">
              <a:lnSpc>
                <a:spcPct val="120000"/>
              </a:lnSpc>
              <a:spcBef>
                <a:spcPts val="0"/>
              </a:spcBef>
              <a:spcAft>
                <a:spcPts val="0"/>
              </a:spcAft>
              <a:buClr>
                <a:schemeClr val="lt1"/>
              </a:buClr>
              <a:buSzPts val="2400"/>
              <a:buFont typeface="Montserrat Light"/>
              <a:buChar char="-"/>
            </a:pPr>
            <a:r>
              <a:rPr lang="en-US" sz="2400">
                <a:solidFill>
                  <a:schemeClr val="lt1"/>
                </a:solidFill>
                <a:latin typeface="Montserrat Light"/>
                <a:ea typeface="Montserrat Light"/>
                <a:cs typeface="Montserrat Light"/>
                <a:sym typeface="Montserrat Light"/>
              </a:rPr>
              <a:t>people will likely to share real time with each other about new episodes</a:t>
            </a:r>
            <a:endParaRPr sz="2400">
              <a:solidFill>
                <a:schemeClr val="lt1"/>
              </a:solidFill>
              <a:latin typeface="Montserrat Light"/>
              <a:ea typeface="Montserrat Light"/>
              <a:cs typeface="Montserrat Light"/>
              <a:sym typeface="Montserrat Light"/>
            </a:endParaRPr>
          </a:p>
          <a:p>
            <a:pPr indent="-381000" lvl="0" marL="457200" marR="0" rtl="0" algn="l">
              <a:lnSpc>
                <a:spcPct val="120000"/>
              </a:lnSpc>
              <a:spcBef>
                <a:spcPts val="0"/>
              </a:spcBef>
              <a:spcAft>
                <a:spcPts val="0"/>
              </a:spcAft>
              <a:buClr>
                <a:schemeClr val="lt1"/>
              </a:buClr>
              <a:buSzPts val="2400"/>
              <a:buFont typeface="Montserrat Light"/>
              <a:buChar char="-"/>
            </a:pPr>
            <a:r>
              <a:rPr lang="en-US" sz="2400">
                <a:solidFill>
                  <a:schemeClr val="lt1"/>
                </a:solidFill>
                <a:latin typeface="Montserrat Light"/>
                <a:ea typeface="Montserrat Light"/>
                <a:cs typeface="Montserrat Light"/>
                <a:sym typeface="Montserrat Light"/>
              </a:rPr>
              <a:t>people will want to compare rankings of media </a:t>
            </a:r>
            <a:endParaRPr sz="2400">
              <a:solidFill>
                <a:schemeClr val="lt1"/>
              </a:solidFill>
              <a:latin typeface="Montserrat Light"/>
              <a:ea typeface="Montserrat Light"/>
              <a:cs typeface="Montserrat Light"/>
              <a:sym typeface="Montserrat Light"/>
            </a:endParaRPr>
          </a:p>
          <a:p>
            <a:pPr indent="-381000" lvl="0" marL="457200" marR="0" rtl="0" algn="l">
              <a:lnSpc>
                <a:spcPct val="120000"/>
              </a:lnSpc>
              <a:spcBef>
                <a:spcPts val="0"/>
              </a:spcBef>
              <a:spcAft>
                <a:spcPts val="0"/>
              </a:spcAft>
              <a:buClr>
                <a:schemeClr val="lt1"/>
              </a:buClr>
              <a:buSzPts val="2400"/>
              <a:buFont typeface="Montserrat Light"/>
              <a:buChar char="-"/>
            </a:pPr>
            <a:r>
              <a:rPr lang="en-US" sz="2400">
                <a:solidFill>
                  <a:schemeClr val="lt1"/>
                </a:solidFill>
                <a:latin typeface="Montserrat Light"/>
                <a:ea typeface="Montserrat Light"/>
                <a:cs typeface="Montserrat Light"/>
                <a:sym typeface="Montserrat Light"/>
              </a:rPr>
              <a:t>people will have strong opinions about some of their friends’ posts </a:t>
            </a:r>
            <a:endParaRPr sz="2400">
              <a:solidFill>
                <a:schemeClr val="lt1"/>
              </a:solidFill>
              <a:latin typeface="Montserrat Light"/>
              <a:ea typeface="Montserrat Light"/>
              <a:cs typeface="Montserrat Light"/>
              <a:sym typeface="Montserrat Light"/>
            </a:endParaRPr>
          </a:p>
          <a:p>
            <a:pPr indent="-381000" lvl="0" marL="457200" marR="0" rtl="0" algn="l">
              <a:lnSpc>
                <a:spcPct val="120000"/>
              </a:lnSpc>
              <a:spcBef>
                <a:spcPts val="0"/>
              </a:spcBef>
              <a:spcAft>
                <a:spcPts val="0"/>
              </a:spcAft>
              <a:buClr>
                <a:schemeClr val="lt1"/>
              </a:buClr>
              <a:buSzPts val="2400"/>
              <a:buFont typeface="Montserrat Light"/>
              <a:buChar char="-"/>
            </a:pPr>
            <a:r>
              <a:rPr lang="en-US" sz="2400">
                <a:solidFill>
                  <a:schemeClr val="lt1"/>
                </a:solidFill>
                <a:latin typeface="Montserrat Light"/>
                <a:ea typeface="Montserrat Light"/>
                <a:cs typeface="Montserrat Light"/>
                <a:sym typeface="Montserrat Light"/>
              </a:rPr>
              <a:t>differing rankings will facilitate conversations </a:t>
            </a:r>
            <a:endParaRPr sz="2400">
              <a:solidFill>
                <a:schemeClr val="lt1"/>
              </a:solidFill>
              <a:latin typeface="Montserrat Light"/>
              <a:ea typeface="Montserrat Light"/>
              <a:cs typeface="Montserrat Light"/>
              <a:sym typeface="Montserrat Light"/>
            </a:endParaRPr>
          </a:p>
          <a:p>
            <a:pPr indent="-381000" lvl="0" marL="457200" marR="0" rtl="0" algn="l">
              <a:lnSpc>
                <a:spcPct val="120000"/>
              </a:lnSpc>
              <a:spcBef>
                <a:spcPts val="0"/>
              </a:spcBef>
              <a:spcAft>
                <a:spcPts val="0"/>
              </a:spcAft>
              <a:buClr>
                <a:schemeClr val="lt1"/>
              </a:buClr>
              <a:buSzPts val="2400"/>
              <a:buFont typeface="Montserrat"/>
              <a:buChar char="-"/>
            </a:pPr>
            <a:r>
              <a:rPr b="1" lang="en-US" sz="2400">
                <a:solidFill>
                  <a:schemeClr val="lt1"/>
                </a:solidFill>
                <a:latin typeface="Montserrat"/>
                <a:ea typeface="Montserrat"/>
                <a:cs typeface="Montserrat"/>
                <a:sym typeface="Montserrat"/>
              </a:rPr>
              <a:t>Ranking is a fun activity for people</a:t>
            </a:r>
            <a:endParaRPr b="1" sz="2400">
              <a:solidFill>
                <a:schemeClr val="lt1"/>
              </a:solidFill>
              <a:latin typeface="Montserrat"/>
              <a:ea typeface="Montserrat"/>
              <a:cs typeface="Montserrat"/>
              <a:sym typeface="Montserrat"/>
            </a:endParaRPr>
          </a:p>
          <a:p>
            <a:pPr indent="0" lvl="0" marL="0" marR="0" rtl="0" algn="l">
              <a:lnSpc>
                <a:spcPct val="120000"/>
              </a:lnSpc>
              <a:spcBef>
                <a:spcPts val="0"/>
              </a:spcBef>
              <a:spcAft>
                <a:spcPts val="0"/>
              </a:spcAft>
              <a:buNone/>
            </a:pPr>
            <a:r>
              <a:t/>
            </a:r>
            <a:endParaRPr sz="24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b="1" lang="en-US" sz="2400">
                <a:solidFill>
                  <a:schemeClr val="lt1"/>
                </a:solidFill>
                <a:latin typeface="Montserrat"/>
                <a:ea typeface="Montserrat"/>
                <a:cs typeface="Montserrat"/>
                <a:sym typeface="Montserrat"/>
              </a:rPr>
              <a:t># Solution 2</a:t>
            </a:r>
            <a:endParaRPr b="1" sz="2400">
              <a:solidFill>
                <a:schemeClr val="lt1"/>
              </a:solidFill>
              <a:latin typeface="Montserrat"/>
              <a:ea typeface="Montserrat"/>
              <a:cs typeface="Montserrat"/>
              <a:sym typeface="Montserrat"/>
            </a:endParaRPr>
          </a:p>
          <a:p>
            <a:pPr indent="-381000" lvl="0" marL="457200" marR="0" rtl="0" algn="l">
              <a:lnSpc>
                <a:spcPct val="120000"/>
              </a:lnSpc>
              <a:spcBef>
                <a:spcPts val="0"/>
              </a:spcBef>
              <a:spcAft>
                <a:spcPts val="0"/>
              </a:spcAft>
              <a:buClr>
                <a:schemeClr val="lt1"/>
              </a:buClr>
              <a:buSzPts val="2400"/>
              <a:buFont typeface="Montserrat Light"/>
              <a:buChar char="-"/>
            </a:pPr>
            <a:r>
              <a:rPr lang="en-US" sz="2400">
                <a:solidFill>
                  <a:schemeClr val="lt1"/>
                </a:solidFill>
                <a:latin typeface="Montserrat Light"/>
                <a:ea typeface="Montserrat Light"/>
                <a:cs typeface="Montserrat Light"/>
                <a:sym typeface="Montserrat Light"/>
              </a:rPr>
              <a:t>movie producers have money/would want to spend money on promoting,</a:t>
            </a:r>
            <a:endParaRPr sz="2400">
              <a:solidFill>
                <a:schemeClr val="lt1"/>
              </a:solidFill>
              <a:latin typeface="Montserrat Light"/>
              <a:ea typeface="Montserrat Light"/>
              <a:cs typeface="Montserrat Light"/>
              <a:sym typeface="Montserrat Light"/>
            </a:endParaRPr>
          </a:p>
          <a:p>
            <a:pPr indent="-381000" lvl="0" marL="457200" marR="0" rtl="0" algn="l">
              <a:lnSpc>
                <a:spcPct val="120000"/>
              </a:lnSpc>
              <a:spcBef>
                <a:spcPts val="0"/>
              </a:spcBef>
              <a:spcAft>
                <a:spcPts val="0"/>
              </a:spcAft>
              <a:buClr>
                <a:schemeClr val="lt1"/>
              </a:buClr>
              <a:buSzPts val="2400"/>
              <a:buFont typeface="Montserrat Light"/>
              <a:buChar char="-"/>
            </a:pPr>
            <a:r>
              <a:rPr lang="en-US" sz="2400">
                <a:solidFill>
                  <a:schemeClr val="lt1"/>
                </a:solidFill>
                <a:latin typeface="Montserrat Light"/>
                <a:ea typeface="Montserrat Light"/>
                <a:cs typeface="Montserrat Light"/>
                <a:sym typeface="Montserrat Light"/>
              </a:rPr>
              <a:t>watchers will actually watch the videos instead of letting them play</a:t>
            </a:r>
            <a:endParaRPr sz="2400">
              <a:solidFill>
                <a:schemeClr val="lt1"/>
              </a:solidFill>
              <a:latin typeface="Montserrat Light"/>
              <a:ea typeface="Montserrat Light"/>
              <a:cs typeface="Montserrat Light"/>
              <a:sym typeface="Montserrat Light"/>
            </a:endParaRPr>
          </a:p>
          <a:p>
            <a:pPr indent="-381000" lvl="0" marL="457200" marR="0" rtl="0" algn="l">
              <a:lnSpc>
                <a:spcPct val="120000"/>
              </a:lnSpc>
              <a:spcBef>
                <a:spcPts val="0"/>
              </a:spcBef>
              <a:spcAft>
                <a:spcPts val="0"/>
              </a:spcAft>
              <a:buClr>
                <a:schemeClr val="lt1"/>
              </a:buClr>
              <a:buSzPts val="2400"/>
              <a:buFont typeface="Montserrat Light"/>
              <a:buChar char="-"/>
            </a:pPr>
            <a:r>
              <a:rPr lang="en-US" sz="2400">
                <a:solidFill>
                  <a:schemeClr val="lt1"/>
                </a:solidFill>
                <a:latin typeface="Montserrat Light"/>
                <a:ea typeface="Montserrat Light"/>
                <a:cs typeface="Montserrat Light"/>
                <a:sym typeface="Montserrat Light"/>
              </a:rPr>
              <a:t>rewards satisfy users’ wants or needs/users are actually interested in getting these reward</a:t>
            </a:r>
            <a:endParaRPr sz="2400">
              <a:solidFill>
                <a:schemeClr val="lt1"/>
              </a:solidFill>
              <a:latin typeface="Montserrat Light"/>
              <a:ea typeface="Montserrat Light"/>
              <a:cs typeface="Montserrat Light"/>
              <a:sym typeface="Montserrat Light"/>
            </a:endParaRPr>
          </a:p>
          <a:p>
            <a:pPr indent="-381000" lvl="0" marL="457200" marR="0" rtl="0" algn="l">
              <a:lnSpc>
                <a:spcPct val="120000"/>
              </a:lnSpc>
              <a:spcBef>
                <a:spcPts val="0"/>
              </a:spcBef>
              <a:spcAft>
                <a:spcPts val="0"/>
              </a:spcAft>
              <a:buClr>
                <a:schemeClr val="lt1"/>
              </a:buClr>
              <a:buSzPts val="2400"/>
              <a:buFont typeface="Montserrat Light"/>
              <a:buChar char="-"/>
            </a:pPr>
            <a:r>
              <a:rPr lang="en-US" sz="2400">
                <a:solidFill>
                  <a:schemeClr val="lt1"/>
                </a:solidFill>
                <a:latin typeface="Montserrat Light"/>
                <a:ea typeface="Montserrat Light"/>
                <a:cs typeface="Montserrat Light"/>
                <a:sym typeface="Montserrat Light"/>
              </a:rPr>
              <a:t>People are completionists at heart (activate the gotta catch em all reflex) </a:t>
            </a:r>
            <a:endParaRPr sz="2400">
              <a:solidFill>
                <a:schemeClr val="lt1"/>
              </a:solidFill>
              <a:latin typeface="Montserrat Light"/>
              <a:ea typeface="Montserrat Light"/>
              <a:cs typeface="Montserrat Light"/>
              <a:sym typeface="Montserrat Light"/>
            </a:endParaRPr>
          </a:p>
          <a:p>
            <a:pPr indent="-381000" lvl="0" marL="457200" marR="0" rtl="0" algn="l">
              <a:lnSpc>
                <a:spcPct val="120000"/>
              </a:lnSpc>
              <a:spcBef>
                <a:spcPts val="0"/>
              </a:spcBef>
              <a:spcAft>
                <a:spcPts val="0"/>
              </a:spcAft>
              <a:buClr>
                <a:schemeClr val="lt1"/>
              </a:buClr>
              <a:buSzPts val="2400"/>
              <a:buFont typeface="Montserrat Light"/>
              <a:buChar char="-"/>
            </a:pPr>
            <a:r>
              <a:rPr lang="en-US" sz="2400">
                <a:solidFill>
                  <a:schemeClr val="lt1"/>
                </a:solidFill>
                <a:latin typeface="Montserrat Light"/>
                <a:ea typeface="Montserrat Light"/>
                <a:cs typeface="Montserrat Light"/>
                <a:sym typeface="Montserrat Light"/>
              </a:rPr>
              <a:t>People can keep track of what they’ve seen, and are more likely to if it’s passive</a:t>
            </a:r>
            <a:endParaRPr sz="2400">
              <a:solidFill>
                <a:schemeClr val="lt1"/>
              </a:solidFill>
              <a:latin typeface="Montserrat Light"/>
              <a:ea typeface="Montserrat Light"/>
              <a:cs typeface="Montserrat Light"/>
              <a:sym typeface="Montserrat Light"/>
            </a:endParaRPr>
          </a:p>
          <a:p>
            <a:pPr indent="-381000" lvl="0" marL="457200" marR="0" rtl="0" algn="l">
              <a:lnSpc>
                <a:spcPct val="120000"/>
              </a:lnSpc>
              <a:spcBef>
                <a:spcPts val="0"/>
              </a:spcBef>
              <a:spcAft>
                <a:spcPts val="0"/>
              </a:spcAft>
              <a:buClr>
                <a:schemeClr val="lt1"/>
              </a:buClr>
              <a:buSzPts val="2400"/>
              <a:buFont typeface="Montserrat"/>
              <a:buChar char="-"/>
            </a:pPr>
            <a:r>
              <a:rPr b="1" lang="en-US" sz="2400">
                <a:solidFill>
                  <a:schemeClr val="lt1"/>
                </a:solidFill>
                <a:latin typeface="Montserrat"/>
                <a:ea typeface="Montserrat"/>
                <a:cs typeface="Montserrat"/>
                <a:sym typeface="Montserrat"/>
              </a:rPr>
              <a:t>People will give new things a try if there’s something in it for them</a:t>
            </a:r>
            <a:endParaRPr b="1" sz="2400">
              <a:solidFill>
                <a:schemeClr val="lt1"/>
              </a:solidFill>
              <a:latin typeface="Montserrat"/>
              <a:ea typeface="Montserrat"/>
              <a:cs typeface="Montserrat"/>
              <a:sym typeface="Montserrat"/>
            </a:endParaRPr>
          </a:p>
          <a:p>
            <a:pPr indent="0" lvl="0" marL="0" marR="0" rtl="0" algn="l">
              <a:lnSpc>
                <a:spcPct val="120000"/>
              </a:lnSpc>
              <a:spcBef>
                <a:spcPts val="0"/>
              </a:spcBef>
              <a:spcAft>
                <a:spcPts val="0"/>
              </a:spcAft>
              <a:buNone/>
            </a:pPr>
            <a:r>
              <a:t/>
            </a:r>
            <a:endParaRPr sz="2400">
              <a:solidFill>
                <a:schemeClr val="lt1"/>
              </a:solidFill>
              <a:latin typeface="Montserrat Light"/>
              <a:ea typeface="Montserrat Light"/>
              <a:cs typeface="Montserrat Light"/>
              <a:sym typeface="Montserrat Light"/>
            </a:endParaRPr>
          </a:p>
          <a:p>
            <a:pPr indent="0" lvl="0" marL="0" marR="0" rtl="0" algn="l">
              <a:lnSpc>
                <a:spcPct val="120000"/>
              </a:lnSpc>
              <a:spcBef>
                <a:spcPts val="0"/>
              </a:spcBef>
              <a:spcAft>
                <a:spcPts val="0"/>
              </a:spcAft>
              <a:buNone/>
            </a:pPr>
            <a:r>
              <a:rPr b="1" lang="en-US" sz="2400">
                <a:solidFill>
                  <a:schemeClr val="lt1"/>
                </a:solidFill>
                <a:latin typeface="Montserrat"/>
                <a:ea typeface="Montserrat"/>
                <a:cs typeface="Montserrat"/>
                <a:sym typeface="Montserrat"/>
              </a:rPr>
              <a:t># Solution 3</a:t>
            </a:r>
            <a:endParaRPr b="1" sz="2400">
              <a:solidFill>
                <a:schemeClr val="lt1"/>
              </a:solidFill>
              <a:latin typeface="Montserrat"/>
              <a:ea typeface="Montserrat"/>
              <a:cs typeface="Montserrat"/>
              <a:sym typeface="Montserrat"/>
            </a:endParaRPr>
          </a:p>
          <a:p>
            <a:pPr indent="-381000" lvl="0" marL="457200" marR="0" rtl="0" algn="l">
              <a:lnSpc>
                <a:spcPct val="120000"/>
              </a:lnSpc>
              <a:spcBef>
                <a:spcPts val="0"/>
              </a:spcBef>
              <a:spcAft>
                <a:spcPts val="0"/>
              </a:spcAft>
              <a:buClr>
                <a:schemeClr val="lt1"/>
              </a:buClr>
              <a:buSzPts val="2400"/>
              <a:buFont typeface="Montserrat Light"/>
              <a:buChar char="-"/>
            </a:pPr>
            <a:r>
              <a:rPr lang="en-US" sz="2400">
                <a:solidFill>
                  <a:schemeClr val="lt1"/>
                </a:solidFill>
                <a:latin typeface="Montserrat Light"/>
                <a:ea typeface="Montserrat Light"/>
                <a:cs typeface="Montserrat Light"/>
                <a:sym typeface="Montserrat Light"/>
              </a:rPr>
              <a:t>people are willing to add all the entertainment content that they’ve watched</a:t>
            </a:r>
            <a:endParaRPr sz="2400">
              <a:solidFill>
                <a:schemeClr val="lt1"/>
              </a:solidFill>
              <a:latin typeface="Montserrat Light"/>
              <a:ea typeface="Montserrat Light"/>
              <a:cs typeface="Montserrat Light"/>
              <a:sym typeface="Montserrat Light"/>
            </a:endParaRPr>
          </a:p>
          <a:p>
            <a:pPr indent="-381000" lvl="0" marL="457200" marR="0" rtl="0" algn="l">
              <a:lnSpc>
                <a:spcPct val="120000"/>
              </a:lnSpc>
              <a:spcBef>
                <a:spcPts val="0"/>
              </a:spcBef>
              <a:spcAft>
                <a:spcPts val="0"/>
              </a:spcAft>
              <a:buClr>
                <a:schemeClr val="lt1"/>
              </a:buClr>
              <a:buSzPts val="2400"/>
              <a:buFont typeface="Montserrat Light"/>
              <a:buChar char="-"/>
            </a:pPr>
            <a:r>
              <a:rPr lang="en-US" sz="2400">
                <a:solidFill>
                  <a:schemeClr val="lt1"/>
                </a:solidFill>
                <a:latin typeface="Montserrat Light"/>
                <a:ea typeface="Montserrat Light"/>
                <a:cs typeface="Montserrat Light"/>
                <a:sym typeface="Montserrat Light"/>
              </a:rPr>
              <a:t>people would appreciate the achievement and reports they receive</a:t>
            </a:r>
            <a:endParaRPr sz="2400">
              <a:solidFill>
                <a:schemeClr val="lt1"/>
              </a:solidFill>
              <a:latin typeface="Montserrat Light"/>
              <a:ea typeface="Montserrat Light"/>
              <a:cs typeface="Montserrat Light"/>
              <a:sym typeface="Montserrat Light"/>
            </a:endParaRPr>
          </a:p>
          <a:p>
            <a:pPr indent="-381000" lvl="0" marL="457200" marR="0" rtl="0" algn="l">
              <a:lnSpc>
                <a:spcPct val="120000"/>
              </a:lnSpc>
              <a:spcBef>
                <a:spcPts val="0"/>
              </a:spcBef>
              <a:spcAft>
                <a:spcPts val="0"/>
              </a:spcAft>
              <a:buClr>
                <a:schemeClr val="lt1"/>
              </a:buClr>
              <a:buSzPts val="2400"/>
              <a:buFont typeface="Montserrat Light"/>
              <a:buChar char="-"/>
            </a:pPr>
            <a:r>
              <a:rPr lang="en-US" sz="2400">
                <a:solidFill>
                  <a:schemeClr val="lt1"/>
                </a:solidFill>
                <a:latin typeface="Montserrat Light"/>
                <a:ea typeface="Montserrat Light"/>
                <a:cs typeface="Montserrat Light"/>
                <a:sym typeface="Montserrat Light"/>
              </a:rPr>
              <a:t>People will be more willing to participate if they can hide their identity</a:t>
            </a:r>
            <a:endParaRPr sz="2400">
              <a:solidFill>
                <a:schemeClr val="lt1"/>
              </a:solidFill>
              <a:latin typeface="Montserrat Light"/>
              <a:ea typeface="Montserrat Light"/>
              <a:cs typeface="Montserrat Light"/>
              <a:sym typeface="Montserrat Light"/>
            </a:endParaRPr>
          </a:p>
          <a:p>
            <a:pPr indent="-381000" lvl="0" marL="457200" marR="0" rtl="0" algn="l">
              <a:lnSpc>
                <a:spcPct val="120000"/>
              </a:lnSpc>
              <a:spcBef>
                <a:spcPts val="0"/>
              </a:spcBef>
              <a:spcAft>
                <a:spcPts val="0"/>
              </a:spcAft>
              <a:buClr>
                <a:schemeClr val="lt1"/>
              </a:buClr>
              <a:buSzPts val="2400"/>
              <a:buFont typeface="Montserrat Light"/>
              <a:buChar char="-"/>
            </a:pPr>
            <a:r>
              <a:rPr lang="en-US" sz="2400">
                <a:solidFill>
                  <a:schemeClr val="lt1"/>
                </a:solidFill>
                <a:latin typeface="Montserrat Light"/>
                <a:ea typeface="Montserrat Light"/>
                <a:cs typeface="Montserrat Light"/>
                <a:sym typeface="Montserrat Light"/>
              </a:rPr>
              <a:t>People will be more willing to participate if they can interact with others participating</a:t>
            </a:r>
            <a:endParaRPr sz="2400">
              <a:solidFill>
                <a:schemeClr val="lt1"/>
              </a:solidFill>
              <a:latin typeface="Montserrat Light"/>
              <a:ea typeface="Montserrat Light"/>
              <a:cs typeface="Montserrat Light"/>
              <a:sym typeface="Montserrat Light"/>
            </a:endParaRPr>
          </a:p>
          <a:p>
            <a:pPr indent="-381000" lvl="0" marL="457200" marR="0" rtl="0" algn="l">
              <a:lnSpc>
                <a:spcPct val="120000"/>
              </a:lnSpc>
              <a:spcBef>
                <a:spcPts val="0"/>
              </a:spcBef>
              <a:spcAft>
                <a:spcPts val="0"/>
              </a:spcAft>
              <a:buClr>
                <a:schemeClr val="lt1"/>
              </a:buClr>
              <a:buSzPts val="2400"/>
              <a:buFont typeface="Montserrat Light"/>
              <a:buChar char="-"/>
            </a:pPr>
            <a:r>
              <a:rPr lang="en-US" sz="2400">
                <a:solidFill>
                  <a:schemeClr val="lt1"/>
                </a:solidFill>
                <a:latin typeface="Montserrat Light"/>
                <a:ea typeface="Montserrat Light"/>
                <a:cs typeface="Montserrat Light"/>
                <a:sym typeface="Montserrat Light"/>
              </a:rPr>
              <a:t>People like winning things</a:t>
            </a:r>
            <a:endParaRPr sz="2400">
              <a:solidFill>
                <a:schemeClr val="lt1"/>
              </a:solidFill>
              <a:latin typeface="Montserrat Light"/>
              <a:ea typeface="Montserrat Light"/>
              <a:cs typeface="Montserrat Light"/>
              <a:sym typeface="Montserrat Light"/>
            </a:endParaRPr>
          </a:p>
          <a:p>
            <a:pPr indent="-381000" lvl="0" marL="457200" marR="0" rtl="0" algn="l">
              <a:lnSpc>
                <a:spcPct val="120000"/>
              </a:lnSpc>
              <a:spcBef>
                <a:spcPts val="0"/>
              </a:spcBef>
              <a:spcAft>
                <a:spcPts val="0"/>
              </a:spcAft>
              <a:buClr>
                <a:schemeClr val="lt1"/>
              </a:buClr>
              <a:buSzPts val="2400"/>
              <a:buFont typeface="Montserrat"/>
              <a:buChar char="-"/>
            </a:pPr>
            <a:r>
              <a:rPr b="1" lang="en-US" sz="2400">
                <a:solidFill>
                  <a:schemeClr val="lt1"/>
                </a:solidFill>
                <a:latin typeface="Montserrat"/>
                <a:ea typeface="Montserrat"/>
                <a:cs typeface="Montserrat"/>
                <a:sym typeface="Montserrat"/>
              </a:rPr>
              <a:t>People are comfortable reaching out to friends about watching shows together</a:t>
            </a:r>
            <a:endParaRPr b="1" sz="2400">
              <a:solidFill>
                <a:schemeClr val="lt1"/>
              </a:solidFill>
              <a:latin typeface="Montserrat"/>
              <a:ea typeface="Montserrat"/>
              <a:cs typeface="Montserrat"/>
              <a:sym typeface="Montserrat"/>
            </a:endParaRPr>
          </a:p>
          <a:p>
            <a:pPr indent="0" lvl="0" marL="0" marR="0" rtl="0" algn="l">
              <a:lnSpc>
                <a:spcPct val="120000"/>
              </a:lnSpc>
              <a:spcBef>
                <a:spcPts val="0"/>
              </a:spcBef>
              <a:spcAft>
                <a:spcPts val="0"/>
              </a:spcAft>
              <a:buNone/>
            </a:pPr>
            <a:r>
              <a:t/>
            </a:r>
            <a:endParaRPr sz="2400">
              <a:solidFill>
                <a:schemeClr val="lt1"/>
              </a:solidFill>
              <a:latin typeface="Montserrat Light"/>
              <a:ea typeface="Montserrat Light"/>
              <a:cs typeface="Montserrat Light"/>
              <a:sym typeface="Montserrat Light"/>
            </a:endParaRPr>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1" name="Shape 2051"/>
        <p:cNvGrpSpPr/>
        <p:nvPr/>
      </p:nvGrpSpPr>
      <p:grpSpPr>
        <a:xfrm>
          <a:off x="0" y="0"/>
          <a:ext cx="0" cy="0"/>
          <a:chOff x="0" y="0"/>
          <a:chExt cx="0" cy="0"/>
        </a:xfrm>
      </p:grpSpPr>
      <p:sp>
        <p:nvSpPr>
          <p:cNvPr id="2052" name="Google Shape;2052;p103"/>
          <p:cNvSpPr/>
          <p:nvPr/>
        </p:nvSpPr>
        <p:spPr>
          <a:xfrm rot="10800000">
            <a:off x="-1578547" y="-964608"/>
            <a:ext cx="8451927" cy="3236530"/>
          </a:xfrm>
          <a:custGeom>
            <a:rect b="b" l="l" r="r" t="t"/>
            <a:pathLst>
              <a:path extrusionOk="0" h="2835055" w="7403509">
                <a:moveTo>
                  <a:pt x="0" y="2835056"/>
                </a:moveTo>
                <a:cubicBezTo>
                  <a:pt x="0" y="2835056"/>
                  <a:pt x="1486425" y="-1331743"/>
                  <a:pt x="2972842" y="437721"/>
                </a:cubicBezTo>
                <a:cubicBezTo>
                  <a:pt x="4459257" y="2207175"/>
                  <a:pt x="4815406" y="-304318"/>
                  <a:pt x="5795022" y="523340"/>
                </a:cubicBezTo>
                <a:cubicBezTo>
                  <a:pt x="6774637" y="1350988"/>
                  <a:pt x="7403510" y="2321343"/>
                  <a:pt x="7403510" y="2321343"/>
                </a:cubicBezTo>
                <a:lnTo>
                  <a:pt x="0" y="2835056"/>
                </a:lnTo>
                <a:close/>
              </a:path>
            </a:pathLst>
          </a:custGeom>
          <a:solidFill>
            <a:schemeClr val="accent2">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053" name="Google Shape;2053;p103"/>
          <p:cNvSpPr/>
          <p:nvPr/>
        </p:nvSpPr>
        <p:spPr>
          <a:xfrm>
            <a:off x="-52091" y="743710"/>
            <a:ext cx="4083552" cy="1134659"/>
          </a:xfrm>
          <a:custGeom>
            <a:rect b="b" l="l" r="r" t="t"/>
            <a:pathLst>
              <a:path extrusionOk="0" h="1134659" w="4083552">
                <a:moveTo>
                  <a:pt x="4083553" y="21372"/>
                </a:moveTo>
                <a:cubicBezTo>
                  <a:pt x="4026719" y="6821"/>
                  <a:pt x="3969247" y="-663"/>
                  <a:pt x="3910502" y="46"/>
                </a:cubicBezTo>
                <a:cubicBezTo>
                  <a:pt x="3662795" y="3041"/>
                  <a:pt x="3436857" y="137432"/>
                  <a:pt x="3228523" y="256345"/>
                </a:cubicBezTo>
                <a:cubicBezTo>
                  <a:pt x="3007464" y="382515"/>
                  <a:pt x="2780166" y="518096"/>
                  <a:pt x="2523966" y="556977"/>
                </a:cubicBezTo>
                <a:cubicBezTo>
                  <a:pt x="2228622" y="601803"/>
                  <a:pt x="1934580" y="530748"/>
                  <a:pt x="1646720" y="471494"/>
                </a:cubicBezTo>
                <a:cubicBezTo>
                  <a:pt x="1351661" y="410757"/>
                  <a:pt x="1059912" y="371686"/>
                  <a:pt x="764786" y="453551"/>
                </a:cubicBezTo>
                <a:cubicBezTo>
                  <a:pt x="498296" y="527469"/>
                  <a:pt x="254849" y="662530"/>
                  <a:pt x="0" y="766438"/>
                </a:cubicBezTo>
                <a:moveTo>
                  <a:pt x="4083553" y="389592"/>
                </a:moveTo>
                <a:cubicBezTo>
                  <a:pt x="4026719" y="375031"/>
                  <a:pt x="3969247" y="367548"/>
                  <a:pt x="3910502" y="368266"/>
                </a:cubicBezTo>
                <a:cubicBezTo>
                  <a:pt x="3662795" y="371261"/>
                  <a:pt x="3436857" y="505652"/>
                  <a:pt x="3228523" y="624555"/>
                </a:cubicBezTo>
                <a:cubicBezTo>
                  <a:pt x="3007464" y="750735"/>
                  <a:pt x="2780166" y="886315"/>
                  <a:pt x="2523966" y="925198"/>
                </a:cubicBezTo>
                <a:cubicBezTo>
                  <a:pt x="2228622" y="970023"/>
                  <a:pt x="1934580" y="898967"/>
                  <a:pt x="1646720" y="839714"/>
                </a:cubicBezTo>
                <a:cubicBezTo>
                  <a:pt x="1351661" y="778977"/>
                  <a:pt x="1059912" y="739906"/>
                  <a:pt x="764786" y="821761"/>
                </a:cubicBezTo>
                <a:cubicBezTo>
                  <a:pt x="498296" y="895679"/>
                  <a:pt x="254849" y="1030751"/>
                  <a:pt x="0" y="1134659"/>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054" name="Google Shape;2054;p103"/>
          <p:cNvSpPr/>
          <p:nvPr/>
        </p:nvSpPr>
        <p:spPr>
          <a:xfrm rot="-9900000">
            <a:off x="21980268" y="11332299"/>
            <a:ext cx="3927303" cy="3254254"/>
          </a:xfrm>
          <a:custGeom>
            <a:rect b="b" l="l" r="r" t="t"/>
            <a:pathLst>
              <a:path extrusionOk="0" h="1100646" w="1328283">
                <a:moveTo>
                  <a:pt x="1307359" y="0"/>
                </a:moveTo>
                <a:cubicBezTo>
                  <a:pt x="1339394" y="283916"/>
                  <a:pt x="1372914" y="701020"/>
                  <a:pt x="1093904" y="885185"/>
                </a:cubicBezTo>
                <a:cubicBezTo>
                  <a:pt x="1010030" y="940546"/>
                  <a:pt x="839812" y="929177"/>
                  <a:pt x="795648" y="824072"/>
                </a:cubicBezTo>
                <a:cubicBezTo>
                  <a:pt x="763124" y="746647"/>
                  <a:pt x="767569" y="627653"/>
                  <a:pt x="807747" y="554853"/>
                </a:cubicBezTo>
                <a:cubicBezTo>
                  <a:pt x="823267" y="526731"/>
                  <a:pt x="846126" y="499963"/>
                  <a:pt x="877292" y="492156"/>
                </a:cubicBezTo>
                <a:cubicBezTo>
                  <a:pt x="934275" y="477882"/>
                  <a:pt x="957031" y="531499"/>
                  <a:pt x="950439" y="577707"/>
                </a:cubicBezTo>
                <a:cubicBezTo>
                  <a:pt x="939258" y="656091"/>
                  <a:pt x="908274" y="754660"/>
                  <a:pt x="862915" y="820730"/>
                </a:cubicBezTo>
                <a:cubicBezTo>
                  <a:pt x="762708" y="966694"/>
                  <a:pt x="592666" y="1066617"/>
                  <a:pt x="414252" y="1070693"/>
                </a:cubicBezTo>
                <a:cubicBezTo>
                  <a:pt x="345742" y="1072258"/>
                  <a:pt x="277447" y="1061132"/>
                  <a:pt x="210981" y="1044458"/>
                </a:cubicBezTo>
                <a:cubicBezTo>
                  <a:pt x="137737" y="1026083"/>
                  <a:pt x="69720" y="995545"/>
                  <a:pt x="0" y="967670"/>
                </a:cubicBezTo>
                <a:cubicBezTo>
                  <a:pt x="0" y="967670"/>
                  <a:pt x="0" y="1043657"/>
                  <a:pt x="28508" y="1100647"/>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055" name="Google Shape;2055;p103"/>
          <p:cNvSpPr/>
          <p:nvPr/>
        </p:nvSpPr>
        <p:spPr>
          <a:xfrm rot="-9900000">
            <a:off x="25734863" y="12219771"/>
            <a:ext cx="421448" cy="84248"/>
          </a:xfrm>
          <a:custGeom>
            <a:rect b="b" l="l" r="r" t="t"/>
            <a:pathLst>
              <a:path extrusionOk="0" h="28494" w="142541">
                <a:moveTo>
                  <a:pt x="142542" y="0"/>
                </a:moveTo>
                <a:cubicBezTo>
                  <a:pt x="142542" y="0"/>
                  <a:pt x="57728" y="1469"/>
                  <a:pt x="0" y="28495"/>
                </a:cubicBezTo>
              </a:path>
            </a:pathLst>
          </a:custGeom>
          <a:noFill/>
          <a:ln cap="rnd" cmpd="sng" w="508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056" name="Google Shape;2056;p103"/>
          <p:cNvSpPr/>
          <p:nvPr/>
        </p:nvSpPr>
        <p:spPr>
          <a:xfrm rot="9900000">
            <a:off x="-3838818" y="12864930"/>
            <a:ext cx="7682947" cy="5203527"/>
          </a:xfrm>
          <a:custGeom>
            <a:rect b="b" l="l" r="r" t="t"/>
            <a:pathLst>
              <a:path extrusionOk="0" h="2502290" w="3694602">
                <a:moveTo>
                  <a:pt x="9" y="838041"/>
                </a:moveTo>
                <a:cubicBezTo>
                  <a:pt x="9" y="838041"/>
                  <a:pt x="-23229" y="3142662"/>
                  <a:pt x="2231329" y="2327899"/>
                </a:cubicBezTo>
                <a:cubicBezTo>
                  <a:pt x="4485887" y="1513136"/>
                  <a:pt x="3463204" y="0"/>
                  <a:pt x="3463204" y="0"/>
                </a:cubicBezTo>
                <a:lnTo>
                  <a:pt x="3044829" y="116400"/>
                </a:lnTo>
                <a:cubicBezTo>
                  <a:pt x="3044829" y="116400"/>
                  <a:pt x="3439956" y="1047554"/>
                  <a:pt x="3021591" y="1070832"/>
                </a:cubicBezTo>
                <a:cubicBezTo>
                  <a:pt x="2603217" y="1094110"/>
                  <a:pt x="2347549" y="280964"/>
                  <a:pt x="2347549" y="280964"/>
                </a:cubicBezTo>
                <a:lnTo>
                  <a:pt x="1847299" y="395747"/>
                </a:lnTo>
                <a:cubicBezTo>
                  <a:pt x="1847299" y="395747"/>
                  <a:pt x="2231329" y="1606248"/>
                  <a:pt x="1743230" y="1582970"/>
                </a:cubicBezTo>
                <a:cubicBezTo>
                  <a:pt x="1255132" y="1559692"/>
                  <a:pt x="1162160" y="535416"/>
                  <a:pt x="1162160" y="535416"/>
                </a:cubicBezTo>
                <a:lnTo>
                  <a:pt x="836758" y="605251"/>
                </a:lnTo>
                <a:cubicBezTo>
                  <a:pt x="836758" y="605251"/>
                  <a:pt x="1324856" y="1908874"/>
                  <a:pt x="906482" y="1862317"/>
                </a:cubicBezTo>
                <a:cubicBezTo>
                  <a:pt x="488108" y="1815761"/>
                  <a:pt x="441622" y="698373"/>
                  <a:pt x="441622" y="698373"/>
                </a:cubicBezTo>
                <a:lnTo>
                  <a:pt x="9" y="838041"/>
                </a:lnTo>
                <a:close/>
              </a:path>
            </a:pathLst>
          </a:custGeom>
          <a:solidFill>
            <a:srgbClr val="2330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057" name="Google Shape;2057;p103"/>
          <p:cNvSpPr/>
          <p:nvPr/>
        </p:nvSpPr>
        <p:spPr>
          <a:xfrm>
            <a:off x="22278687" y="-8251017"/>
            <a:ext cx="15376745" cy="18497111"/>
          </a:xfrm>
          <a:custGeom>
            <a:rect b="b" l="l" r="r" t="t"/>
            <a:pathLst>
              <a:path extrusionOk="0" h="3502018" w="2911246">
                <a:moveTo>
                  <a:pt x="1046922" y="979517"/>
                </a:moveTo>
                <a:cubicBezTo>
                  <a:pt x="1036391" y="980752"/>
                  <a:pt x="1035868" y="986955"/>
                  <a:pt x="1034243" y="996436"/>
                </a:cubicBezTo>
                <a:cubicBezTo>
                  <a:pt x="1024311" y="1054219"/>
                  <a:pt x="1017449" y="1112715"/>
                  <a:pt x="1009076" y="1170746"/>
                </a:cubicBezTo>
                <a:cubicBezTo>
                  <a:pt x="1003421" y="1209958"/>
                  <a:pt x="997766" y="1249171"/>
                  <a:pt x="992111" y="1288383"/>
                </a:cubicBezTo>
                <a:cubicBezTo>
                  <a:pt x="992738" y="1291366"/>
                  <a:pt x="992861" y="1294492"/>
                  <a:pt x="992329" y="1297503"/>
                </a:cubicBezTo>
                <a:cubicBezTo>
                  <a:pt x="992253" y="1297968"/>
                  <a:pt x="992206" y="1298272"/>
                  <a:pt x="992158" y="1298519"/>
                </a:cubicBezTo>
                <a:cubicBezTo>
                  <a:pt x="992111" y="1299004"/>
                  <a:pt x="992053" y="1299498"/>
                  <a:pt x="992006" y="1299982"/>
                </a:cubicBezTo>
                <a:cubicBezTo>
                  <a:pt x="991882" y="1301492"/>
                  <a:pt x="991787" y="1303012"/>
                  <a:pt x="991711" y="1304532"/>
                </a:cubicBezTo>
                <a:cubicBezTo>
                  <a:pt x="991540" y="1308085"/>
                  <a:pt x="991521" y="1311647"/>
                  <a:pt x="991483" y="1315200"/>
                </a:cubicBezTo>
                <a:cubicBezTo>
                  <a:pt x="991436" y="1321811"/>
                  <a:pt x="991331" y="1328394"/>
                  <a:pt x="990514" y="1334968"/>
                </a:cubicBezTo>
                <a:cubicBezTo>
                  <a:pt x="990238" y="1337276"/>
                  <a:pt x="989763" y="1339489"/>
                  <a:pt x="989354" y="1341740"/>
                </a:cubicBezTo>
                <a:cubicBezTo>
                  <a:pt x="989098" y="1355885"/>
                  <a:pt x="986684" y="1370020"/>
                  <a:pt x="982483" y="1383489"/>
                </a:cubicBezTo>
                <a:cubicBezTo>
                  <a:pt x="970926" y="1420527"/>
                  <a:pt x="948583" y="1452757"/>
                  <a:pt x="928301" y="1485378"/>
                </a:cubicBezTo>
                <a:cubicBezTo>
                  <a:pt x="910119" y="1514626"/>
                  <a:pt x="890227" y="1546999"/>
                  <a:pt x="890940" y="1582668"/>
                </a:cubicBezTo>
                <a:cubicBezTo>
                  <a:pt x="891890" y="1630725"/>
                  <a:pt x="935106" y="1670080"/>
                  <a:pt x="963721" y="1704467"/>
                </a:cubicBezTo>
                <a:cubicBezTo>
                  <a:pt x="1001482" y="1749825"/>
                  <a:pt x="1039242" y="1795184"/>
                  <a:pt x="1077002" y="1840543"/>
                </a:cubicBezTo>
                <a:cubicBezTo>
                  <a:pt x="1114753" y="1885901"/>
                  <a:pt x="1152514" y="1931260"/>
                  <a:pt x="1190274" y="1976619"/>
                </a:cubicBezTo>
                <a:cubicBezTo>
                  <a:pt x="1218397" y="2010398"/>
                  <a:pt x="1248991" y="2051548"/>
                  <a:pt x="1293272" y="2064201"/>
                </a:cubicBezTo>
                <a:cubicBezTo>
                  <a:pt x="1318629" y="2071449"/>
                  <a:pt x="1345241" y="2067269"/>
                  <a:pt x="1370674" y="2062605"/>
                </a:cubicBezTo>
                <a:cubicBezTo>
                  <a:pt x="1395899" y="2057970"/>
                  <a:pt x="1420980" y="2053733"/>
                  <a:pt x="1446594" y="2051957"/>
                </a:cubicBezTo>
                <a:cubicBezTo>
                  <a:pt x="1489781" y="2048955"/>
                  <a:pt x="1534252" y="2050921"/>
                  <a:pt x="1576394" y="2039560"/>
                </a:cubicBezTo>
                <a:cubicBezTo>
                  <a:pt x="1618707" y="2028161"/>
                  <a:pt x="1649805" y="2000158"/>
                  <a:pt x="1663614" y="1958257"/>
                </a:cubicBezTo>
                <a:cubicBezTo>
                  <a:pt x="1677804" y="1915168"/>
                  <a:pt x="1676749" y="1868527"/>
                  <a:pt x="1674582" y="1823767"/>
                </a:cubicBezTo>
                <a:cubicBezTo>
                  <a:pt x="1669469" y="1717975"/>
                  <a:pt x="1647067" y="1613227"/>
                  <a:pt x="1609383" y="1514265"/>
                </a:cubicBezTo>
                <a:cubicBezTo>
                  <a:pt x="1590698" y="1465182"/>
                  <a:pt x="1568059" y="1417363"/>
                  <a:pt x="1541494" y="1372043"/>
                </a:cubicBezTo>
                <a:cubicBezTo>
                  <a:pt x="1529538" y="1351648"/>
                  <a:pt x="1516137" y="1331282"/>
                  <a:pt x="1497423" y="1316387"/>
                </a:cubicBezTo>
                <a:cubicBezTo>
                  <a:pt x="1479194" y="1301891"/>
                  <a:pt x="1456935" y="1293751"/>
                  <a:pt x="1435008" y="1286702"/>
                </a:cubicBezTo>
                <a:cubicBezTo>
                  <a:pt x="1389188" y="1271978"/>
                  <a:pt x="1345802" y="1258442"/>
                  <a:pt x="1308954" y="1226002"/>
                </a:cubicBezTo>
                <a:cubicBezTo>
                  <a:pt x="1274425" y="1195605"/>
                  <a:pt x="1249058" y="1156079"/>
                  <a:pt x="1224233" y="1117807"/>
                </a:cubicBezTo>
                <a:cubicBezTo>
                  <a:pt x="1199237" y="1079278"/>
                  <a:pt x="1173518" y="1040607"/>
                  <a:pt x="1137031" y="1011843"/>
                </a:cubicBezTo>
                <a:cubicBezTo>
                  <a:pt x="1120475" y="998782"/>
                  <a:pt x="1101580" y="988133"/>
                  <a:pt x="1081080" y="982842"/>
                </a:cubicBezTo>
                <a:cubicBezTo>
                  <a:pt x="1070188" y="980030"/>
                  <a:pt x="1058184" y="978188"/>
                  <a:pt x="1046922" y="979517"/>
                </a:cubicBezTo>
                <a:close/>
                <a:moveTo>
                  <a:pt x="1063031" y="939728"/>
                </a:moveTo>
                <a:cubicBezTo>
                  <a:pt x="1168728" y="947556"/>
                  <a:pt x="1225221" y="1048843"/>
                  <a:pt x="1278036" y="1127021"/>
                </a:cubicBezTo>
                <a:cubicBezTo>
                  <a:pt x="1304496" y="1166186"/>
                  <a:pt x="1334900" y="1204059"/>
                  <a:pt x="1378430" y="1224891"/>
                </a:cubicBezTo>
                <a:cubicBezTo>
                  <a:pt x="1424136" y="1246758"/>
                  <a:pt x="1476761" y="1251166"/>
                  <a:pt x="1518209" y="1282304"/>
                </a:cubicBezTo>
                <a:cubicBezTo>
                  <a:pt x="1561025" y="1314459"/>
                  <a:pt x="1586098" y="1366932"/>
                  <a:pt x="1609069" y="1413925"/>
                </a:cubicBezTo>
                <a:cubicBezTo>
                  <a:pt x="1633799" y="1464527"/>
                  <a:pt x="1654585" y="1517152"/>
                  <a:pt x="1670914" y="1571051"/>
                </a:cubicBezTo>
                <a:cubicBezTo>
                  <a:pt x="1687527" y="1625852"/>
                  <a:pt x="1699312" y="1681906"/>
                  <a:pt x="1706811" y="1738654"/>
                </a:cubicBezTo>
                <a:cubicBezTo>
                  <a:pt x="1713873" y="1792040"/>
                  <a:pt x="1718520" y="1847192"/>
                  <a:pt x="1714414" y="1901024"/>
                </a:cubicBezTo>
                <a:cubicBezTo>
                  <a:pt x="1710812" y="1948406"/>
                  <a:pt x="1698884" y="1996795"/>
                  <a:pt x="1665867" y="2032626"/>
                </a:cubicBezTo>
                <a:cubicBezTo>
                  <a:pt x="1633087" y="2068200"/>
                  <a:pt x="1586088" y="2081224"/>
                  <a:pt x="1539555" y="2086334"/>
                </a:cubicBezTo>
                <a:cubicBezTo>
                  <a:pt x="1489934" y="2091777"/>
                  <a:pt x="1440283" y="2090134"/>
                  <a:pt x="1391013" y="2099301"/>
                </a:cubicBezTo>
                <a:cubicBezTo>
                  <a:pt x="1362149" y="2104677"/>
                  <a:pt x="1332857" y="2110396"/>
                  <a:pt x="1303422" y="2106739"/>
                </a:cubicBezTo>
                <a:cubicBezTo>
                  <a:pt x="1278550" y="2103642"/>
                  <a:pt x="1255283" y="2093839"/>
                  <a:pt x="1235068" y="2079086"/>
                </a:cubicBezTo>
                <a:cubicBezTo>
                  <a:pt x="1191443" y="2047264"/>
                  <a:pt x="1159053" y="2001288"/>
                  <a:pt x="1124828" y="1960176"/>
                </a:cubicBezTo>
                <a:cubicBezTo>
                  <a:pt x="1084254" y="1911435"/>
                  <a:pt x="1043681" y="1862695"/>
                  <a:pt x="1003107" y="1813945"/>
                </a:cubicBezTo>
                <a:cubicBezTo>
                  <a:pt x="964006" y="1766981"/>
                  <a:pt x="922646" y="1721128"/>
                  <a:pt x="886045" y="1672179"/>
                </a:cubicBezTo>
                <a:cubicBezTo>
                  <a:pt x="857494" y="1633993"/>
                  <a:pt x="843342" y="1590059"/>
                  <a:pt x="856230" y="1543066"/>
                </a:cubicBezTo>
                <a:cubicBezTo>
                  <a:pt x="866998" y="1503825"/>
                  <a:pt x="891149" y="1469951"/>
                  <a:pt x="912296" y="1435801"/>
                </a:cubicBezTo>
                <a:cubicBezTo>
                  <a:pt x="918407" y="1425941"/>
                  <a:pt x="924423" y="1415872"/>
                  <a:pt x="929776" y="1405527"/>
                </a:cubicBezTo>
                <a:cubicBezTo>
                  <a:pt x="935567" y="1390291"/>
                  <a:pt x="939648" y="1374503"/>
                  <a:pt x="942019" y="1358383"/>
                </a:cubicBezTo>
                <a:cubicBezTo>
                  <a:pt x="942376" y="1355400"/>
                  <a:pt x="942726" y="1352427"/>
                  <a:pt x="942972" y="1349435"/>
                </a:cubicBezTo>
                <a:cubicBezTo>
                  <a:pt x="943205" y="1346576"/>
                  <a:pt x="943925" y="1343944"/>
                  <a:pt x="945016" y="1341579"/>
                </a:cubicBezTo>
                <a:cubicBezTo>
                  <a:pt x="944906" y="1339746"/>
                  <a:pt x="944915" y="1337884"/>
                  <a:pt x="945190" y="1335984"/>
                </a:cubicBezTo>
                <a:cubicBezTo>
                  <a:pt x="949608" y="1305359"/>
                  <a:pt x="954027" y="1274743"/>
                  <a:pt x="958437" y="1244117"/>
                </a:cubicBezTo>
                <a:cubicBezTo>
                  <a:pt x="967400" y="1182002"/>
                  <a:pt x="976362" y="1119887"/>
                  <a:pt x="985324" y="1057772"/>
                </a:cubicBezTo>
                <a:cubicBezTo>
                  <a:pt x="987720" y="1041148"/>
                  <a:pt x="990115" y="1024525"/>
                  <a:pt x="992510" y="1007901"/>
                </a:cubicBezTo>
                <a:cubicBezTo>
                  <a:pt x="994268" y="995761"/>
                  <a:pt x="995057" y="982842"/>
                  <a:pt x="999495" y="971291"/>
                </a:cubicBezTo>
                <a:cubicBezTo>
                  <a:pt x="1009836" y="944393"/>
                  <a:pt x="1036666" y="937771"/>
                  <a:pt x="1063031" y="939728"/>
                </a:cubicBezTo>
                <a:close/>
                <a:moveTo>
                  <a:pt x="904907" y="579193"/>
                </a:moveTo>
                <a:cubicBezTo>
                  <a:pt x="886462" y="581470"/>
                  <a:pt x="868549" y="586768"/>
                  <a:pt x="852933" y="596400"/>
                </a:cubicBezTo>
                <a:cubicBezTo>
                  <a:pt x="811485" y="621944"/>
                  <a:pt x="813243" y="672013"/>
                  <a:pt x="813329" y="715111"/>
                </a:cubicBezTo>
                <a:cubicBezTo>
                  <a:pt x="813490" y="800959"/>
                  <a:pt x="813658" y="886799"/>
                  <a:pt x="813822" y="972640"/>
                </a:cubicBezTo>
                <a:cubicBezTo>
                  <a:pt x="816250" y="997148"/>
                  <a:pt x="818679" y="1021647"/>
                  <a:pt x="821107" y="1046155"/>
                </a:cubicBezTo>
                <a:cubicBezTo>
                  <a:pt x="821406" y="1049175"/>
                  <a:pt x="820686" y="1051940"/>
                  <a:pt x="819389" y="1054419"/>
                </a:cubicBezTo>
                <a:cubicBezTo>
                  <a:pt x="809636" y="1086583"/>
                  <a:pt x="797548" y="1117912"/>
                  <a:pt x="784027" y="1148670"/>
                </a:cubicBezTo>
                <a:cubicBezTo>
                  <a:pt x="730052" y="1271523"/>
                  <a:pt x="649333" y="1383271"/>
                  <a:pt x="610137" y="1512460"/>
                </a:cubicBezTo>
                <a:cubicBezTo>
                  <a:pt x="577338" y="1620571"/>
                  <a:pt x="570039" y="1751441"/>
                  <a:pt x="641929" y="1846157"/>
                </a:cubicBezTo>
                <a:cubicBezTo>
                  <a:pt x="680193" y="1896579"/>
                  <a:pt x="737304" y="1927318"/>
                  <a:pt x="789511" y="1960936"/>
                </a:cubicBezTo>
                <a:cubicBezTo>
                  <a:pt x="838429" y="1992454"/>
                  <a:pt x="881465" y="2028931"/>
                  <a:pt x="918978" y="2073454"/>
                </a:cubicBezTo>
                <a:cubicBezTo>
                  <a:pt x="986219" y="2153285"/>
                  <a:pt x="1036382" y="2247593"/>
                  <a:pt x="1111570" y="2320708"/>
                </a:cubicBezTo>
                <a:cubicBezTo>
                  <a:pt x="1146688" y="2354867"/>
                  <a:pt x="1187937" y="2382453"/>
                  <a:pt x="1235543" y="2395543"/>
                </a:cubicBezTo>
                <a:cubicBezTo>
                  <a:pt x="1303233" y="2414133"/>
                  <a:pt x="1373393" y="2400378"/>
                  <a:pt x="1437879" y="2376468"/>
                </a:cubicBezTo>
                <a:cubicBezTo>
                  <a:pt x="1507945" y="2350498"/>
                  <a:pt x="1572963" y="2312206"/>
                  <a:pt x="1638334" y="2276489"/>
                </a:cubicBezTo>
                <a:cubicBezTo>
                  <a:pt x="1706907" y="2239015"/>
                  <a:pt x="1775470" y="2201550"/>
                  <a:pt x="1844043" y="2164085"/>
                </a:cubicBezTo>
                <a:cubicBezTo>
                  <a:pt x="1876586" y="2146303"/>
                  <a:pt x="1909727" y="2129309"/>
                  <a:pt x="1941595" y="2110349"/>
                </a:cubicBezTo>
                <a:cubicBezTo>
                  <a:pt x="1968017" y="2094637"/>
                  <a:pt x="1991977" y="2075838"/>
                  <a:pt x="2005226" y="2047341"/>
                </a:cubicBezTo>
                <a:cubicBezTo>
                  <a:pt x="2018599" y="2018567"/>
                  <a:pt x="2020965" y="1985615"/>
                  <a:pt x="2022353" y="1954372"/>
                </a:cubicBezTo>
                <a:cubicBezTo>
                  <a:pt x="2024026" y="1916955"/>
                  <a:pt x="2025147" y="1879442"/>
                  <a:pt x="2025356" y="1841987"/>
                </a:cubicBezTo>
                <a:cubicBezTo>
                  <a:pt x="2025755" y="1770458"/>
                  <a:pt x="2021393" y="1698834"/>
                  <a:pt x="2002593" y="1629538"/>
                </a:cubicBezTo>
                <a:cubicBezTo>
                  <a:pt x="1987491" y="1573901"/>
                  <a:pt x="1964633" y="1520905"/>
                  <a:pt x="1938002" y="1469885"/>
                </a:cubicBezTo>
                <a:cubicBezTo>
                  <a:pt x="1842057" y="1286066"/>
                  <a:pt x="1693069" y="1117855"/>
                  <a:pt x="1655470" y="910181"/>
                </a:cubicBezTo>
                <a:cubicBezTo>
                  <a:pt x="1654785" y="908423"/>
                  <a:pt x="1654082" y="906673"/>
                  <a:pt x="1653436" y="904904"/>
                </a:cubicBezTo>
                <a:cubicBezTo>
                  <a:pt x="1652609" y="902626"/>
                  <a:pt x="1651811" y="900340"/>
                  <a:pt x="1650955" y="898072"/>
                </a:cubicBezTo>
                <a:cubicBezTo>
                  <a:pt x="1650870" y="897846"/>
                  <a:pt x="1650413" y="896674"/>
                  <a:pt x="1650100" y="895876"/>
                </a:cubicBezTo>
                <a:cubicBezTo>
                  <a:pt x="1649919" y="895448"/>
                  <a:pt x="1649710" y="894970"/>
                  <a:pt x="1649644" y="894829"/>
                </a:cubicBezTo>
                <a:cubicBezTo>
                  <a:pt x="1648807" y="893039"/>
                  <a:pt x="1647885" y="891281"/>
                  <a:pt x="1646878" y="889579"/>
                </a:cubicBezTo>
                <a:cubicBezTo>
                  <a:pt x="1646393" y="888756"/>
                  <a:pt x="1645823" y="887970"/>
                  <a:pt x="1645329" y="887151"/>
                </a:cubicBezTo>
                <a:cubicBezTo>
                  <a:pt x="1644416" y="886299"/>
                  <a:pt x="1642363" y="884531"/>
                  <a:pt x="1641850" y="883637"/>
                </a:cubicBezTo>
                <a:cubicBezTo>
                  <a:pt x="1641204" y="883233"/>
                  <a:pt x="1640519" y="882899"/>
                  <a:pt x="1639854" y="882532"/>
                </a:cubicBezTo>
                <a:cubicBezTo>
                  <a:pt x="1639693" y="882506"/>
                  <a:pt x="1639588" y="882495"/>
                  <a:pt x="1639350" y="882446"/>
                </a:cubicBezTo>
                <a:cubicBezTo>
                  <a:pt x="1638438" y="882253"/>
                  <a:pt x="1637526" y="881999"/>
                  <a:pt x="1636623" y="881783"/>
                </a:cubicBezTo>
                <a:cubicBezTo>
                  <a:pt x="1636613" y="881783"/>
                  <a:pt x="1636613" y="881785"/>
                  <a:pt x="1636604" y="881785"/>
                </a:cubicBezTo>
                <a:cubicBezTo>
                  <a:pt x="1635397" y="881809"/>
                  <a:pt x="1634152" y="881646"/>
                  <a:pt x="1632945" y="881635"/>
                </a:cubicBezTo>
                <a:cubicBezTo>
                  <a:pt x="1628516" y="881598"/>
                  <a:pt x="1624106" y="882038"/>
                  <a:pt x="1619705" y="882518"/>
                </a:cubicBezTo>
                <a:cubicBezTo>
                  <a:pt x="1618679" y="882630"/>
                  <a:pt x="1617643" y="882745"/>
                  <a:pt x="1616616" y="882866"/>
                </a:cubicBezTo>
                <a:cubicBezTo>
                  <a:pt x="1616141" y="882921"/>
                  <a:pt x="1615675" y="882976"/>
                  <a:pt x="1615210" y="883032"/>
                </a:cubicBezTo>
                <a:cubicBezTo>
                  <a:pt x="1615105" y="883050"/>
                  <a:pt x="1615067" y="883057"/>
                  <a:pt x="1614706" y="883112"/>
                </a:cubicBezTo>
                <a:cubicBezTo>
                  <a:pt x="1614193" y="883188"/>
                  <a:pt x="1613680" y="883269"/>
                  <a:pt x="1613166" y="883359"/>
                </a:cubicBezTo>
                <a:cubicBezTo>
                  <a:pt x="1611883" y="883574"/>
                  <a:pt x="1610610" y="883804"/>
                  <a:pt x="1609336" y="884071"/>
                </a:cubicBezTo>
                <a:cubicBezTo>
                  <a:pt x="1607065" y="884548"/>
                  <a:pt x="1604803" y="885111"/>
                  <a:pt x="1602588" y="885805"/>
                </a:cubicBezTo>
                <a:cubicBezTo>
                  <a:pt x="1601666" y="886092"/>
                  <a:pt x="1600763" y="886452"/>
                  <a:pt x="1599851" y="886740"/>
                </a:cubicBezTo>
                <a:cubicBezTo>
                  <a:pt x="1599680" y="886828"/>
                  <a:pt x="1599528" y="886908"/>
                  <a:pt x="1599243" y="887047"/>
                </a:cubicBezTo>
                <a:cubicBezTo>
                  <a:pt x="1596515" y="888372"/>
                  <a:pt x="1593740" y="888899"/>
                  <a:pt x="1590993" y="889077"/>
                </a:cubicBezTo>
                <a:cubicBezTo>
                  <a:pt x="1589121" y="889693"/>
                  <a:pt x="1587096" y="890122"/>
                  <a:pt x="1584787" y="890122"/>
                </a:cubicBezTo>
                <a:cubicBezTo>
                  <a:pt x="1584064" y="890122"/>
                  <a:pt x="1583437" y="889985"/>
                  <a:pt x="1582762" y="889922"/>
                </a:cubicBezTo>
                <a:cubicBezTo>
                  <a:pt x="1515444" y="905496"/>
                  <a:pt x="1445283" y="912405"/>
                  <a:pt x="1379942" y="891986"/>
                </a:cubicBezTo>
                <a:cubicBezTo>
                  <a:pt x="1337191" y="878620"/>
                  <a:pt x="1300657" y="853078"/>
                  <a:pt x="1272705" y="818168"/>
                </a:cubicBezTo>
                <a:cubicBezTo>
                  <a:pt x="1243232" y="781358"/>
                  <a:pt x="1221306" y="739305"/>
                  <a:pt x="1189315" y="704424"/>
                </a:cubicBezTo>
                <a:cubicBezTo>
                  <a:pt x="1130265" y="640021"/>
                  <a:pt x="1047321" y="592144"/>
                  <a:pt x="960072" y="580109"/>
                </a:cubicBezTo>
                <a:cubicBezTo>
                  <a:pt x="942329" y="577659"/>
                  <a:pt x="923352" y="576916"/>
                  <a:pt x="904907" y="579193"/>
                </a:cubicBezTo>
                <a:close/>
                <a:moveTo>
                  <a:pt x="899925" y="539843"/>
                </a:moveTo>
                <a:cubicBezTo>
                  <a:pt x="920192" y="537318"/>
                  <a:pt x="940904" y="537724"/>
                  <a:pt x="960966" y="540260"/>
                </a:cubicBezTo>
                <a:cubicBezTo>
                  <a:pt x="1053594" y="551982"/>
                  <a:pt x="1142326" y="599431"/>
                  <a:pt x="1207525" y="665611"/>
                </a:cubicBezTo>
                <a:cubicBezTo>
                  <a:pt x="1241455" y="700037"/>
                  <a:pt x="1265320" y="741016"/>
                  <a:pt x="1293443" y="779906"/>
                </a:cubicBezTo>
                <a:cubicBezTo>
                  <a:pt x="1320302" y="817056"/>
                  <a:pt x="1355021" y="844177"/>
                  <a:pt x="1399653" y="856108"/>
                </a:cubicBezTo>
                <a:cubicBezTo>
                  <a:pt x="1485790" y="879134"/>
                  <a:pt x="1579768" y="852043"/>
                  <a:pt x="1662180" y="826366"/>
                </a:cubicBezTo>
                <a:cubicBezTo>
                  <a:pt x="1675248" y="822291"/>
                  <a:pt x="1686701" y="833177"/>
                  <a:pt x="1687461" y="845620"/>
                </a:cubicBezTo>
                <a:cubicBezTo>
                  <a:pt x="1689181" y="873728"/>
                  <a:pt x="1693278" y="901428"/>
                  <a:pt x="1699655" y="928853"/>
                </a:cubicBezTo>
                <a:cubicBezTo>
                  <a:pt x="1726248" y="1043257"/>
                  <a:pt x="1787664" y="1145336"/>
                  <a:pt x="1849318" y="1243871"/>
                </a:cubicBezTo>
                <a:cubicBezTo>
                  <a:pt x="1913063" y="1345778"/>
                  <a:pt x="1980097" y="1447001"/>
                  <a:pt x="2022220" y="1560308"/>
                </a:cubicBezTo>
                <a:cubicBezTo>
                  <a:pt x="2046142" y="1624674"/>
                  <a:pt x="2058973" y="1691738"/>
                  <a:pt x="2063259" y="1760237"/>
                </a:cubicBezTo>
                <a:cubicBezTo>
                  <a:pt x="2065711" y="1799383"/>
                  <a:pt x="2065654" y="1838643"/>
                  <a:pt x="2064770" y="1877837"/>
                </a:cubicBezTo>
                <a:cubicBezTo>
                  <a:pt x="2063943" y="1914171"/>
                  <a:pt x="2063772" y="1950876"/>
                  <a:pt x="2060056" y="1987049"/>
                </a:cubicBezTo>
                <a:cubicBezTo>
                  <a:pt x="2056644" y="2020163"/>
                  <a:pt x="2049725" y="2053895"/>
                  <a:pt x="2031524" y="2082336"/>
                </a:cubicBezTo>
                <a:cubicBezTo>
                  <a:pt x="2013542" y="2110444"/>
                  <a:pt x="1986541" y="2130411"/>
                  <a:pt x="1958094" y="2146996"/>
                </a:cubicBezTo>
                <a:cubicBezTo>
                  <a:pt x="1890149" y="2186599"/>
                  <a:pt x="1819960" y="2222753"/>
                  <a:pt x="1750949" y="2260455"/>
                </a:cubicBezTo>
                <a:cubicBezTo>
                  <a:pt x="1681768" y="2298261"/>
                  <a:pt x="1613204" y="2337636"/>
                  <a:pt x="1542816" y="2373153"/>
                </a:cubicBezTo>
                <a:cubicBezTo>
                  <a:pt x="1476676" y="2406514"/>
                  <a:pt x="1406848" y="2435544"/>
                  <a:pt x="1332468" y="2442763"/>
                </a:cubicBezTo>
                <a:cubicBezTo>
                  <a:pt x="1270339" y="2448795"/>
                  <a:pt x="1207706" y="2435544"/>
                  <a:pt x="1153892" y="2403816"/>
                </a:cubicBezTo>
                <a:cubicBezTo>
                  <a:pt x="1109451" y="2377608"/>
                  <a:pt x="1072299" y="2340694"/>
                  <a:pt x="1039718" y="2301073"/>
                </a:cubicBezTo>
                <a:cubicBezTo>
                  <a:pt x="970898" y="2217366"/>
                  <a:pt x="918626" y="2119145"/>
                  <a:pt x="837488" y="2045963"/>
                </a:cubicBezTo>
                <a:cubicBezTo>
                  <a:pt x="789482" y="2002656"/>
                  <a:pt x="730556" y="1974567"/>
                  <a:pt x="679024" y="1936029"/>
                </a:cubicBezTo>
                <a:cubicBezTo>
                  <a:pt x="627730" y="1897662"/>
                  <a:pt x="588525" y="1849824"/>
                  <a:pt x="566798" y="1789134"/>
                </a:cubicBezTo>
                <a:cubicBezTo>
                  <a:pt x="524789" y="1671847"/>
                  <a:pt x="551487" y="1538916"/>
                  <a:pt x="599112" y="1427737"/>
                </a:cubicBezTo>
                <a:cubicBezTo>
                  <a:pt x="650503" y="1307753"/>
                  <a:pt x="726161" y="1198759"/>
                  <a:pt x="770152" y="1075697"/>
                </a:cubicBezTo>
                <a:cubicBezTo>
                  <a:pt x="770204" y="1074253"/>
                  <a:pt x="770351" y="1072800"/>
                  <a:pt x="770649" y="1071356"/>
                </a:cubicBezTo>
                <a:cubicBezTo>
                  <a:pt x="771980" y="1064887"/>
                  <a:pt x="773043" y="1058380"/>
                  <a:pt x="774027" y="1051854"/>
                </a:cubicBezTo>
                <a:cubicBezTo>
                  <a:pt x="773897" y="987013"/>
                  <a:pt x="773778" y="922174"/>
                  <a:pt x="773658" y="857334"/>
                </a:cubicBezTo>
                <a:cubicBezTo>
                  <a:pt x="773591" y="823972"/>
                  <a:pt x="773534" y="790621"/>
                  <a:pt x="773458" y="757260"/>
                </a:cubicBezTo>
                <a:cubicBezTo>
                  <a:pt x="773411" y="726738"/>
                  <a:pt x="771786" y="695705"/>
                  <a:pt x="774580" y="665269"/>
                </a:cubicBezTo>
                <a:cubicBezTo>
                  <a:pt x="778790" y="619313"/>
                  <a:pt x="799091" y="578361"/>
                  <a:pt x="841556" y="557016"/>
                </a:cubicBezTo>
                <a:cubicBezTo>
                  <a:pt x="859838" y="547826"/>
                  <a:pt x="879659" y="542369"/>
                  <a:pt x="899925" y="539843"/>
                </a:cubicBezTo>
                <a:close/>
                <a:moveTo>
                  <a:pt x="749327" y="334840"/>
                </a:moveTo>
                <a:cubicBezTo>
                  <a:pt x="688633" y="339067"/>
                  <a:pt x="626779" y="355329"/>
                  <a:pt x="578137" y="393336"/>
                </a:cubicBezTo>
                <a:cubicBezTo>
                  <a:pt x="533305" y="428378"/>
                  <a:pt x="501561" y="478629"/>
                  <a:pt x="482695" y="531853"/>
                </a:cubicBezTo>
                <a:cubicBezTo>
                  <a:pt x="437454" y="659530"/>
                  <a:pt x="463296" y="796032"/>
                  <a:pt x="489903" y="924980"/>
                </a:cubicBezTo>
                <a:cubicBezTo>
                  <a:pt x="491215" y="927559"/>
                  <a:pt x="492075" y="930415"/>
                  <a:pt x="492252" y="933441"/>
                </a:cubicBezTo>
                <a:cubicBezTo>
                  <a:pt x="492308" y="934409"/>
                  <a:pt x="492225" y="935369"/>
                  <a:pt x="492242" y="936336"/>
                </a:cubicBezTo>
                <a:cubicBezTo>
                  <a:pt x="492244" y="936342"/>
                  <a:pt x="492245" y="936350"/>
                  <a:pt x="492247" y="936357"/>
                </a:cubicBezTo>
                <a:cubicBezTo>
                  <a:pt x="493043" y="940213"/>
                  <a:pt x="492718" y="943671"/>
                  <a:pt x="491735" y="946762"/>
                </a:cubicBezTo>
                <a:cubicBezTo>
                  <a:pt x="489518" y="966419"/>
                  <a:pt x="480818" y="985512"/>
                  <a:pt x="473630" y="1003561"/>
                </a:cubicBezTo>
                <a:cubicBezTo>
                  <a:pt x="465548" y="1023870"/>
                  <a:pt x="456870" y="1043932"/>
                  <a:pt x="447767" y="1063795"/>
                </a:cubicBezTo>
                <a:cubicBezTo>
                  <a:pt x="438428" y="1097716"/>
                  <a:pt x="429086" y="1131647"/>
                  <a:pt x="419748" y="1165569"/>
                </a:cubicBezTo>
                <a:cubicBezTo>
                  <a:pt x="380771" y="1307173"/>
                  <a:pt x="339418" y="1448370"/>
                  <a:pt x="303283" y="1590724"/>
                </a:cubicBezTo>
                <a:cubicBezTo>
                  <a:pt x="272565" y="1711715"/>
                  <a:pt x="246847" y="1848380"/>
                  <a:pt x="297429" y="1967852"/>
                </a:cubicBezTo>
                <a:cubicBezTo>
                  <a:pt x="322377" y="2026756"/>
                  <a:pt x="365479" y="2074385"/>
                  <a:pt x="409835" y="2119383"/>
                </a:cubicBezTo>
                <a:cubicBezTo>
                  <a:pt x="457271" y="2167496"/>
                  <a:pt x="504498" y="2215514"/>
                  <a:pt x="548863" y="2266515"/>
                </a:cubicBezTo>
                <a:cubicBezTo>
                  <a:pt x="636882" y="2367720"/>
                  <a:pt x="716471" y="2476400"/>
                  <a:pt x="786099" y="2591036"/>
                </a:cubicBezTo>
                <a:cubicBezTo>
                  <a:pt x="816741" y="2641487"/>
                  <a:pt x="844503" y="2694663"/>
                  <a:pt x="882244" y="2740354"/>
                </a:cubicBezTo>
                <a:cubicBezTo>
                  <a:pt x="921088" y="2787403"/>
                  <a:pt x="968332" y="2820214"/>
                  <a:pt x="1028351" y="2833826"/>
                </a:cubicBezTo>
                <a:cubicBezTo>
                  <a:pt x="1088133" y="2847391"/>
                  <a:pt x="1152001" y="2846897"/>
                  <a:pt x="1212990" y="2844550"/>
                </a:cubicBezTo>
                <a:cubicBezTo>
                  <a:pt x="1268295" y="2842432"/>
                  <a:pt x="1323372" y="2836438"/>
                  <a:pt x="1377822" y="2826568"/>
                </a:cubicBezTo>
                <a:cubicBezTo>
                  <a:pt x="1599452" y="2786368"/>
                  <a:pt x="1810018" y="2685829"/>
                  <a:pt x="1981133" y="2539408"/>
                </a:cubicBezTo>
                <a:cubicBezTo>
                  <a:pt x="2148949" y="2395799"/>
                  <a:pt x="2283615" y="2206974"/>
                  <a:pt x="2340888" y="1991970"/>
                </a:cubicBezTo>
                <a:cubicBezTo>
                  <a:pt x="2393826" y="1793266"/>
                  <a:pt x="2385282" y="1557867"/>
                  <a:pt x="2247394" y="1393863"/>
                </a:cubicBezTo>
                <a:cubicBezTo>
                  <a:pt x="2175970" y="1308912"/>
                  <a:pt x="2068781" y="1257341"/>
                  <a:pt x="2010396" y="1160991"/>
                </a:cubicBezTo>
                <a:cubicBezTo>
                  <a:pt x="1976580" y="1105173"/>
                  <a:pt x="1970811" y="1041272"/>
                  <a:pt x="1967399" y="977542"/>
                </a:cubicBezTo>
                <a:cubicBezTo>
                  <a:pt x="1964206" y="918042"/>
                  <a:pt x="1958047" y="860439"/>
                  <a:pt x="1933108" y="805582"/>
                </a:cubicBezTo>
                <a:cubicBezTo>
                  <a:pt x="1889474" y="709573"/>
                  <a:pt x="1807110" y="630226"/>
                  <a:pt x="1707468" y="594253"/>
                </a:cubicBezTo>
                <a:cubicBezTo>
                  <a:pt x="1600326" y="555572"/>
                  <a:pt x="1484355" y="574856"/>
                  <a:pt x="1373346" y="577754"/>
                </a:cubicBezTo>
                <a:cubicBezTo>
                  <a:pt x="1318031" y="579197"/>
                  <a:pt x="1261053" y="577392"/>
                  <a:pt x="1207725" y="561243"/>
                </a:cubicBezTo>
                <a:cubicBezTo>
                  <a:pt x="1153037" y="544696"/>
                  <a:pt x="1108025" y="512959"/>
                  <a:pt x="1071415" y="469415"/>
                </a:cubicBezTo>
                <a:cubicBezTo>
                  <a:pt x="1051741" y="446009"/>
                  <a:pt x="1033787" y="421007"/>
                  <a:pt x="1011652" y="399776"/>
                </a:cubicBezTo>
                <a:cubicBezTo>
                  <a:pt x="989127" y="378166"/>
                  <a:pt x="961755" y="362786"/>
                  <a:pt x="932227" y="352926"/>
                </a:cubicBezTo>
                <a:cubicBezTo>
                  <a:pt x="874194" y="333557"/>
                  <a:pt x="809964" y="330623"/>
                  <a:pt x="749327" y="334840"/>
                </a:cubicBezTo>
                <a:close/>
                <a:moveTo>
                  <a:pt x="801076" y="292648"/>
                </a:moveTo>
                <a:cubicBezTo>
                  <a:pt x="833633" y="293408"/>
                  <a:pt x="865868" y="296979"/>
                  <a:pt x="896576" y="302657"/>
                </a:cubicBezTo>
                <a:cubicBezTo>
                  <a:pt x="961251" y="314626"/>
                  <a:pt x="1017516" y="343798"/>
                  <a:pt x="1060779" y="393745"/>
                </a:cubicBezTo>
                <a:cubicBezTo>
                  <a:pt x="1081774" y="417996"/>
                  <a:pt x="1100298" y="444423"/>
                  <a:pt x="1123175" y="467012"/>
                </a:cubicBezTo>
                <a:cubicBezTo>
                  <a:pt x="1142611" y="486201"/>
                  <a:pt x="1165336" y="501503"/>
                  <a:pt x="1190322" y="512561"/>
                </a:cubicBezTo>
                <a:cubicBezTo>
                  <a:pt x="1239954" y="534513"/>
                  <a:pt x="1295763" y="538370"/>
                  <a:pt x="1349319" y="538189"/>
                </a:cubicBezTo>
                <a:cubicBezTo>
                  <a:pt x="1409139" y="537981"/>
                  <a:pt x="1468768" y="532176"/>
                  <a:pt x="1528560" y="530961"/>
                </a:cubicBezTo>
                <a:cubicBezTo>
                  <a:pt x="1586108" y="529792"/>
                  <a:pt x="1644720" y="532793"/>
                  <a:pt x="1700083" y="549740"/>
                </a:cubicBezTo>
                <a:cubicBezTo>
                  <a:pt x="1753848" y="566184"/>
                  <a:pt x="1803289" y="593797"/>
                  <a:pt x="1846752" y="629287"/>
                </a:cubicBezTo>
                <a:cubicBezTo>
                  <a:pt x="1936976" y="702953"/>
                  <a:pt x="1993289" y="809619"/>
                  <a:pt x="2003933" y="925309"/>
                </a:cubicBezTo>
                <a:cubicBezTo>
                  <a:pt x="2009921" y="990309"/>
                  <a:pt x="2004722" y="1060109"/>
                  <a:pt x="2033824" y="1120495"/>
                </a:cubicBezTo>
                <a:cubicBezTo>
                  <a:pt x="2058725" y="1172152"/>
                  <a:pt x="2102150" y="1211032"/>
                  <a:pt x="2145585" y="1247053"/>
                </a:cubicBezTo>
                <a:cubicBezTo>
                  <a:pt x="2189875" y="1283796"/>
                  <a:pt x="2235695" y="1318800"/>
                  <a:pt x="2273236" y="1362782"/>
                </a:cubicBezTo>
                <a:cubicBezTo>
                  <a:pt x="2307699" y="1403163"/>
                  <a:pt x="2336069" y="1448389"/>
                  <a:pt x="2357235" y="1497072"/>
                </a:cubicBezTo>
                <a:cubicBezTo>
                  <a:pt x="2446965" y="1703508"/>
                  <a:pt x="2416551" y="1946279"/>
                  <a:pt x="2328228" y="2147776"/>
                </a:cubicBezTo>
                <a:cubicBezTo>
                  <a:pt x="2235276" y="2359816"/>
                  <a:pt x="2069855" y="2539684"/>
                  <a:pt x="1878002" y="2666840"/>
                </a:cubicBezTo>
                <a:cubicBezTo>
                  <a:pt x="1684068" y="2795373"/>
                  <a:pt x="1455700" y="2873219"/>
                  <a:pt x="1222950" y="2884067"/>
                </a:cubicBezTo>
                <a:cubicBezTo>
                  <a:pt x="1160983" y="2886964"/>
                  <a:pt x="1097399" y="2886717"/>
                  <a:pt x="1036144" y="2876021"/>
                </a:cubicBezTo>
                <a:cubicBezTo>
                  <a:pt x="971544" y="2864736"/>
                  <a:pt x="914929" y="2834842"/>
                  <a:pt x="870079" y="2786938"/>
                </a:cubicBezTo>
                <a:cubicBezTo>
                  <a:pt x="828811" y="2742852"/>
                  <a:pt x="798455" y="2690056"/>
                  <a:pt x="767879" y="2638390"/>
                </a:cubicBezTo>
                <a:cubicBezTo>
                  <a:pt x="733008" y="2579457"/>
                  <a:pt x="695790" y="2521968"/>
                  <a:pt x="655995" y="2466236"/>
                </a:cubicBezTo>
                <a:cubicBezTo>
                  <a:pt x="575428" y="2353423"/>
                  <a:pt x="483883" y="2250851"/>
                  <a:pt x="386426" y="2152516"/>
                </a:cubicBezTo>
                <a:cubicBezTo>
                  <a:pt x="340027" y="2105694"/>
                  <a:pt x="294150" y="2056070"/>
                  <a:pt x="266293" y="1995561"/>
                </a:cubicBezTo>
                <a:cubicBezTo>
                  <a:pt x="238616" y="1935431"/>
                  <a:pt x="228152" y="1869449"/>
                  <a:pt x="229445" y="1803554"/>
                </a:cubicBezTo>
                <a:cubicBezTo>
                  <a:pt x="232191" y="1664305"/>
                  <a:pt x="278468" y="1528296"/>
                  <a:pt x="315087" y="1395250"/>
                </a:cubicBezTo>
                <a:cubicBezTo>
                  <a:pt x="351657" y="1262385"/>
                  <a:pt x="388233" y="1129520"/>
                  <a:pt x="424805" y="996645"/>
                </a:cubicBezTo>
                <a:cubicBezTo>
                  <a:pt x="424863" y="995391"/>
                  <a:pt x="425002" y="994109"/>
                  <a:pt x="425317" y="992760"/>
                </a:cubicBezTo>
                <a:cubicBezTo>
                  <a:pt x="428960" y="977200"/>
                  <a:pt x="432818" y="961546"/>
                  <a:pt x="434740" y="945660"/>
                </a:cubicBezTo>
                <a:cubicBezTo>
                  <a:pt x="436666" y="929745"/>
                  <a:pt x="435924" y="913941"/>
                  <a:pt x="434479" y="898025"/>
                </a:cubicBezTo>
                <a:cubicBezTo>
                  <a:pt x="431593" y="866257"/>
                  <a:pt x="428613" y="834498"/>
                  <a:pt x="425680" y="802733"/>
                </a:cubicBezTo>
                <a:cubicBezTo>
                  <a:pt x="425497" y="800762"/>
                  <a:pt x="425839" y="798882"/>
                  <a:pt x="426406" y="797077"/>
                </a:cubicBezTo>
                <a:cubicBezTo>
                  <a:pt x="423469" y="775607"/>
                  <a:pt x="421074" y="754066"/>
                  <a:pt x="419615" y="732419"/>
                </a:cubicBezTo>
                <a:cubicBezTo>
                  <a:pt x="411204" y="607619"/>
                  <a:pt x="437616" y="470299"/>
                  <a:pt x="531851" y="380807"/>
                </a:cubicBezTo>
                <a:cubicBezTo>
                  <a:pt x="602827" y="313403"/>
                  <a:pt x="703404" y="290370"/>
                  <a:pt x="801076" y="292648"/>
                </a:cubicBezTo>
                <a:close/>
                <a:moveTo>
                  <a:pt x="911418" y="39871"/>
                </a:moveTo>
                <a:cubicBezTo>
                  <a:pt x="784584" y="43156"/>
                  <a:pt x="658898" y="74865"/>
                  <a:pt x="542295" y="125098"/>
                </a:cubicBezTo>
                <a:cubicBezTo>
                  <a:pt x="462060" y="159666"/>
                  <a:pt x="385513" y="202612"/>
                  <a:pt x="312863" y="251038"/>
                </a:cubicBezTo>
                <a:cubicBezTo>
                  <a:pt x="279636" y="273191"/>
                  <a:pt x="244166" y="296739"/>
                  <a:pt x="223846" y="332190"/>
                </a:cubicBezTo>
                <a:cubicBezTo>
                  <a:pt x="202452" y="369502"/>
                  <a:pt x="201616" y="414424"/>
                  <a:pt x="201587" y="456258"/>
                </a:cubicBezTo>
                <a:cubicBezTo>
                  <a:pt x="201521" y="599547"/>
                  <a:pt x="202614" y="742852"/>
                  <a:pt x="203636" y="886146"/>
                </a:cubicBezTo>
                <a:cubicBezTo>
                  <a:pt x="205601" y="899370"/>
                  <a:pt x="208020" y="912512"/>
                  <a:pt x="210796" y="925587"/>
                </a:cubicBezTo>
                <a:cubicBezTo>
                  <a:pt x="223313" y="954317"/>
                  <a:pt x="232581" y="984163"/>
                  <a:pt x="237377" y="1015207"/>
                </a:cubicBezTo>
                <a:cubicBezTo>
                  <a:pt x="238446" y="1022132"/>
                  <a:pt x="236962" y="1028496"/>
                  <a:pt x="232824" y="1033065"/>
                </a:cubicBezTo>
                <a:cubicBezTo>
                  <a:pt x="184608" y="1101402"/>
                  <a:pt x="136606" y="1170509"/>
                  <a:pt x="99369" y="1245609"/>
                </a:cubicBezTo>
                <a:cubicBezTo>
                  <a:pt x="61190" y="1322610"/>
                  <a:pt x="36669" y="1406174"/>
                  <a:pt x="40328" y="1492731"/>
                </a:cubicBezTo>
                <a:cubicBezTo>
                  <a:pt x="44396" y="1589062"/>
                  <a:pt x="76473" y="1682544"/>
                  <a:pt x="98333" y="1775778"/>
                </a:cubicBezTo>
                <a:cubicBezTo>
                  <a:pt x="120611" y="1870779"/>
                  <a:pt x="139144" y="1966664"/>
                  <a:pt x="153914" y="2063110"/>
                </a:cubicBezTo>
                <a:cubicBezTo>
                  <a:pt x="168921" y="2161179"/>
                  <a:pt x="177304" y="2260085"/>
                  <a:pt x="192064" y="2358164"/>
                </a:cubicBezTo>
                <a:cubicBezTo>
                  <a:pt x="206035" y="2451018"/>
                  <a:pt x="229986" y="2540900"/>
                  <a:pt x="263925" y="2628454"/>
                </a:cubicBezTo>
                <a:cubicBezTo>
                  <a:pt x="297333" y="2714602"/>
                  <a:pt x="338258" y="2797568"/>
                  <a:pt x="379440" y="2880192"/>
                </a:cubicBezTo>
                <a:cubicBezTo>
                  <a:pt x="447652" y="3017046"/>
                  <a:pt x="517280" y="3157786"/>
                  <a:pt x="621684" y="3271292"/>
                </a:cubicBezTo>
                <a:cubicBezTo>
                  <a:pt x="672180" y="3326188"/>
                  <a:pt x="730727" y="3373209"/>
                  <a:pt x="797950" y="3406057"/>
                </a:cubicBezTo>
                <a:cubicBezTo>
                  <a:pt x="876550" y="3444462"/>
                  <a:pt x="964082" y="3460459"/>
                  <a:pt x="1051065" y="3462273"/>
                </a:cubicBezTo>
                <a:cubicBezTo>
                  <a:pt x="1223625" y="3465864"/>
                  <a:pt x="1394815" y="3421142"/>
                  <a:pt x="1561329" y="3380941"/>
                </a:cubicBezTo>
                <a:cubicBezTo>
                  <a:pt x="1719623" y="3342726"/>
                  <a:pt x="1879028" y="3297956"/>
                  <a:pt x="2021820" y="3217698"/>
                </a:cubicBezTo>
                <a:cubicBezTo>
                  <a:pt x="2093149" y="3177602"/>
                  <a:pt x="2157816" y="3128586"/>
                  <a:pt x="2215450" y="3070498"/>
                </a:cubicBezTo>
                <a:cubicBezTo>
                  <a:pt x="2275593" y="3009884"/>
                  <a:pt x="2330404" y="2943741"/>
                  <a:pt x="2398930" y="2892066"/>
                </a:cubicBezTo>
                <a:cubicBezTo>
                  <a:pt x="2467294" y="2840523"/>
                  <a:pt x="2551549" y="2813868"/>
                  <a:pt x="2617784" y="2759448"/>
                </a:cubicBezTo>
                <a:cubicBezTo>
                  <a:pt x="2681652" y="2706964"/>
                  <a:pt x="2723386" y="2633783"/>
                  <a:pt x="2756755" y="2559356"/>
                </a:cubicBezTo>
                <a:cubicBezTo>
                  <a:pt x="2814912" y="2429636"/>
                  <a:pt x="2851028" y="2289152"/>
                  <a:pt x="2864733" y="2147738"/>
                </a:cubicBezTo>
                <a:cubicBezTo>
                  <a:pt x="2891620" y="1870513"/>
                  <a:pt x="2834234" y="1577160"/>
                  <a:pt x="2663822" y="1351991"/>
                </a:cubicBezTo>
                <a:cubicBezTo>
                  <a:pt x="2621642" y="1296250"/>
                  <a:pt x="2572315" y="1245999"/>
                  <a:pt x="2518236" y="1201790"/>
                </a:cubicBezTo>
                <a:cubicBezTo>
                  <a:pt x="2455812" y="1150760"/>
                  <a:pt x="2387676" y="1105268"/>
                  <a:pt x="2337922" y="1040778"/>
                </a:cubicBezTo>
                <a:cubicBezTo>
                  <a:pt x="2289621" y="978169"/>
                  <a:pt x="2269073" y="902549"/>
                  <a:pt x="2253381" y="826328"/>
                </a:cubicBezTo>
                <a:cubicBezTo>
                  <a:pt x="2237661" y="749964"/>
                  <a:pt x="2225658" y="669364"/>
                  <a:pt x="2183335" y="602213"/>
                </a:cubicBezTo>
                <a:cubicBezTo>
                  <a:pt x="2112585" y="489981"/>
                  <a:pt x="1975392" y="457769"/>
                  <a:pt x="1854469" y="430753"/>
                </a:cubicBezTo>
                <a:cubicBezTo>
                  <a:pt x="1789099" y="416144"/>
                  <a:pt x="1723168" y="402665"/>
                  <a:pt x="1659813" y="380531"/>
                </a:cubicBezTo>
                <a:cubicBezTo>
                  <a:pt x="1589899" y="356099"/>
                  <a:pt x="1529357" y="320249"/>
                  <a:pt x="1473976" y="271006"/>
                </a:cubicBezTo>
                <a:cubicBezTo>
                  <a:pt x="1441177" y="241844"/>
                  <a:pt x="1410241" y="210543"/>
                  <a:pt x="1375750" y="183328"/>
                </a:cubicBezTo>
                <a:cubicBezTo>
                  <a:pt x="1344167" y="158411"/>
                  <a:pt x="1309781" y="136916"/>
                  <a:pt x="1274016" y="118554"/>
                </a:cubicBezTo>
                <a:cubicBezTo>
                  <a:pt x="1200681" y="80908"/>
                  <a:pt x="1119971" y="57227"/>
                  <a:pt x="1038339" y="46426"/>
                </a:cubicBezTo>
                <a:cubicBezTo>
                  <a:pt x="996100" y="40839"/>
                  <a:pt x="953695" y="38776"/>
                  <a:pt x="911418" y="39871"/>
                </a:cubicBezTo>
                <a:close/>
                <a:moveTo>
                  <a:pt x="973231" y="996"/>
                </a:moveTo>
                <a:cubicBezTo>
                  <a:pt x="1067960" y="5517"/>
                  <a:pt x="1161702" y="25528"/>
                  <a:pt x="1249619" y="63182"/>
                </a:cubicBezTo>
                <a:cubicBezTo>
                  <a:pt x="1327772" y="96658"/>
                  <a:pt x="1395499" y="144458"/>
                  <a:pt x="1457771" y="201928"/>
                </a:cubicBezTo>
                <a:cubicBezTo>
                  <a:pt x="1491502" y="233057"/>
                  <a:pt x="1524596" y="265382"/>
                  <a:pt x="1563173" y="290564"/>
                </a:cubicBezTo>
                <a:cubicBezTo>
                  <a:pt x="1591458" y="309031"/>
                  <a:pt x="1621995" y="323907"/>
                  <a:pt x="1653559" y="335867"/>
                </a:cubicBezTo>
                <a:cubicBezTo>
                  <a:pt x="1781153" y="384226"/>
                  <a:pt x="1920619" y="392149"/>
                  <a:pt x="2046702" y="444993"/>
                </a:cubicBezTo>
                <a:cubicBezTo>
                  <a:pt x="2106788" y="470176"/>
                  <a:pt x="2161323" y="506319"/>
                  <a:pt x="2201270" y="558451"/>
                </a:cubicBezTo>
                <a:cubicBezTo>
                  <a:pt x="2249161" y="620955"/>
                  <a:pt x="2268027" y="698165"/>
                  <a:pt x="2283453" y="773922"/>
                </a:cubicBezTo>
                <a:cubicBezTo>
                  <a:pt x="2299506" y="852812"/>
                  <a:pt x="2313125" y="935189"/>
                  <a:pt x="2359496" y="1002991"/>
                </a:cubicBezTo>
                <a:cubicBezTo>
                  <a:pt x="2406438" y="1071622"/>
                  <a:pt x="2478556" y="1118491"/>
                  <a:pt x="2542187" y="1170053"/>
                </a:cubicBezTo>
                <a:cubicBezTo>
                  <a:pt x="2654195" y="1260808"/>
                  <a:pt x="2743002" y="1377278"/>
                  <a:pt x="2803563" y="1507958"/>
                </a:cubicBezTo>
                <a:cubicBezTo>
                  <a:pt x="2926330" y="1772843"/>
                  <a:pt x="2939217" y="2082241"/>
                  <a:pt x="2867099" y="2362913"/>
                </a:cubicBezTo>
                <a:cubicBezTo>
                  <a:pt x="2848956" y="2433540"/>
                  <a:pt x="2824976" y="2502476"/>
                  <a:pt x="2795770" y="2569283"/>
                </a:cubicBezTo>
                <a:cubicBezTo>
                  <a:pt x="2761840" y="2646901"/>
                  <a:pt x="2718966" y="2723958"/>
                  <a:pt x="2654508" y="2780488"/>
                </a:cubicBezTo>
                <a:cubicBezTo>
                  <a:pt x="2588501" y="2838367"/>
                  <a:pt x="2504008" y="2866399"/>
                  <a:pt x="2432869" y="2916498"/>
                </a:cubicBezTo>
                <a:cubicBezTo>
                  <a:pt x="2360979" y="2967119"/>
                  <a:pt x="2305189" y="3036767"/>
                  <a:pt x="2243697" y="3098749"/>
                </a:cubicBezTo>
                <a:cubicBezTo>
                  <a:pt x="2124770" y="3218600"/>
                  <a:pt x="1975895" y="3296199"/>
                  <a:pt x="1817279" y="3350306"/>
                </a:cubicBezTo>
                <a:cubicBezTo>
                  <a:pt x="1736825" y="3377750"/>
                  <a:pt x="1654557" y="3399512"/>
                  <a:pt x="1571955" y="3419460"/>
                </a:cubicBezTo>
                <a:cubicBezTo>
                  <a:pt x="1487206" y="3439912"/>
                  <a:pt x="1402171" y="3460060"/>
                  <a:pt x="1316452" y="3476038"/>
                </a:cubicBezTo>
                <a:cubicBezTo>
                  <a:pt x="1143095" y="3508354"/>
                  <a:pt x="958076" y="3521919"/>
                  <a:pt x="793112" y="3447739"/>
                </a:cubicBezTo>
                <a:cubicBezTo>
                  <a:pt x="648952" y="3382908"/>
                  <a:pt x="545242" y="3257024"/>
                  <a:pt x="464959" y="3124710"/>
                </a:cubicBezTo>
                <a:cubicBezTo>
                  <a:pt x="423644" y="3056620"/>
                  <a:pt x="387490" y="2985585"/>
                  <a:pt x="351944" y="2914370"/>
                </a:cubicBezTo>
                <a:cubicBezTo>
                  <a:pt x="309622" y="2829580"/>
                  <a:pt x="267547" y="2744562"/>
                  <a:pt x="232295" y="2656533"/>
                </a:cubicBezTo>
                <a:cubicBezTo>
                  <a:pt x="196702" y="2567678"/>
                  <a:pt x="170499" y="2476391"/>
                  <a:pt x="155548" y="2381788"/>
                </a:cubicBezTo>
                <a:cubicBezTo>
                  <a:pt x="139724" y="2281676"/>
                  <a:pt x="131550" y="2180529"/>
                  <a:pt x="116391" y="2080312"/>
                </a:cubicBezTo>
                <a:cubicBezTo>
                  <a:pt x="101460" y="1981635"/>
                  <a:pt x="82575" y="1883565"/>
                  <a:pt x="59812" y="1786398"/>
                </a:cubicBezTo>
                <a:cubicBezTo>
                  <a:pt x="37125" y="1689554"/>
                  <a:pt x="4545" y="1592824"/>
                  <a:pt x="382" y="1492731"/>
                </a:cubicBezTo>
                <a:cubicBezTo>
                  <a:pt x="-5858" y="1342720"/>
                  <a:pt x="65245" y="1209598"/>
                  <a:pt x="146640" y="1087780"/>
                </a:cubicBezTo>
                <a:cubicBezTo>
                  <a:pt x="147024" y="1086156"/>
                  <a:pt x="147518" y="1084560"/>
                  <a:pt x="148246" y="1083069"/>
                </a:cubicBezTo>
                <a:cubicBezTo>
                  <a:pt x="149163" y="1081179"/>
                  <a:pt x="150042" y="1079279"/>
                  <a:pt x="150895" y="1077369"/>
                </a:cubicBezTo>
                <a:cubicBezTo>
                  <a:pt x="151015" y="1076989"/>
                  <a:pt x="152610" y="1073114"/>
                  <a:pt x="152786" y="1072648"/>
                </a:cubicBezTo>
                <a:cubicBezTo>
                  <a:pt x="154270" y="1068697"/>
                  <a:pt x="155614" y="1064688"/>
                  <a:pt x="156841" y="1060651"/>
                </a:cubicBezTo>
                <a:cubicBezTo>
                  <a:pt x="159393" y="1052244"/>
                  <a:pt x="161431" y="1043695"/>
                  <a:pt x="163171" y="1035088"/>
                </a:cubicBezTo>
                <a:cubicBezTo>
                  <a:pt x="163749" y="1032239"/>
                  <a:pt x="164153" y="1029351"/>
                  <a:pt x="164671" y="1026492"/>
                </a:cubicBezTo>
                <a:cubicBezTo>
                  <a:pt x="164435" y="982510"/>
                  <a:pt x="164202" y="938541"/>
                  <a:pt x="163968" y="894567"/>
                </a:cubicBezTo>
                <a:cubicBezTo>
                  <a:pt x="163656" y="888498"/>
                  <a:pt x="163635" y="882406"/>
                  <a:pt x="163870" y="876302"/>
                </a:cubicBezTo>
                <a:cubicBezTo>
                  <a:pt x="163662" y="837248"/>
                  <a:pt x="163452" y="798192"/>
                  <a:pt x="163247" y="759140"/>
                </a:cubicBezTo>
                <a:cubicBezTo>
                  <a:pt x="162696" y="656264"/>
                  <a:pt x="161146" y="553341"/>
                  <a:pt x="161660" y="450464"/>
                </a:cubicBezTo>
                <a:cubicBezTo>
                  <a:pt x="161859" y="408686"/>
                  <a:pt x="164644" y="366074"/>
                  <a:pt x="181704" y="327365"/>
                </a:cubicBezTo>
                <a:cubicBezTo>
                  <a:pt x="198878" y="288389"/>
                  <a:pt x="230898" y="260043"/>
                  <a:pt x="264838" y="235660"/>
                </a:cubicBezTo>
                <a:cubicBezTo>
                  <a:pt x="409084" y="132051"/>
                  <a:pt x="577889" y="51764"/>
                  <a:pt x="752681" y="17549"/>
                </a:cubicBezTo>
                <a:cubicBezTo>
                  <a:pt x="794165" y="9427"/>
                  <a:pt x="836197" y="4035"/>
                  <a:pt x="878352" y="1560"/>
                </a:cubicBezTo>
                <a:cubicBezTo>
                  <a:pt x="909969" y="-297"/>
                  <a:pt x="941655" y="-511"/>
                  <a:pt x="973231" y="996"/>
                </a:cubicBezTo>
                <a:close/>
              </a:path>
            </a:pathLst>
          </a:custGeom>
          <a:solidFill>
            <a:srgbClr val="35486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dk1"/>
              </a:solidFill>
              <a:latin typeface="Montserrat Light"/>
              <a:ea typeface="Montserrat Light"/>
              <a:cs typeface="Montserrat Light"/>
              <a:sym typeface="Montserrat Light"/>
            </a:endParaRPr>
          </a:p>
        </p:txBody>
      </p:sp>
      <p:sp>
        <p:nvSpPr>
          <p:cNvPr id="2058" name="Google Shape;2058;p103"/>
          <p:cNvSpPr/>
          <p:nvPr/>
        </p:nvSpPr>
        <p:spPr>
          <a:xfrm rot="10800000">
            <a:off x="10434129" y="5393158"/>
            <a:ext cx="18307814" cy="11717689"/>
          </a:xfrm>
          <a:custGeom>
            <a:rect b="b" l="l" r="r" t="t"/>
            <a:pathLst>
              <a:path extrusionOk="0" h="4283713" w="6692909">
                <a:moveTo>
                  <a:pt x="2456" y="4283714"/>
                </a:moveTo>
                <a:cubicBezTo>
                  <a:pt x="342395" y="4186208"/>
                  <a:pt x="511583" y="3648948"/>
                  <a:pt x="943680" y="3239095"/>
                </a:cubicBezTo>
                <a:cubicBezTo>
                  <a:pt x="1432062" y="2775867"/>
                  <a:pt x="2164987" y="2677734"/>
                  <a:pt x="3126974" y="2600791"/>
                </a:cubicBezTo>
                <a:cubicBezTo>
                  <a:pt x="4088962" y="2523857"/>
                  <a:pt x="3935987" y="2050329"/>
                  <a:pt x="4470029" y="1323402"/>
                </a:cubicBezTo>
                <a:cubicBezTo>
                  <a:pt x="5004071" y="596466"/>
                  <a:pt x="5141566" y="705185"/>
                  <a:pt x="5263647" y="567667"/>
                </a:cubicBezTo>
                <a:cubicBezTo>
                  <a:pt x="5385738" y="430149"/>
                  <a:pt x="6558709" y="154362"/>
                  <a:pt x="6558709" y="154362"/>
                </a:cubicBezTo>
                <a:lnTo>
                  <a:pt x="6692910" y="0"/>
                </a:lnTo>
                <a:lnTo>
                  <a:pt x="0" y="3833"/>
                </a:lnTo>
                <a:lnTo>
                  <a:pt x="2456" y="4283714"/>
                </a:lnTo>
                <a:close/>
              </a:path>
            </a:pathLst>
          </a:custGeom>
          <a:solidFill>
            <a:schemeClr val="accent6">
              <a:alpha val="28627"/>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600">
              <a:solidFill>
                <a:schemeClr val="accent1"/>
              </a:solidFill>
              <a:latin typeface="Montserrat Light"/>
              <a:ea typeface="Montserrat Light"/>
              <a:cs typeface="Montserrat Light"/>
              <a:sym typeface="Montserrat Light"/>
            </a:endParaRPr>
          </a:p>
        </p:txBody>
      </p:sp>
      <p:sp>
        <p:nvSpPr>
          <p:cNvPr id="2059" name="Google Shape;2059;p103"/>
          <p:cNvSpPr txBox="1"/>
          <p:nvPr/>
        </p:nvSpPr>
        <p:spPr>
          <a:xfrm>
            <a:off x="1520825" y="4264924"/>
            <a:ext cx="21336000" cy="830997"/>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4800">
                <a:solidFill>
                  <a:schemeClr val="dk2"/>
                </a:solidFill>
                <a:latin typeface="Playfair Display"/>
                <a:ea typeface="Playfair Display"/>
                <a:cs typeface="Playfair Display"/>
                <a:sym typeface="Playfair Display"/>
              </a:rPr>
              <a:t>Images</a:t>
            </a:r>
            <a:endParaRPr/>
          </a:p>
        </p:txBody>
      </p:sp>
      <p:sp>
        <p:nvSpPr>
          <p:cNvPr id="2060" name="Google Shape;2060;p103"/>
          <p:cNvSpPr txBox="1"/>
          <p:nvPr/>
        </p:nvSpPr>
        <p:spPr>
          <a:xfrm>
            <a:off x="1520825" y="5471935"/>
            <a:ext cx="10207500" cy="3060000"/>
          </a:xfrm>
          <a:prstGeom prst="rect">
            <a:avLst/>
          </a:prstGeom>
          <a:noFill/>
          <a:ln>
            <a:noFill/>
          </a:ln>
        </p:spPr>
        <p:txBody>
          <a:bodyPr anchorCtr="0" anchor="t" bIns="45700" lIns="91425" spcFirstLastPara="1" rIns="91425" wrap="square" tIns="45700">
            <a:spAutoFit/>
          </a:bodyPr>
          <a:lstStyle/>
          <a:p>
            <a:pPr indent="-342900" lvl="0" marL="342900" marR="0" rtl="0" algn="l">
              <a:lnSpc>
                <a:spcPct val="110000"/>
              </a:lnSpc>
              <a:spcBef>
                <a:spcPts val="0"/>
              </a:spcBef>
              <a:spcAft>
                <a:spcPts val="0"/>
              </a:spcAft>
              <a:buClr>
                <a:schemeClr val="dk1"/>
              </a:buClr>
              <a:buSzPts val="3200"/>
              <a:buFont typeface="Arial"/>
              <a:buChar char="•"/>
            </a:pPr>
            <a:r>
              <a:rPr lang="en-US" sz="3200" u="sng">
                <a:solidFill>
                  <a:schemeClr val="dk1"/>
                </a:solidFill>
                <a:latin typeface="Montserrat Light"/>
                <a:ea typeface="Montserrat Light"/>
                <a:cs typeface="Montserrat Light"/>
                <a:sym typeface="Montserrat Light"/>
                <a:hlinkClick r:id="rId3">
                  <a:extLst>
                    <a:ext uri="{A12FA001-AC4F-418D-AE19-62706E023703}">
                      <ahyp:hlinkClr val="tx"/>
                    </a:ext>
                  </a:extLst>
                </a:hlinkClick>
              </a:rPr>
              <a:t>https://unsplash.com/es/fotos/VnfqkxCSCrU</a:t>
            </a:r>
            <a:endParaRPr sz="3200">
              <a:solidFill>
                <a:schemeClr val="dk1"/>
              </a:solidFill>
              <a:latin typeface="Montserrat Light"/>
              <a:ea typeface="Montserrat Light"/>
              <a:cs typeface="Montserrat Light"/>
              <a:sym typeface="Montserrat Light"/>
            </a:endParaRPr>
          </a:p>
          <a:p>
            <a:pPr indent="-342900" lvl="0" marL="342900" marR="0" rtl="0" algn="l">
              <a:lnSpc>
                <a:spcPct val="110000"/>
              </a:lnSpc>
              <a:spcBef>
                <a:spcPts val="600"/>
              </a:spcBef>
              <a:spcAft>
                <a:spcPts val="0"/>
              </a:spcAft>
              <a:buClr>
                <a:schemeClr val="dk1"/>
              </a:buClr>
              <a:buSzPts val="3200"/>
              <a:buFont typeface="Arial"/>
              <a:buChar char="•"/>
            </a:pPr>
            <a:r>
              <a:rPr lang="en-US" sz="3200" u="sng">
                <a:solidFill>
                  <a:schemeClr val="dk1"/>
                </a:solidFill>
                <a:latin typeface="Montserrat Light"/>
                <a:ea typeface="Montserrat Light"/>
                <a:cs typeface="Montserrat Light"/>
                <a:sym typeface="Montserrat Light"/>
                <a:hlinkClick r:id="rId4">
                  <a:extLst>
                    <a:ext uri="{A12FA001-AC4F-418D-AE19-62706E023703}">
                      <ahyp:hlinkClr val="tx"/>
                    </a:ext>
                  </a:extLst>
                </a:hlinkClick>
              </a:rPr>
              <a:t>https://unsplash.com/photos/tZc3vjPCk-Q</a:t>
            </a:r>
            <a:endParaRPr sz="3200">
              <a:solidFill>
                <a:schemeClr val="dk1"/>
              </a:solidFill>
              <a:latin typeface="Montserrat Light"/>
              <a:ea typeface="Montserrat Light"/>
              <a:cs typeface="Montserrat Light"/>
              <a:sym typeface="Montserrat Light"/>
            </a:endParaRPr>
          </a:p>
          <a:p>
            <a:pPr indent="-342900" lvl="0" marL="342900" marR="0" rtl="0" algn="l">
              <a:lnSpc>
                <a:spcPct val="110000"/>
              </a:lnSpc>
              <a:spcBef>
                <a:spcPts val="600"/>
              </a:spcBef>
              <a:spcAft>
                <a:spcPts val="0"/>
              </a:spcAft>
              <a:buClr>
                <a:schemeClr val="dk1"/>
              </a:buClr>
              <a:buSzPts val="3200"/>
              <a:buFont typeface="Arial"/>
              <a:buChar char="•"/>
            </a:pPr>
            <a:r>
              <a:rPr lang="en-US" sz="3200" u="sng">
                <a:solidFill>
                  <a:schemeClr val="dk1"/>
                </a:solidFill>
                <a:latin typeface="Montserrat Light"/>
                <a:ea typeface="Montserrat Light"/>
                <a:cs typeface="Montserrat Light"/>
                <a:sym typeface="Montserrat Light"/>
                <a:hlinkClick r:id="rId5">
                  <a:extLst>
                    <a:ext uri="{A12FA001-AC4F-418D-AE19-62706E023703}">
                      <ahyp:hlinkClr val="tx"/>
                    </a:ext>
                  </a:extLst>
                </a:hlinkClick>
              </a:rPr>
              <a:t>https://unsplash.com/photos/pl9DrjAMV6I</a:t>
            </a:r>
            <a:endParaRPr sz="3200">
              <a:solidFill>
                <a:schemeClr val="dk1"/>
              </a:solidFill>
              <a:latin typeface="Montserrat Light"/>
              <a:ea typeface="Montserrat Light"/>
              <a:cs typeface="Montserrat Light"/>
              <a:sym typeface="Montserrat Light"/>
            </a:endParaRPr>
          </a:p>
          <a:p>
            <a:pPr indent="-342900" lvl="0" marL="342900" marR="0" rtl="0" algn="l">
              <a:lnSpc>
                <a:spcPct val="110000"/>
              </a:lnSpc>
              <a:spcBef>
                <a:spcPts val="600"/>
              </a:spcBef>
              <a:spcAft>
                <a:spcPts val="0"/>
              </a:spcAft>
              <a:buClr>
                <a:schemeClr val="dk1"/>
              </a:buClr>
              <a:buSzPts val="3200"/>
              <a:buFont typeface="Arial"/>
              <a:buChar char="•"/>
            </a:pPr>
            <a:r>
              <a:rPr lang="en-US" sz="3200" u="sng">
                <a:solidFill>
                  <a:schemeClr val="dk1"/>
                </a:solidFill>
                <a:latin typeface="Montserrat Light"/>
                <a:ea typeface="Montserrat Light"/>
                <a:cs typeface="Montserrat Light"/>
                <a:sym typeface="Montserrat Light"/>
                <a:hlinkClick r:id="rId6">
                  <a:extLst>
                    <a:ext uri="{A12FA001-AC4F-418D-AE19-62706E023703}">
                      <ahyp:hlinkClr val="tx"/>
                    </a:ext>
                  </a:extLst>
                </a:hlinkClick>
              </a:rPr>
              <a:t>https://unsplash.com/es/fotos/TCeSrR11chw</a:t>
            </a:r>
            <a:endParaRPr sz="3200">
              <a:solidFill>
                <a:schemeClr val="dk1"/>
              </a:solidFill>
              <a:latin typeface="Montserrat Light"/>
              <a:ea typeface="Montserrat Light"/>
              <a:cs typeface="Montserrat Light"/>
              <a:sym typeface="Montserrat Light"/>
            </a:endParaRPr>
          </a:p>
          <a:p>
            <a:pPr indent="-342900" lvl="0" marL="342900" marR="0" rtl="0" algn="l">
              <a:lnSpc>
                <a:spcPct val="110000"/>
              </a:lnSpc>
              <a:spcBef>
                <a:spcPts val="600"/>
              </a:spcBef>
              <a:spcAft>
                <a:spcPts val="0"/>
              </a:spcAft>
              <a:buClr>
                <a:schemeClr val="dk1"/>
              </a:buClr>
              <a:buSzPts val="3200"/>
              <a:buFont typeface="Arial"/>
              <a:buChar char="•"/>
            </a:pPr>
            <a:r>
              <a:rPr lang="en-US" sz="3200" u="sng">
                <a:solidFill>
                  <a:schemeClr val="dk1"/>
                </a:solidFill>
                <a:latin typeface="Montserrat Light"/>
                <a:ea typeface="Montserrat Light"/>
                <a:cs typeface="Montserrat Light"/>
                <a:sym typeface="Montserrat Light"/>
                <a:hlinkClick r:id="rId7">
                  <a:extLst>
                    <a:ext uri="{A12FA001-AC4F-418D-AE19-62706E023703}">
                      <ahyp:hlinkClr val="tx"/>
                    </a:ext>
                  </a:extLst>
                </a:hlinkClick>
              </a:rPr>
              <a:t>https://unsplash.com/photos/wKOKidNT14w</a:t>
            </a:r>
            <a:endParaRPr sz="3200">
              <a:solidFill>
                <a:schemeClr val="dk1"/>
              </a:solidFill>
              <a:latin typeface="Montserrat Light"/>
              <a:ea typeface="Montserrat Light"/>
              <a:cs typeface="Montserrat Light"/>
              <a:sym typeface="Montserrat Light"/>
            </a:endParaRPr>
          </a:p>
        </p:txBody>
      </p:sp>
      <p:sp>
        <p:nvSpPr>
          <p:cNvPr id="2061" name="Google Shape;2061;p103"/>
          <p:cNvSpPr txBox="1"/>
          <p:nvPr/>
        </p:nvSpPr>
        <p:spPr>
          <a:xfrm>
            <a:off x="1520825" y="9582845"/>
            <a:ext cx="21336000" cy="830997"/>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4800">
                <a:solidFill>
                  <a:schemeClr val="dk2"/>
                </a:solidFill>
                <a:latin typeface="Playfair Display"/>
                <a:ea typeface="Playfair Display"/>
                <a:cs typeface="Playfair Display"/>
                <a:sym typeface="Playfair Display"/>
              </a:rPr>
              <a:t>Fonts</a:t>
            </a:r>
            <a:endParaRPr/>
          </a:p>
        </p:txBody>
      </p:sp>
      <p:sp>
        <p:nvSpPr>
          <p:cNvPr id="2062" name="Google Shape;2062;p103"/>
          <p:cNvSpPr txBox="1"/>
          <p:nvPr/>
        </p:nvSpPr>
        <p:spPr>
          <a:xfrm>
            <a:off x="1520825" y="10789855"/>
            <a:ext cx="21336000" cy="1203600"/>
          </a:xfrm>
          <a:prstGeom prst="rect">
            <a:avLst/>
          </a:prstGeom>
          <a:noFill/>
          <a:ln>
            <a:noFill/>
          </a:ln>
        </p:spPr>
        <p:txBody>
          <a:bodyPr anchorCtr="0" anchor="t" bIns="45700" lIns="91425" spcFirstLastPara="1" rIns="91425" wrap="square" tIns="45700">
            <a:spAutoFit/>
          </a:bodyPr>
          <a:lstStyle/>
          <a:p>
            <a:pPr indent="-342900" lvl="0" marL="342900" marR="0" rtl="0" algn="l">
              <a:lnSpc>
                <a:spcPct val="110000"/>
              </a:lnSpc>
              <a:spcBef>
                <a:spcPts val="0"/>
              </a:spcBef>
              <a:spcAft>
                <a:spcPts val="0"/>
              </a:spcAft>
              <a:buClr>
                <a:schemeClr val="dk1"/>
              </a:buClr>
              <a:buSzPts val="3200"/>
              <a:buFont typeface="Arial"/>
              <a:buChar char="•"/>
            </a:pPr>
            <a:r>
              <a:rPr lang="en-US" sz="3200">
                <a:solidFill>
                  <a:schemeClr val="dk1"/>
                </a:solidFill>
                <a:latin typeface="Montserrat Light"/>
                <a:ea typeface="Montserrat Light"/>
                <a:cs typeface="Montserrat Light"/>
                <a:sym typeface="Montserrat Light"/>
              </a:rPr>
              <a:t>Playfair Display: </a:t>
            </a:r>
            <a:r>
              <a:rPr lang="en-US" sz="3200" u="sng">
                <a:solidFill>
                  <a:schemeClr val="dk1"/>
                </a:solidFill>
                <a:latin typeface="Montserrat Light"/>
                <a:ea typeface="Montserrat Light"/>
                <a:cs typeface="Montserrat Light"/>
                <a:sym typeface="Montserrat Light"/>
                <a:hlinkClick r:id="rId8">
                  <a:extLst>
                    <a:ext uri="{A12FA001-AC4F-418D-AE19-62706E023703}">
                      <ahyp:hlinkClr val="tx"/>
                    </a:ext>
                  </a:extLst>
                </a:hlinkClick>
              </a:rPr>
              <a:t>https://fonts.google.com/specimen/Playfair+Display</a:t>
            </a:r>
            <a:r>
              <a:rPr lang="en-US" sz="3200">
                <a:solidFill>
                  <a:schemeClr val="dk1"/>
                </a:solidFill>
                <a:latin typeface="Montserrat Light"/>
                <a:ea typeface="Montserrat Light"/>
                <a:cs typeface="Montserrat Light"/>
                <a:sym typeface="Montserrat Light"/>
              </a:rPr>
              <a:t> </a:t>
            </a:r>
            <a:endParaRPr>
              <a:solidFill>
                <a:schemeClr val="dk1"/>
              </a:solidFill>
            </a:endParaRPr>
          </a:p>
          <a:p>
            <a:pPr indent="-342900" lvl="0" marL="342900" marR="0" rtl="0" algn="l">
              <a:lnSpc>
                <a:spcPct val="110000"/>
              </a:lnSpc>
              <a:spcBef>
                <a:spcPts val="600"/>
              </a:spcBef>
              <a:spcAft>
                <a:spcPts val="0"/>
              </a:spcAft>
              <a:buClr>
                <a:schemeClr val="dk1"/>
              </a:buClr>
              <a:buSzPts val="3200"/>
              <a:buFont typeface="Arial"/>
              <a:buChar char="•"/>
            </a:pPr>
            <a:r>
              <a:rPr lang="en-US" sz="3200">
                <a:solidFill>
                  <a:schemeClr val="dk1"/>
                </a:solidFill>
                <a:latin typeface="Montserrat Light"/>
                <a:ea typeface="Montserrat Light"/>
                <a:cs typeface="Montserrat Light"/>
                <a:sym typeface="Montserrat Light"/>
              </a:rPr>
              <a:t>Montserrat: </a:t>
            </a:r>
            <a:r>
              <a:rPr lang="en-US" sz="3200" u="sng">
                <a:solidFill>
                  <a:schemeClr val="dk1"/>
                </a:solidFill>
                <a:latin typeface="Montserrat Light"/>
                <a:ea typeface="Montserrat Light"/>
                <a:cs typeface="Montserrat Light"/>
                <a:sym typeface="Montserrat Light"/>
                <a:hlinkClick r:id="rId9">
                  <a:extLst>
                    <a:ext uri="{A12FA001-AC4F-418D-AE19-62706E023703}">
                      <ahyp:hlinkClr val="tx"/>
                    </a:ext>
                  </a:extLst>
                </a:hlinkClick>
              </a:rPr>
              <a:t>https://fonts.google.com/specimen/Montserrat</a:t>
            </a:r>
            <a:endParaRPr sz="3200">
              <a:solidFill>
                <a:schemeClr val="dk1"/>
              </a:solidFill>
              <a:latin typeface="Montserrat Light"/>
              <a:ea typeface="Montserrat Light"/>
              <a:cs typeface="Montserrat Light"/>
              <a:sym typeface="Montserrat Light"/>
            </a:endParaRPr>
          </a:p>
        </p:txBody>
      </p:sp>
      <p:sp>
        <p:nvSpPr>
          <p:cNvPr id="2063" name="Google Shape;2063;p103"/>
          <p:cNvSpPr txBox="1"/>
          <p:nvPr/>
        </p:nvSpPr>
        <p:spPr>
          <a:xfrm>
            <a:off x="12649459" y="5471935"/>
            <a:ext cx="10207500" cy="3524700"/>
          </a:xfrm>
          <a:prstGeom prst="rect">
            <a:avLst/>
          </a:prstGeom>
          <a:noFill/>
          <a:ln>
            <a:noFill/>
          </a:ln>
        </p:spPr>
        <p:txBody>
          <a:bodyPr anchorCtr="0" anchor="t" bIns="45700" lIns="91425" spcFirstLastPara="1" rIns="91425" wrap="square" tIns="45700">
            <a:spAutoFit/>
          </a:bodyPr>
          <a:lstStyle/>
          <a:p>
            <a:pPr indent="-342900" lvl="0" marL="342900" marR="0" rtl="0" algn="l">
              <a:lnSpc>
                <a:spcPct val="110000"/>
              </a:lnSpc>
              <a:spcBef>
                <a:spcPts val="0"/>
              </a:spcBef>
              <a:spcAft>
                <a:spcPts val="0"/>
              </a:spcAft>
              <a:buClr>
                <a:schemeClr val="dk1"/>
              </a:buClr>
              <a:buSzPts val="3200"/>
              <a:buFont typeface="Arial"/>
              <a:buChar char="•"/>
            </a:pPr>
            <a:r>
              <a:rPr lang="en-US" sz="3200" u="sng">
                <a:solidFill>
                  <a:schemeClr val="dk1"/>
                </a:solidFill>
                <a:latin typeface="Montserrat Light"/>
                <a:ea typeface="Montserrat Light"/>
                <a:cs typeface="Montserrat Light"/>
                <a:sym typeface="Montserrat Light"/>
                <a:hlinkClick r:id="rId10">
                  <a:extLst>
                    <a:ext uri="{A12FA001-AC4F-418D-AE19-62706E023703}">
                      <ahyp:hlinkClr val="tx"/>
                    </a:ext>
                  </a:extLst>
                </a:hlinkClick>
              </a:rPr>
              <a:t>https://unsplash.com/photos/OpgJPy3zjDE</a:t>
            </a:r>
            <a:endParaRPr sz="3200">
              <a:solidFill>
                <a:schemeClr val="dk1"/>
              </a:solidFill>
              <a:latin typeface="Montserrat Light"/>
              <a:ea typeface="Montserrat Light"/>
              <a:cs typeface="Montserrat Light"/>
              <a:sym typeface="Montserrat Light"/>
            </a:endParaRPr>
          </a:p>
          <a:p>
            <a:pPr indent="-342900" lvl="0" marL="342900" marR="0" rtl="0" algn="l">
              <a:lnSpc>
                <a:spcPct val="110000"/>
              </a:lnSpc>
              <a:spcBef>
                <a:spcPts val="600"/>
              </a:spcBef>
              <a:spcAft>
                <a:spcPts val="0"/>
              </a:spcAft>
              <a:buClr>
                <a:schemeClr val="dk1"/>
              </a:buClr>
              <a:buSzPts val="3200"/>
              <a:buFont typeface="Arial"/>
              <a:buChar char="•"/>
            </a:pPr>
            <a:r>
              <a:rPr lang="en-US" sz="3200" u="sng">
                <a:solidFill>
                  <a:schemeClr val="dk1"/>
                </a:solidFill>
                <a:latin typeface="Montserrat Light"/>
                <a:ea typeface="Montserrat Light"/>
                <a:cs typeface="Montserrat Light"/>
                <a:sym typeface="Montserrat Light"/>
                <a:hlinkClick r:id="rId11">
                  <a:extLst>
                    <a:ext uri="{A12FA001-AC4F-418D-AE19-62706E023703}">
                      <ahyp:hlinkClr val="tx"/>
                    </a:ext>
                  </a:extLst>
                </a:hlinkClick>
              </a:rPr>
              <a:t>https://unsplash.com/es/fotos/ZdUNNTZdHag</a:t>
            </a:r>
            <a:endParaRPr sz="3200" u="sng">
              <a:solidFill>
                <a:schemeClr val="dk1"/>
              </a:solidFill>
              <a:latin typeface="Montserrat Light"/>
              <a:ea typeface="Montserrat Light"/>
              <a:cs typeface="Montserrat Light"/>
              <a:sym typeface="Montserrat Light"/>
              <a:hlinkClick r:id="rId12">
                <a:extLst>
                  <a:ext uri="{A12FA001-AC4F-418D-AE19-62706E023703}">
                    <ahyp:hlinkClr val="tx"/>
                  </a:ext>
                </a:extLst>
              </a:hlinkClick>
            </a:endParaRPr>
          </a:p>
          <a:p>
            <a:pPr indent="-342900" lvl="0" marL="342900" marR="0" rtl="0" algn="l">
              <a:lnSpc>
                <a:spcPct val="110000"/>
              </a:lnSpc>
              <a:spcBef>
                <a:spcPts val="600"/>
              </a:spcBef>
              <a:spcAft>
                <a:spcPts val="0"/>
              </a:spcAft>
              <a:buClr>
                <a:schemeClr val="dk1"/>
              </a:buClr>
              <a:buSzPts val="3200"/>
              <a:buFont typeface="Arial"/>
              <a:buChar char="•"/>
            </a:pPr>
            <a:r>
              <a:rPr lang="en-US" sz="3200" u="sng">
                <a:solidFill>
                  <a:schemeClr val="dk1"/>
                </a:solidFill>
                <a:latin typeface="Montserrat Light"/>
                <a:ea typeface="Montserrat Light"/>
                <a:cs typeface="Montserrat Light"/>
                <a:sym typeface="Montserrat Light"/>
                <a:hlinkClick r:id="rId13">
                  <a:extLst>
                    <a:ext uri="{A12FA001-AC4F-418D-AE19-62706E023703}">
                      <ahyp:hlinkClr val="tx"/>
                    </a:ext>
                  </a:extLst>
                </a:hlinkClick>
              </a:rPr>
              <a:t>https://dribbble.com/shots/12047781-Digital-Agency-Hero</a:t>
            </a:r>
            <a:endParaRPr sz="3200">
              <a:solidFill>
                <a:schemeClr val="dk1"/>
              </a:solidFill>
              <a:latin typeface="Montserrat Light"/>
              <a:ea typeface="Montserrat Light"/>
              <a:cs typeface="Montserrat Light"/>
              <a:sym typeface="Montserrat Light"/>
            </a:endParaRPr>
          </a:p>
          <a:p>
            <a:pPr indent="-342900" lvl="0" marL="342900" marR="0" rtl="0" algn="l">
              <a:lnSpc>
                <a:spcPct val="110000"/>
              </a:lnSpc>
              <a:spcBef>
                <a:spcPts val="600"/>
              </a:spcBef>
              <a:spcAft>
                <a:spcPts val="0"/>
              </a:spcAft>
              <a:buClr>
                <a:schemeClr val="dk1"/>
              </a:buClr>
              <a:buSzPts val="3200"/>
              <a:buFont typeface="Arial"/>
              <a:buChar char="•"/>
            </a:pPr>
            <a:r>
              <a:rPr lang="en-US" sz="3200" u="sng">
                <a:solidFill>
                  <a:schemeClr val="dk1"/>
                </a:solidFill>
                <a:latin typeface="Montserrat Light"/>
                <a:ea typeface="Montserrat Light"/>
                <a:cs typeface="Montserrat Light"/>
                <a:sym typeface="Montserrat Light"/>
                <a:hlinkClick r:id="rId14">
                  <a:extLst>
                    <a:ext uri="{A12FA001-AC4F-418D-AE19-62706E023703}">
                      <ahyp:hlinkClr val="tx"/>
                    </a:ext>
                  </a:extLst>
                </a:hlinkClick>
              </a:rPr>
              <a:t>https://dribbble.com/shots/21782982-Softphone-App-wip-p2</a:t>
            </a:r>
            <a:endParaRPr sz="3200">
              <a:solidFill>
                <a:schemeClr val="dk1"/>
              </a:solidFill>
              <a:latin typeface="Montserrat Light"/>
              <a:ea typeface="Montserrat Light"/>
              <a:cs typeface="Montserrat Light"/>
              <a:sym typeface="Montserrat Light"/>
            </a:endParaRPr>
          </a:p>
        </p:txBody>
      </p:sp>
      <p:sp>
        <p:nvSpPr>
          <p:cNvPr id="2064" name="Google Shape;2064;p103"/>
          <p:cNvSpPr txBox="1"/>
          <p:nvPr/>
        </p:nvSpPr>
        <p:spPr>
          <a:xfrm>
            <a:off x="1520825" y="2704738"/>
            <a:ext cx="213360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10000"/>
              </a:lnSpc>
              <a:spcBef>
                <a:spcPts val="0"/>
              </a:spcBef>
              <a:spcAft>
                <a:spcPts val="0"/>
              </a:spcAft>
              <a:buNone/>
            </a:pPr>
            <a:r>
              <a:rPr lang="en-US" sz="3200">
                <a:solidFill>
                  <a:schemeClr val="dk1"/>
                </a:solidFill>
                <a:latin typeface="Montserrat Light"/>
                <a:ea typeface="Montserrat Light"/>
                <a:cs typeface="Montserrat Light"/>
                <a:sym typeface="Montserrat Light"/>
              </a:rPr>
              <a:t>This presentation template was created by </a:t>
            </a:r>
            <a:r>
              <a:rPr lang="en-US" sz="3200" u="sng">
                <a:solidFill>
                  <a:schemeClr val="dk1"/>
                </a:solidFill>
                <a:latin typeface="Montserrat Light"/>
                <a:ea typeface="Montserrat Light"/>
                <a:cs typeface="Montserrat Light"/>
                <a:sym typeface="Montserrat Light"/>
                <a:hlinkClick r:id="rId15">
                  <a:extLst>
                    <a:ext uri="{A12FA001-AC4F-418D-AE19-62706E023703}">
                      <ahyp:hlinkClr val="tx"/>
                    </a:ext>
                  </a:extLst>
                </a:hlinkClick>
              </a:rPr>
              <a:t>Slidenest</a:t>
            </a:r>
            <a:r>
              <a:rPr lang="en-US" sz="3200">
                <a:solidFill>
                  <a:schemeClr val="dk1"/>
                </a:solidFill>
                <a:latin typeface="Montserrat Light"/>
                <a:ea typeface="Montserrat Light"/>
                <a:cs typeface="Montserrat Light"/>
                <a:sym typeface="Montserrat Light"/>
              </a:rPr>
              <a:t>, using resources from these sites:</a:t>
            </a:r>
            <a:endParaRPr>
              <a:solidFill>
                <a:schemeClr val="dk1"/>
              </a:solidFill>
            </a:endParaRPr>
          </a:p>
        </p:txBody>
      </p:sp>
      <p:sp>
        <p:nvSpPr>
          <p:cNvPr id="2065" name="Google Shape;2065;p103"/>
          <p:cNvSpPr txBox="1"/>
          <p:nvPr/>
        </p:nvSpPr>
        <p:spPr>
          <a:xfrm>
            <a:off x="1520825" y="766353"/>
            <a:ext cx="21336000" cy="132343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lang="en-US" sz="8000">
                <a:solidFill>
                  <a:schemeClr val="dk2"/>
                </a:solidFill>
                <a:latin typeface="Playfair Display ExtraBold"/>
                <a:ea typeface="Playfair Display ExtraBold"/>
                <a:cs typeface="Playfair Display ExtraBold"/>
                <a:sym typeface="Playfair Display ExtraBold"/>
              </a:rPr>
              <a:t>Credits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Default Theme">
  <a:themeElements>
    <a:clrScheme name="12 Web Design and Business Presentation">
      <a:dk1>
        <a:srgbClr val="ABB2B7"/>
      </a:dk1>
      <a:lt1>
        <a:srgbClr val="FFFFFF"/>
      </a:lt1>
      <a:dk2>
        <a:srgbClr val="898DDE"/>
      </a:dk2>
      <a:lt2>
        <a:srgbClr val="000F29"/>
      </a:lt2>
      <a:accent1>
        <a:srgbClr val="3037B1"/>
      </a:accent1>
      <a:accent2>
        <a:srgbClr val="7682F8"/>
      </a:accent2>
      <a:accent3>
        <a:srgbClr val="FFC3D0"/>
      </a:accent3>
      <a:accent4>
        <a:srgbClr val="59D7CE"/>
      </a:accent4>
      <a:accent5>
        <a:srgbClr val="A1C3FF"/>
      </a:accent5>
      <a:accent6>
        <a:srgbClr val="476090"/>
      </a:accent6>
      <a:hlink>
        <a:srgbClr val="ABB2B7"/>
      </a:hlink>
      <a:folHlink>
        <a:srgbClr val="ABB2B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Default Theme">
  <a:themeElements>
    <a:clrScheme name="12 Web Design and Business Presentation">
      <a:dk1>
        <a:srgbClr val="ABB2B7"/>
      </a:dk1>
      <a:lt1>
        <a:srgbClr val="FFFFFF"/>
      </a:lt1>
      <a:dk2>
        <a:srgbClr val="898DDE"/>
      </a:dk2>
      <a:lt2>
        <a:srgbClr val="000F29"/>
      </a:lt2>
      <a:accent1>
        <a:srgbClr val="3037B1"/>
      </a:accent1>
      <a:accent2>
        <a:srgbClr val="7682F8"/>
      </a:accent2>
      <a:accent3>
        <a:srgbClr val="FFC3D0"/>
      </a:accent3>
      <a:accent4>
        <a:srgbClr val="59D7CE"/>
      </a:accent4>
      <a:accent5>
        <a:srgbClr val="A1C3FF"/>
      </a:accent5>
      <a:accent6>
        <a:srgbClr val="476090"/>
      </a:accent6>
      <a:hlink>
        <a:srgbClr val="ABB2B7"/>
      </a:hlink>
      <a:folHlink>
        <a:srgbClr val="ABB2B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